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6"/>
  </p:notesMasterIdLst>
  <p:handoutMasterIdLst>
    <p:handoutMasterId r:id="rId27"/>
  </p:handoutMasterIdLst>
  <p:sldIdLst>
    <p:sldId id="256" r:id="rId2"/>
    <p:sldId id="290" r:id="rId3"/>
    <p:sldId id="288" r:id="rId4"/>
    <p:sldId id="284" r:id="rId5"/>
    <p:sldId id="287" r:id="rId6"/>
    <p:sldId id="293" r:id="rId7"/>
    <p:sldId id="294" r:id="rId8"/>
    <p:sldId id="296" r:id="rId9"/>
    <p:sldId id="297" r:id="rId10"/>
    <p:sldId id="299" r:id="rId11"/>
    <p:sldId id="300" r:id="rId12"/>
    <p:sldId id="301" r:id="rId13"/>
    <p:sldId id="315" r:id="rId14"/>
    <p:sldId id="302" r:id="rId15"/>
    <p:sldId id="312" r:id="rId16"/>
    <p:sldId id="313" r:id="rId17"/>
    <p:sldId id="305" r:id="rId18"/>
    <p:sldId id="306" r:id="rId19"/>
    <p:sldId id="307" r:id="rId20"/>
    <p:sldId id="308" r:id="rId21"/>
    <p:sldId id="309" r:id="rId22"/>
    <p:sldId id="310" r:id="rId23"/>
    <p:sldId id="314" r:id="rId24"/>
    <p:sldId id="283"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77778" autoAdjust="0"/>
  </p:normalViewPr>
  <p:slideViewPr>
    <p:cSldViewPr>
      <p:cViewPr varScale="1">
        <p:scale>
          <a:sx n="114" d="100"/>
          <a:sy n="114" d="100"/>
        </p:scale>
        <p:origin x="690"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7" cy="466578"/>
          </a:xfrm>
          <a:prstGeom prst="rect">
            <a:avLst/>
          </a:prstGeom>
        </p:spPr>
        <p:txBody>
          <a:bodyPr vert="horz" lIns="92117" tIns="46058" rIns="92117" bIns="46058" rtlCol="0"/>
          <a:lstStyle>
            <a:lvl1pPr algn="l">
              <a:defRPr sz="1200"/>
            </a:lvl1pPr>
          </a:lstStyle>
          <a:p>
            <a:endParaRPr lang="en-US"/>
          </a:p>
        </p:txBody>
      </p:sp>
      <p:sp>
        <p:nvSpPr>
          <p:cNvPr id="3" name="Date Placeholder 2"/>
          <p:cNvSpPr>
            <a:spLocks noGrp="1"/>
          </p:cNvSpPr>
          <p:nvPr>
            <p:ph type="dt" sz="quarter" idx="1"/>
          </p:nvPr>
        </p:nvSpPr>
        <p:spPr>
          <a:xfrm>
            <a:off x="3971172" y="0"/>
            <a:ext cx="3037627" cy="466578"/>
          </a:xfrm>
          <a:prstGeom prst="rect">
            <a:avLst/>
          </a:prstGeom>
        </p:spPr>
        <p:txBody>
          <a:bodyPr vert="horz" lIns="92117" tIns="46058" rIns="92117" bIns="46058" rtlCol="0"/>
          <a:lstStyle>
            <a:lvl1pPr algn="r">
              <a:defRPr sz="1200"/>
            </a:lvl1pPr>
          </a:lstStyle>
          <a:p>
            <a:fld id="{2DE74395-1A15-44BD-8AF1-5606AA9C800B}" type="datetimeFigureOut">
              <a:rPr lang="en-US" smtClean="0"/>
              <a:t>11/7/2022</a:t>
            </a:fld>
            <a:endParaRPr lang="en-US"/>
          </a:p>
        </p:txBody>
      </p:sp>
      <p:sp>
        <p:nvSpPr>
          <p:cNvPr id="4" name="Footer Placeholder 3"/>
          <p:cNvSpPr>
            <a:spLocks noGrp="1"/>
          </p:cNvSpPr>
          <p:nvPr>
            <p:ph type="ftr" sz="quarter" idx="2"/>
          </p:nvPr>
        </p:nvSpPr>
        <p:spPr>
          <a:xfrm>
            <a:off x="0" y="8829822"/>
            <a:ext cx="3037627" cy="466578"/>
          </a:xfrm>
          <a:prstGeom prst="rect">
            <a:avLst/>
          </a:prstGeom>
        </p:spPr>
        <p:txBody>
          <a:bodyPr vert="horz" lIns="92117" tIns="46058" rIns="92117" bIns="46058" rtlCol="0" anchor="b"/>
          <a:lstStyle>
            <a:lvl1pPr algn="l">
              <a:defRPr sz="1200"/>
            </a:lvl1pPr>
          </a:lstStyle>
          <a:p>
            <a:endParaRPr lang="en-US"/>
          </a:p>
        </p:txBody>
      </p:sp>
      <p:sp>
        <p:nvSpPr>
          <p:cNvPr id="5" name="Slide Number Placeholder 4"/>
          <p:cNvSpPr>
            <a:spLocks noGrp="1"/>
          </p:cNvSpPr>
          <p:nvPr>
            <p:ph type="sldNum" sz="quarter" idx="3"/>
          </p:nvPr>
        </p:nvSpPr>
        <p:spPr>
          <a:xfrm>
            <a:off x="3971172" y="8829822"/>
            <a:ext cx="3037627" cy="466578"/>
          </a:xfrm>
          <a:prstGeom prst="rect">
            <a:avLst/>
          </a:prstGeom>
        </p:spPr>
        <p:txBody>
          <a:bodyPr vert="horz" lIns="92117" tIns="46058" rIns="92117" bIns="46058" rtlCol="0" anchor="b"/>
          <a:lstStyle>
            <a:lvl1pPr algn="r">
              <a:defRPr sz="1200"/>
            </a:lvl1pPr>
          </a:lstStyle>
          <a:p>
            <a:fld id="{CD6FCE00-DC56-40B8-B175-3DA8E79BC7AD}" type="slidenum">
              <a:rPr lang="en-US" smtClean="0"/>
              <a:t>‹#›</a:t>
            </a:fld>
            <a:endParaRPr lang="en-US"/>
          </a:p>
        </p:txBody>
      </p:sp>
    </p:spTree>
    <p:extLst>
      <p:ext uri="{BB962C8B-B14F-4D97-AF65-F5344CB8AC3E}">
        <p14:creationId xmlns:p14="http://schemas.microsoft.com/office/powerpoint/2010/main" val="3661667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6" tIns="46588" rIns="93176" bIns="46588"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76" tIns="46588" rIns="93176" bIns="46588" rtlCol="0"/>
          <a:lstStyle>
            <a:lvl1pPr algn="r">
              <a:defRPr sz="1200"/>
            </a:lvl1pPr>
          </a:lstStyle>
          <a:p>
            <a:fld id="{551425C0-555B-4D40-9DBA-3E8F704BDB28}" type="datetimeFigureOut">
              <a:rPr lang="en-US" smtClean="0"/>
              <a:pPr/>
              <a:t>11/7/2022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6" tIns="46588" rIns="93176" bIns="46588" rtlCol="0" anchor="ctr"/>
          <a:lstStyle/>
          <a:p>
            <a:endParaRPr lang="en-US"/>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76" tIns="46588" rIns="93176"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3176" tIns="46588" rIns="93176" bIns="46588"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3176" tIns="46588" rIns="93176" bIns="46588" rtlCol="0" anchor="b"/>
          <a:lstStyle>
            <a:lvl1pPr algn="r">
              <a:defRPr sz="1200"/>
            </a:lvl1pPr>
          </a:lstStyle>
          <a:p>
            <a:fld id="{4A772B68-1CAB-44A3-BFFE-BD687E937905}" type="slidenum">
              <a:rPr lang="en-US" smtClean="0"/>
              <a:pPr/>
              <a:t>‹#›</a:t>
            </a:fld>
            <a:endParaRPr lang="en-US"/>
          </a:p>
        </p:txBody>
      </p:sp>
    </p:spTree>
    <p:extLst>
      <p:ext uri="{BB962C8B-B14F-4D97-AF65-F5344CB8AC3E}">
        <p14:creationId xmlns:p14="http://schemas.microsoft.com/office/powerpoint/2010/main" val="2194608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Dixie</a:t>
            </a:r>
          </a:p>
        </p:txBody>
      </p:sp>
      <p:sp>
        <p:nvSpPr>
          <p:cNvPr id="4" name="Slide Number Placeholder 3"/>
          <p:cNvSpPr>
            <a:spLocks noGrp="1"/>
          </p:cNvSpPr>
          <p:nvPr>
            <p:ph type="sldNum" sz="quarter" idx="10"/>
          </p:nvPr>
        </p:nvSpPr>
        <p:spPr/>
        <p:txBody>
          <a:bodyPr/>
          <a:lstStyle/>
          <a:p>
            <a:fld id="{4A772B68-1CAB-44A3-BFFE-BD687E937905}" type="slidenum">
              <a:rPr lang="en-US" smtClean="0"/>
              <a:pPr/>
              <a:t>1</a:t>
            </a:fld>
            <a:endParaRPr lang="en-US"/>
          </a:p>
        </p:txBody>
      </p:sp>
    </p:spTree>
    <p:extLst>
      <p:ext uri="{BB962C8B-B14F-4D97-AF65-F5344CB8AC3E}">
        <p14:creationId xmlns:p14="http://schemas.microsoft.com/office/powerpoint/2010/main" val="2208549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10</a:t>
            </a:fld>
            <a:endParaRPr lang="en-US"/>
          </a:p>
        </p:txBody>
      </p:sp>
    </p:spTree>
    <p:extLst>
      <p:ext uri="{BB962C8B-B14F-4D97-AF65-F5344CB8AC3E}">
        <p14:creationId xmlns:p14="http://schemas.microsoft.com/office/powerpoint/2010/main" val="34578215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Breakout Room</a:t>
            </a:r>
          </a:p>
          <a:p>
            <a:endParaRPr lang="en-US" dirty="0"/>
          </a:p>
          <a:p>
            <a:r>
              <a:rPr lang="en-US" dirty="0"/>
              <a:t>Check with </a:t>
            </a:r>
            <a:r>
              <a:rPr lang="en-US" dirty="0" err="1"/>
              <a:t>Dupont</a:t>
            </a:r>
            <a:r>
              <a:rPr lang="en-US" dirty="0"/>
              <a:t> and </a:t>
            </a:r>
            <a:r>
              <a:rPr lang="en-US" dirty="0" err="1"/>
              <a:t>Wentzel</a:t>
            </a:r>
            <a:endParaRPr lang="en-US" dirty="0"/>
          </a:p>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11</a:t>
            </a:fld>
            <a:endParaRPr lang="en-US"/>
          </a:p>
        </p:txBody>
      </p:sp>
    </p:spTree>
    <p:extLst>
      <p:ext uri="{BB962C8B-B14F-4D97-AF65-F5344CB8AC3E}">
        <p14:creationId xmlns:p14="http://schemas.microsoft.com/office/powerpoint/2010/main" val="3512320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60">
              <a:defRPr/>
            </a:pPr>
            <a:r>
              <a:rPr lang="en-US" dirty="0"/>
              <a:t>If you don’t have previous research experience, discuss outreach or classroom activities you participated in which show your interests in a field, and explain how these are related to the type of research you may participate in at the REU.</a:t>
            </a:r>
          </a:p>
          <a:p>
            <a:endParaRPr lang="en-US" dirty="0"/>
          </a:p>
          <a:p>
            <a:r>
              <a:rPr lang="en-US" dirty="0"/>
              <a:t>Go through tips – pick and choose</a:t>
            </a:r>
          </a:p>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12</a:t>
            </a:fld>
            <a:endParaRPr lang="en-US"/>
          </a:p>
        </p:txBody>
      </p:sp>
    </p:spTree>
    <p:extLst>
      <p:ext uri="{BB962C8B-B14F-4D97-AF65-F5344CB8AC3E}">
        <p14:creationId xmlns:p14="http://schemas.microsoft.com/office/powerpoint/2010/main" val="2826514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REUs</a:t>
            </a:r>
            <a:r>
              <a:rPr lang="en-US" baseline="0" dirty="0"/>
              <a:t> are designed to offer cutting-edge lab experiences for students at liberal arts and community colleges, where students have fewer opportunities to be exposed to research. (liberal arts – used to be more common for faculty to be just teaching).</a:t>
            </a:r>
          </a:p>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14</a:t>
            </a:fld>
            <a:endParaRPr lang="en-US"/>
          </a:p>
        </p:txBody>
      </p:sp>
    </p:spTree>
    <p:extLst>
      <p:ext uri="{BB962C8B-B14F-4D97-AF65-F5344CB8AC3E}">
        <p14:creationId xmlns:p14="http://schemas.microsoft.com/office/powerpoint/2010/main" val="16244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FICTIONAL</a:t>
            </a:r>
          </a:p>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15</a:t>
            </a:fld>
            <a:endParaRPr lang="en-US"/>
          </a:p>
        </p:txBody>
      </p:sp>
    </p:spTree>
    <p:extLst>
      <p:ext uri="{BB962C8B-B14F-4D97-AF65-F5344CB8AC3E}">
        <p14:creationId xmlns:p14="http://schemas.microsoft.com/office/powerpoint/2010/main" val="2023595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IF NO</a:t>
            </a:r>
            <a:r>
              <a:rPr lang="en-US" baseline="0" dirty="0"/>
              <a:t> PRIOR RESEARCH – this is KEY</a:t>
            </a:r>
            <a:endParaRPr lang="en-US" dirty="0"/>
          </a:p>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16</a:t>
            </a:fld>
            <a:endParaRPr lang="en-US"/>
          </a:p>
        </p:txBody>
      </p:sp>
    </p:spTree>
    <p:extLst>
      <p:ext uri="{BB962C8B-B14F-4D97-AF65-F5344CB8AC3E}">
        <p14:creationId xmlns:p14="http://schemas.microsoft.com/office/powerpoint/2010/main" val="3677200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Maybe remove</a:t>
            </a:r>
          </a:p>
          <a:p>
            <a:endParaRPr lang="en-US" dirty="0"/>
          </a:p>
          <a:p>
            <a:r>
              <a:rPr lang="en-US" dirty="0"/>
              <a:t>REUs</a:t>
            </a:r>
            <a:r>
              <a:rPr lang="en-US" baseline="0" dirty="0"/>
              <a:t> are about RESEARCH.</a:t>
            </a:r>
          </a:p>
          <a:p>
            <a:r>
              <a:rPr lang="en-US" baseline="0" dirty="0"/>
              <a:t>Need to show interest in research. In coursework? History of your own research?</a:t>
            </a:r>
          </a:p>
          <a:p>
            <a:r>
              <a:rPr lang="en-US" baseline="0" dirty="0"/>
              <a:t>Show record of research or skills – be sure to talk about what YOU did as part of the project</a:t>
            </a:r>
          </a:p>
          <a:p>
            <a:endParaRPr lang="en-US" dirty="0"/>
          </a:p>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17</a:t>
            </a:fld>
            <a:endParaRPr lang="en-US"/>
          </a:p>
        </p:txBody>
      </p:sp>
    </p:spTree>
    <p:extLst>
      <p:ext uri="{BB962C8B-B14F-4D97-AF65-F5344CB8AC3E}">
        <p14:creationId xmlns:p14="http://schemas.microsoft.com/office/powerpoint/2010/main" val="3534763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18</a:t>
            </a:fld>
            <a:endParaRPr lang="en-US"/>
          </a:p>
        </p:txBody>
      </p:sp>
    </p:spTree>
    <p:extLst>
      <p:ext uri="{BB962C8B-B14F-4D97-AF65-F5344CB8AC3E}">
        <p14:creationId xmlns:p14="http://schemas.microsoft.com/office/powerpoint/2010/main" val="27151462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a:t>
            </a:r>
            <a:r>
              <a:rPr lang="en-US" baseline="0" dirty="0"/>
              <a:t> c</a:t>
            </a:r>
            <a:r>
              <a:rPr lang="en-US" dirty="0"/>
              <a:t>ould</a:t>
            </a:r>
            <a:r>
              <a:rPr lang="en-US" baseline="0" dirty="0"/>
              <a:t> be faculty, projects, programming, considering for grad school</a:t>
            </a:r>
          </a:p>
          <a:p>
            <a:endParaRPr lang="en-US" baseline="0" dirty="0"/>
          </a:p>
          <a:p>
            <a:r>
              <a:rPr lang="en-US" baseline="0" dirty="0"/>
              <a:t>BAD: beach in Florida, prestige of Yale, close to home, earns money, required for med school, adds to your resume, generic reasons (“good school, excellent researchers”)</a:t>
            </a:r>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19</a:t>
            </a:fld>
            <a:endParaRPr lang="en-US"/>
          </a:p>
        </p:txBody>
      </p:sp>
    </p:spTree>
    <p:extLst>
      <p:ext uri="{BB962C8B-B14F-4D97-AF65-F5344CB8AC3E}">
        <p14:creationId xmlns:p14="http://schemas.microsoft.com/office/powerpoint/2010/main" val="23020929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a:t>
            </a:r>
            <a:r>
              <a:rPr lang="en-US" baseline="0" dirty="0"/>
              <a:t> what the faculty are currently working on, and even better if you read their abstracts. </a:t>
            </a:r>
          </a:p>
          <a:p>
            <a:endParaRPr lang="en-US" baseline="0" dirty="0"/>
          </a:p>
          <a:p>
            <a:r>
              <a:rPr lang="en-US" baseline="0" dirty="0"/>
              <a:t>Good – show you know what work they’ve done</a:t>
            </a:r>
          </a:p>
          <a:p>
            <a:endParaRPr lang="en-US" baseline="0" dirty="0"/>
          </a:p>
          <a:p>
            <a:r>
              <a:rPr lang="en-US" baseline="0" dirty="0"/>
              <a:t>Better – Explain how you would be prepared for work in their lab</a:t>
            </a:r>
            <a:endParaRPr lang="en-US" dirty="0"/>
          </a:p>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20</a:t>
            </a:fld>
            <a:endParaRPr lang="en-US"/>
          </a:p>
        </p:txBody>
      </p:sp>
    </p:spTree>
    <p:extLst>
      <p:ext uri="{BB962C8B-B14F-4D97-AF65-F5344CB8AC3E}">
        <p14:creationId xmlns:p14="http://schemas.microsoft.com/office/powerpoint/2010/main" val="2513111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Dixie</a:t>
            </a:r>
          </a:p>
        </p:txBody>
      </p:sp>
      <p:sp>
        <p:nvSpPr>
          <p:cNvPr id="4" name="Slide Number Placeholder 3"/>
          <p:cNvSpPr>
            <a:spLocks noGrp="1"/>
          </p:cNvSpPr>
          <p:nvPr>
            <p:ph type="sldNum" sz="quarter" idx="10"/>
          </p:nvPr>
        </p:nvSpPr>
        <p:spPr/>
        <p:txBody>
          <a:bodyPr/>
          <a:lstStyle/>
          <a:p>
            <a:fld id="{4A772B68-1CAB-44A3-BFFE-BD687E937905}" type="slidenum">
              <a:rPr lang="en-US" smtClean="0"/>
              <a:pPr/>
              <a:t>2</a:t>
            </a:fld>
            <a:endParaRPr lang="en-US"/>
          </a:p>
        </p:txBody>
      </p:sp>
    </p:spTree>
    <p:extLst>
      <p:ext uri="{BB962C8B-B14F-4D97-AF65-F5344CB8AC3E}">
        <p14:creationId xmlns:p14="http://schemas.microsoft.com/office/powerpoint/2010/main" val="304871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a:t>
            </a:r>
            <a:r>
              <a:rPr lang="en-US" baseline="0" dirty="0"/>
              <a:t> THIS EXPERIENCE WILL HELP YOU REACH YOUR GOALS</a:t>
            </a:r>
          </a:p>
          <a:p>
            <a:r>
              <a:rPr lang="en-US" baseline="0" dirty="0"/>
              <a:t>Make sure to make it clear you will go on to finish at least a 4-year degree.</a:t>
            </a:r>
          </a:p>
          <a:p>
            <a:r>
              <a:rPr lang="en-US" baseline="0" dirty="0"/>
              <a:t>If you feel like you would consider grad school, Want to talk about graduate school as a possibility</a:t>
            </a:r>
          </a:p>
          <a:p>
            <a:r>
              <a:rPr lang="en-US" baseline="0" dirty="0"/>
              <a:t>NOT A CONTRACT. You don’t need to be sure of what you are going to do – can offer possibilities- not obligated to tell them everything you ever have thought of doing , though.</a:t>
            </a:r>
          </a:p>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21</a:t>
            </a:fld>
            <a:endParaRPr lang="en-US"/>
          </a:p>
        </p:txBody>
      </p:sp>
    </p:spTree>
    <p:extLst>
      <p:ext uri="{BB962C8B-B14F-4D97-AF65-F5344CB8AC3E}">
        <p14:creationId xmlns:p14="http://schemas.microsoft.com/office/powerpoint/2010/main" val="31547564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60">
              <a:defRPr/>
            </a:pPr>
            <a:r>
              <a:rPr lang="en-US" dirty="0"/>
              <a:t>Could skip</a:t>
            </a:r>
          </a:p>
          <a:p>
            <a:pPr defTabSz="931760">
              <a:defRPr/>
            </a:pPr>
            <a:endParaRPr lang="en-US" dirty="0"/>
          </a:p>
          <a:p>
            <a:pPr defTabSz="931760">
              <a:defRPr/>
            </a:pPr>
            <a:r>
              <a:rPr lang="en-US" dirty="0"/>
              <a:t>More</a:t>
            </a:r>
            <a:r>
              <a:rPr lang="en-US" baseline="0" dirty="0"/>
              <a:t> than one opportunity? Talk to faculty, family, past participants, coordinator ----may depend on if you know who you will be placed with ---- consider alignment with your ultimate goal </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22</a:t>
            </a:fld>
            <a:endParaRPr lang="en-US"/>
          </a:p>
        </p:txBody>
      </p:sp>
    </p:spTree>
    <p:extLst>
      <p:ext uri="{BB962C8B-B14F-4D97-AF65-F5344CB8AC3E}">
        <p14:creationId xmlns:p14="http://schemas.microsoft.com/office/powerpoint/2010/main" val="42936901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23</a:t>
            </a:fld>
            <a:endParaRPr lang="en-US"/>
          </a:p>
        </p:txBody>
      </p:sp>
    </p:spTree>
    <p:extLst>
      <p:ext uri="{BB962C8B-B14F-4D97-AF65-F5344CB8AC3E}">
        <p14:creationId xmlns:p14="http://schemas.microsoft.com/office/powerpoint/2010/main" val="2865282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bg1"/>
                </a:solidFill>
                <a:latin typeface="Arial" panose="020B0604020202020204" pitchFamily="34" charset="0"/>
                <a:cs typeface="Arial" panose="020B0604020202020204" pitchFamily="34" charset="0"/>
              </a:rPr>
              <a:t>Why do research?</a:t>
            </a:r>
            <a:r>
              <a:rPr lang="en-US" sz="1200" baseline="0" dirty="0">
                <a:solidFill>
                  <a:schemeClr val="bg1"/>
                </a:solidFill>
                <a:latin typeface="Arial" panose="020B0604020202020204" pitchFamily="34" charset="0"/>
                <a:cs typeface="Arial" panose="020B0604020202020204" pitchFamily="34" charset="0"/>
              </a:rPr>
              <a:t> (additional reasons)</a:t>
            </a:r>
            <a:endParaRPr lang="en-US" sz="1200" dirty="0">
              <a:solidFill>
                <a:schemeClr val="bg1"/>
              </a:solidFill>
              <a:latin typeface="Arial" panose="020B0604020202020204" pitchFamily="34" charset="0"/>
              <a:cs typeface="Arial" panose="020B0604020202020204" pitchFamily="34" charset="0"/>
            </a:endParaRPr>
          </a:p>
          <a:p>
            <a:r>
              <a:rPr lang="en-US" sz="1200" dirty="0">
                <a:solidFill>
                  <a:schemeClr val="bg1"/>
                </a:solidFill>
                <a:latin typeface="Arial" panose="020B0604020202020204" pitchFamily="34" charset="0"/>
                <a:cs typeface="Arial" panose="020B0604020202020204" pitchFamily="34" charset="0"/>
              </a:rPr>
              <a:t>Develop technical and marketable skills</a:t>
            </a:r>
            <a:br>
              <a:rPr lang="en-US" sz="1200" dirty="0">
                <a:solidFill>
                  <a:schemeClr val="bg1"/>
                </a:solidFill>
                <a:latin typeface="Arial" panose="020B0604020202020204" pitchFamily="34" charset="0"/>
                <a:cs typeface="Arial" panose="020B0604020202020204" pitchFamily="34" charset="0"/>
              </a:rPr>
            </a:br>
            <a:endParaRPr lang="en-US" sz="1200" dirty="0">
              <a:solidFill>
                <a:schemeClr val="bg1"/>
              </a:solidFill>
              <a:latin typeface="Arial" panose="020B0604020202020204" pitchFamily="34" charset="0"/>
              <a:cs typeface="Arial" panose="020B0604020202020204" pitchFamily="34" charset="0"/>
            </a:endParaRPr>
          </a:p>
          <a:p>
            <a:r>
              <a:rPr lang="en-US" sz="1200" dirty="0">
                <a:solidFill>
                  <a:schemeClr val="bg1"/>
                </a:solidFill>
                <a:latin typeface="Arial" panose="020B0604020202020204" pitchFamily="34" charset="0"/>
                <a:cs typeface="Arial" panose="020B0604020202020204" pitchFamily="34" charset="0"/>
              </a:rPr>
              <a:t>Build a professional relationship and reputation with a faculty mentor</a:t>
            </a:r>
            <a:br>
              <a:rPr lang="en-US" sz="1200" dirty="0">
                <a:solidFill>
                  <a:schemeClr val="bg1"/>
                </a:solidFill>
                <a:latin typeface="Arial" panose="020B0604020202020204" pitchFamily="34" charset="0"/>
                <a:cs typeface="Arial" panose="020B0604020202020204" pitchFamily="34" charset="0"/>
              </a:rPr>
            </a:br>
            <a:br>
              <a:rPr lang="en-US" sz="1200" dirty="0">
                <a:solidFill>
                  <a:schemeClr val="bg1"/>
                </a:solidFill>
                <a:latin typeface="Arial" panose="020B0604020202020204" pitchFamily="34" charset="0"/>
                <a:cs typeface="Arial" panose="020B0604020202020204" pitchFamily="34" charset="0"/>
              </a:rPr>
            </a:br>
            <a:r>
              <a:rPr lang="en-US" sz="1200" dirty="0">
                <a:solidFill>
                  <a:schemeClr val="bg1"/>
                </a:solidFill>
                <a:latin typeface="Arial" panose="020B0604020202020204" pitchFamily="34" charset="0"/>
                <a:cs typeface="Arial" panose="020B0604020202020204" pitchFamily="34" charset="0"/>
              </a:rPr>
              <a:t>Network with peers and professionals in your field</a:t>
            </a:r>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3</a:t>
            </a:fld>
            <a:endParaRPr lang="en-US"/>
          </a:p>
        </p:txBody>
      </p:sp>
    </p:spTree>
    <p:extLst>
      <p:ext uri="{BB962C8B-B14F-4D97-AF65-F5344CB8AC3E}">
        <p14:creationId xmlns:p14="http://schemas.microsoft.com/office/powerpoint/2010/main" val="3602369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Dixie</a:t>
            </a:r>
          </a:p>
        </p:txBody>
      </p:sp>
      <p:sp>
        <p:nvSpPr>
          <p:cNvPr id="4" name="Slide Number Placeholder 3"/>
          <p:cNvSpPr>
            <a:spLocks noGrp="1"/>
          </p:cNvSpPr>
          <p:nvPr>
            <p:ph type="sldNum" sz="quarter" idx="10"/>
          </p:nvPr>
        </p:nvSpPr>
        <p:spPr/>
        <p:txBody>
          <a:bodyPr/>
          <a:lstStyle/>
          <a:p>
            <a:fld id="{4A772B68-1CAB-44A3-BFFE-BD687E937905}" type="slidenum">
              <a:rPr lang="en-US" smtClean="0"/>
              <a:pPr/>
              <a:t>4</a:t>
            </a:fld>
            <a:endParaRPr lang="en-US"/>
          </a:p>
        </p:txBody>
      </p:sp>
    </p:spTree>
    <p:extLst>
      <p:ext uri="{BB962C8B-B14F-4D97-AF65-F5344CB8AC3E}">
        <p14:creationId xmlns:p14="http://schemas.microsoft.com/office/powerpoint/2010/main" val="2230215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It is a bit of a research project to find the research opportunities</a:t>
            </a:r>
          </a:p>
          <a:p>
            <a:endParaRPr lang="en-US" baseline="0" dirty="0"/>
          </a:p>
          <a:p>
            <a:r>
              <a:rPr lang="en-US" baseline="0" dirty="0"/>
              <a:t>Google: National labs, medical centers, graduate schools you want to go to, etc.</a:t>
            </a:r>
          </a:p>
          <a:p>
            <a:endParaRPr lang="en-US" baseline="0" dirty="0"/>
          </a:p>
          <a:p>
            <a:r>
              <a:rPr lang="en-US" baseline="0" dirty="0"/>
              <a:t>NOTE: Some programs pop up later from funding</a:t>
            </a:r>
          </a:p>
          <a:p>
            <a:endParaRPr lang="en-US" baseline="0" dirty="0"/>
          </a:p>
          <a:p>
            <a:r>
              <a:rPr lang="en-US" baseline="0" dirty="0"/>
              <a:t>Don’t focus only on “cool” locations</a:t>
            </a:r>
          </a:p>
          <a:p>
            <a:endParaRPr lang="en-US" baseline="0" dirty="0"/>
          </a:p>
          <a:p>
            <a:r>
              <a:rPr lang="en-US" baseline="0" dirty="0"/>
              <a:t>Past students - https://caice.ucsd.edu/get-involved/opportunities/</a:t>
            </a:r>
          </a:p>
          <a:p>
            <a:endParaRPr lang="en-US" baseline="0" dirty="0"/>
          </a:p>
          <a:p>
            <a:pPr marL="228600" indent="-228600">
              <a:buAutoNum type="arabicPeriod"/>
            </a:pPr>
            <a:r>
              <a:rPr lang="en-US" baseline="0" dirty="0"/>
              <a:t>REU search </a:t>
            </a:r>
          </a:p>
          <a:p>
            <a:pPr marL="685800" lvl="1" indent="-228600">
              <a:buAutoNum type="arabicPeriod"/>
            </a:pPr>
            <a:r>
              <a:rPr lang="en-US" baseline="0" dirty="0"/>
              <a:t>Biology – Colorado State</a:t>
            </a:r>
          </a:p>
          <a:p>
            <a:pPr marL="685800" lvl="1" indent="-228600">
              <a:buAutoNum type="arabicPeriod"/>
            </a:pPr>
            <a:r>
              <a:rPr lang="en-US" baseline="0" dirty="0"/>
              <a:t>Chemistry – Kent State</a:t>
            </a:r>
          </a:p>
          <a:p>
            <a:pPr marL="685800" lvl="1" indent="-228600">
              <a:buAutoNum type="arabicPeriod"/>
            </a:pPr>
            <a:r>
              <a:rPr lang="en-US" baseline="0" dirty="0"/>
              <a:t>Computer Science – Arizona State</a:t>
            </a:r>
          </a:p>
          <a:p>
            <a:r>
              <a:rPr lang="en-US" baseline="0" dirty="0"/>
              <a:t>2. STEM Federally funded – NIH internships and military</a:t>
            </a:r>
          </a:p>
          <a:p>
            <a:r>
              <a:rPr lang="en-US" baseline="0" dirty="0"/>
              <a:t>3. AAMC – Baylor Medical</a:t>
            </a:r>
          </a:p>
          <a:p>
            <a:endParaRPr lang="en-US" baseline="0" dirty="0"/>
          </a:p>
          <a:p>
            <a:endParaRPr lang="en-US" baseline="0" dirty="0"/>
          </a:p>
          <a:p>
            <a:r>
              <a:rPr lang="en-US" baseline="0" dirty="0"/>
              <a:t>Reading eligibility on a page and find deadlines - </a:t>
            </a:r>
          </a:p>
        </p:txBody>
      </p:sp>
      <p:sp>
        <p:nvSpPr>
          <p:cNvPr id="4" name="Slide Number Placeholder 3"/>
          <p:cNvSpPr>
            <a:spLocks noGrp="1"/>
          </p:cNvSpPr>
          <p:nvPr>
            <p:ph type="sldNum" sz="quarter" idx="10"/>
          </p:nvPr>
        </p:nvSpPr>
        <p:spPr/>
        <p:txBody>
          <a:bodyPr/>
          <a:lstStyle/>
          <a:p>
            <a:fld id="{4A772B68-1CAB-44A3-BFFE-BD687E937905}" type="slidenum">
              <a:rPr lang="en-US" smtClean="0"/>
              <a:pPr/>
              <a:t>5</a:t>
            </a:fld>
            <a:endParaRPr lang="en-US"/>
          </a:p>
        </p:txBody>
      </p:sp>
    </p:spTree>
    <p:extLst>
      <p:ext uri="{BB962C8B-B14F-4D97-AF65-F5344CB8AC3E}">
        <p14:creationId xmlns:p14="http://schemas.microsoft.com/office/powerpoint/2010/main" val="2357434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http://www.ece.montana.edu/research/ece_reu/index.html  - Computer engineering</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Virtually all are seeking community college applicants and those from small teaching institutions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MinnDrive</a:t>
            </a:r>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6</a:t>
            </a:fld>
            <a:endParaRPr lang="en-US"/>
          </a:p>
        </p:txBody>
      </p:sp>
    </p:spTree>
    <p:extLst>
      <p:ext uri="{BB962C8B-B14F-4D97-AF65-F5344CB8AC3E}">
        <p14:creationId xmlns:p14="http://schemas.microsoft.com/office/powerpoint/2010/main" val="3041439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2719" indent="-172719">
              <a:buFont typeface="Arial" panose="020B0604020202020204" pitchFamily="34" charset="0"/>
              <a:buChar char="•"/>
            </a:pPr>
            <a:r>
              <a:rPr lang="en-US" dirty="0"/>
              <a:t>Research</a:t>
            </a:r>
            <a:r>
              <a:rPr lang="en-US" baseline="0" dirty="0"/>
              <a:t> that is being done there (may be list of projects from previous years, faculty, can call to ask who is taking students)</a:t>
            </a:r>
            <a:endParaRPr lang="en-US" dirty="0"/>
          </a:p>
          <a:p>
            <a:pPr marL="172719" indent="-172719">
              <a:buFont typeface="Arial" panose="020B0604020202020204" pitchFamily="34" charset="0"/>
              <a:buChar char="•"/>
            </a:pPr>
            <a:r>
              <a:rPr lang="en-US" dirty="0"/>
              <a:t>Programming</a:t>
            </a:r>
            <a:r>
              <a:rPr lang="en-US" baseline="0" dirty="0"/>
              <a:t> provided (some very structured, some less so; GRE prep, Resume building, social events, poster sessions, travel </a:t>
            </a:r>
            <a:r>
              <a:rPr lang="en-US" baseline="0" dirty="0" err="1"/>
              <a:t>opps</a:t>
            </a:r>
            <a:r>
              <a:rPr lang="en-US" baseline="0" dirty="0"/>
              <a:t>)</a:t>
            </a:r>
          </a:p>
          <a:p>
            <a:pPr marL="172719" indent="-172719">
              <a:buFont typeface="Arial" panose="020B0604020202020204" pitchFamily="34" charset="0"/>
              <a:buChar char="•"/>
            </a:pPr>
            <a:r>
              <a:rPr lang="en-US" baseline="0" dirty="0"/>
              <a:t>Funding: Stipend, housing, travel</a:t>
            </a:r>
          </a:p>
          <a:p>
            <a:pPr marL="172719" indent="-172719">
              <a:buFont typeface="Arial" panose="020B0604020202020204" pitchFamily="34" charset="0"/>
              <a:buChar char="•"/>
            </a:pPr>
            <a:r>
              <a:rPr lang="en-US" baseline="0" dirty="0"/>
              <a:t>Competitiveness – some may indicate number of applicants previous year, can call program managers</a:t>
            </a:r>
          </a:p>
          <a:p>
            <a:r>
              <a:rPr lang="en-US" baseline="0" dirty="0"/>
              <a:t>DO NOT just consider the name of the school – it is about the program.</a:t>
            </a:r>
          </a:p>
          <a:p>
            <a:endParaRPr lang="en-US" baseline="0"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7</a:t>
            </a:fld>
            <a:endParaRPr lang="en-US"/>
          </a:p>
        </p:txBody>
      </p:sp>
    </p:spTree>
    <p:extLst>
      <p:ext uri="{BB962C8B-B14F-4D97-AF65-F5344CB8AC3E}">
        <p14:creationId xmlns:p14="http://schemas.microsoft.com/office/powerpoint/2010/main" val="2426149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60">
              <a:defRPr/>
            </a:pPr>
            <a:r>
              <a:rPr lang="en-US" dirty="0"/>
              <a:t>CV</a:t>
            </a:r>
            <a:r>
              <a:rPr lang="en-US" baseline="0" dirty="0"/>
              <a:t> - can be more than 1 page</a:t>
            </a:r>
          </a:p>
          <a:p>
            <a:pPr defTabSz="931760">
              <a:defRPr/>
            </a:pPr>
            <a:r>
              <a:rPr lang="en-US" dirty="0"/>
              <a:t>Transcripts</a:t>
            </a:r>
            <a:r>
              <a:rPr lang="en-US" baseline="0" dirty="0"/>
              <a:t> - </a:t>
            </a:r>
            <a:r>
              <a:rPr lang="en-US" dirty="0"/>
              <a:t>below 3.0 you need to</a:t>
            </a:r>
            <a:r>
              <a:rPr lang="en-US" baseline="0" dirty="0"/>
              <a:t> show</a:t>
            </a:r>
            <a:r>
              <a:rPr lang="en-US" dirty="0"/>
              <a:t> why this doesn't reflect your true potential;</a:t>
            </a:r>
            <a:r>
              <a:rPr lang="en-US" baseline="0" dirty="0"/>
              <a:t> need to illustrate you will </a:t>
            </a:r>
            <a:r>
              <a:rPr lang="en-US" dirty="0"/>
              <a:t>be successful</a:t>
            </a:r>
            <a:endParaRPr lang="en-US" baseline="0" dirty="0"/>
          </a:p>
          <a:p>
            <a:r>
              <a:rPr lang="en-US" baseline="0" dirty="0"/>
              <a:t>Letters of rec – pick someone who can speak about your potential as a researcher in your field</a:t>
            </a:r>
          </a:p>
          <a:p>
            <a:r>
              <a:rPr lang="en-US" baseline="0" dirty="0"/>
              <a:t>Deadlines – usually due Jan - March, but some pop up in April; may have a short turnaround time</a:t>
            </a:r>
          </a:p>
          <a:p>
            <a:r>
              <a:rPr lang="en-US" baseline="0" dirty="0"/>
              <a:t>Sometimes may have you rank your projects/faculty</a:t>
            </a:r>
          </a:p>
        </p:txBody>
      </p:sp>
      <p:sp>
        <p:nvSpPr>
          <p:cNvPr id="4" name="Slide Number Placeholder 3"/>
          <p:cNvSpPr>
            <a:spLocks noGrp="1"/>
          </p:cNvSpPr>
          <p:nvPr>
            <p:ph type="sldNum" sz="quarter" idx="10"/>
          </p:nvPr>
        </p:nvSpPr>
        <p:spPr/>
        <p:txBody>
          <a:bodyPr/>
          <a:lstStyle/>
          <a:p>
            <a:fld id="{4A772B68-1CAB-44A3-BFFE-BD687E937905}" type="slidenum">
              <a:rPr lang="en-US" smtClean="0"/>
              <a:pPr/>
              <a:t>8</a:t>
            </a:fld>
            <a:endParaRPr lang="en-US"/>
          </a:p>
        </p:txBody>
      </p:sp>
    </p:spTree>
    <p:extLst>
      <p:ext uri="{BB962C8B-B14F-4D97-AF65-F5344CB8AC3E}">
        <p14:creationId xmlns:p14="http://schemas.microsoft.com/office/powerpoint/2010/main" val="107572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772B68-1CAB-44A3-BFFE-BD687E937905}" type="slidenum">
              <a:rPr lang="en-US" smtClean="0"/>
              <a:pPr/>
              <a:t>9</a:t>
            </a:fld>
            <a:endParaRPr lang="en-US"/>
          </a:p>
        </p:txBody>
      </p:sp>
    </p:spTree>
    <p:extLst>
      <p:ext uri="{BB962C8B-B14F-4D97-AF65-F5344CB8AC3E}">
        <p14:creationId xmlns:p14="http://schemas.microsoft.com/office/powerpoint/2010/main" val="93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14"/>
          <p:cNvSpPr>
            <a:spLocks noGrp="1"/>
          </p:cNvSpPr>
          <p:nvPr>
            <p:ph type="dt" sz="half" idx="10"/>
          </p:nvPr>
        </p:nvSpPr>
        <p:spPr/>
        <p:txBody>
          <a:bodyPr/>
          <a:lstStyle/>
          <a:p>
            <a:fld id="{7102139D-8891-4A6C-9570-6F121582BF61}" type="datetimeFigureOut">
              <a:rPr lang="en-US" smtClean="0"/>
              <a:pPr/>
              <a:t>11/7/2022</a:t>
            </a:fld>
            <a:endParaRPr lang="en-US"/>
          </a:p>
        </p:txBody>
      </p:sp>
      <p:sp>
        <p:nvSpPr>
          <p:cNvPr id="16" name="Slide Number Placeholder 15"/>
          <p:cNvSpPr>
            <a:spLocks noGrp="1"/>
          </p:cNvSpPr>
          <p:nvPr>
            <p:ph type="sldNum" sz="quarter" idx="11"/>
          </p:nvPr>
        </p:nvSpPr>
        <p:spPr/>
        <p:txBody>
          <a:bodyPr/>
          <a:lstStyle/>
          <a:p>
            <a:fld id="{DED07FAD-474E-4065-B445-967CDE59B7EE}"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02139D-8891-4A6C-9570-6F121582BF61}" type="datetimeFigureOut">
              <a:rPr lang="en-US" smtClean="0"/>
              <a:pPr/>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D07FAD-474E-4065-B445-967CDE59B7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02139D-8891-4A6C-9570-6F121582BF61}" type="datetimeFigureOut">
              <a:rPr lang="en-US" smtClean="0"/>
              <a:pPr/>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D07FAD-474E-4065-B445-967CDE59B7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2"/>
          <p:cNvSpPr>
            <a:spLocks noGrp="1"/>
          </p:cNvSpPr>
          <p:nvPr>
            <p:ph type="title"/>
          </p:nvPr>
        </p:nvSpPr>
        <p:spPr/>
        <p:txBody>
          <a:bodyPr/>
          <a:lstStyle/>
          <a:p>
            <a:r>
              <a:rPr lang="en-US"/>
              <a:t>Click to edit Master title style</a:t>
            </a:r>
          </a:p>
        </p:txBody>
      </p:sp>
      <p:sp>
        <p:nvSpPr>
          <p:cNvPr id="14" name="Date Placeholder 13"/>
          <p:cNvSpPr>
            <a:spLocks noGrp="1"/>
          </p:cNvSpPr>
          <p:nvPr>
            <p:ph type="dt" sz="half" idx="10"/>
          </p:nvPr>
        </p:nvSpPr>
        <p:spPr/>
        <p:txBody>
          <a:bodyPr/>
          <a:lstStyle/>
          <a:p>
            <a:fld id="{7102139D-8891-4A6C-9570-6F121582BF61}" type="datetimeFigureOut">
              <a:rPr lang="en-US" smtClean="0"/>
              <a:pPr/>
              <a:t>11/7/2022</a:t>
            </a:fld>
            <a:endParaRPr lang="en-US"/>
          </a:p>
        </p:txBody>
      </p:sp>
      <p:sp>
        <p:nvSpPr>
          <p:cNvPr id="15" name="Slide Number Placeholder 14"/>
          <p:cNvSpPr>
            <a:spLocks noGrp="1"/>
          </p:cNvSpPr>
          <p:nvPr>
            <p:ph type="sldNum" sz="quarter" idx="11"/>
          </p:nvPr>
        </p:nvSpPr>
        <p:spPr/>
        <p:txBody>
          <a:bodyPr/>
          <a:lstStyle/>
          <a:p>
            <a:fld id="{DED07FAD-474E-4065-B445-967CDE59B7EE}"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2" name="Date Placeholder 11"/>
          <p:cNvSpPr>
            <a:spLocks noGrp="1"/>
          </p:cNvSpPr>
          <p:nvPr>
            <p:ph type="dt" sz="half" idx="10"/>
          </p:nvPr>
        </p:nvSpPr>
        <p:spPr/>
        <p:txBody>
          <a:bodyPr/>
          <a:lstStyle/>
          <a:p>
            <a:fld id="{7102139D-8891-4A6C-9570-6F121582BF61}" type="datetimeFigureOut">
              <a:rPr lang="en-US" smtClean="0"/>
              <a:pPr/>
              <a:t>11/7/2022</a:t>
            </a:fld>
            <a:endParaRPr lang="en-US"/>
          </a:p>
        </p:txBody>
      </p:sp>
      <p:sp>
        <p:nvSpPr>
          <p:cNvPr id="13" name="Slide Number Placeholder 12"/>
          <p:cNvSpPr>
            <a:spLocks noGrp="1"/>
          </p:cNvSpPr>
          <p:nvPr>
            <p:ph type="sldNum" sz="quarter" idx="11"/>
          </p:nvPr>
        </p:nvSpPr>
        <p:spPr/>
        <p:txBody>
          <a:bodyPr/>
          <a:lstStyle/>
          <a:p>
            <a:fld id="{DED07FAD-474E-4065-B445-967CDE59B7EE}"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7102139D-8891-4A6C-9570-6F121582BF61}" type="datetimeFigureOut">
              <a:rPr lang="en-US" smtClean="0"/>
              <a:pPr/>
              <a:t>11/7/2022</a:t>
            </a:fld>
            <a:endParaRPr lang="en-US"/>
          </a:p>
        </p:txBody>
      </p:sp>
      <p:sp>
        <p:nvSpPr>
          <p:cNvPr id="9" name="Slide Number Placeholder 8"/>
          <p:cNvSpPr>
            <a:spLocks noGrp="1"/>
          </p:cNvSpPr>
          <p:nvPr>
            <p:ph type="sldNum" sz="quarter" idx="11"/>
          </p:nvPr>
        </p:nvSpPr>
        <p:spPr/>
        <p:txBody>
          <a:bodyPr/>
          <a:lstStyle/>
          <a:p>
            <a:fld id="{DED07FAD-474E-4065-B445-967CDE59B7EE}"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2" name="Title 11"/>
          <p:cNvSpPr>
            <a:spLocks noGrp="1"/>
          </p:cNvSpPr>
          <p:nvPr>
            <p:ph type="title"/>
          </p:nvPr>
        </p:nvSpPr>
        <p:spPr/>
        <p:txBody>
          <a:bodyPr/>
          <a:lstStyle/>
          <a:p>
            <a:r>
              <a:rPr lang="en-US"/>
              <a:t>Click to edit Master title style</a:t>
            </a:r>
            <a:endParaRPr lang="en-US" dirty="0"/>
          </a:p>
        </p:txBody>
      </p:sp>
      <p:sp>
        <p:nvSpPr>
          <p:cNvPr id="14" name="Date Placeholder 13"/>
          <p:cNvSpPr>
            <a:spLocks noGrp="1"/>
          </p:cNvSpPr>
          <p:nvPr>
            <p:ph type="dt" sz="half" idx="10"/>
          </p:nvPr>
        </p:nvSpPr>
        <p:spPr/>
        <p:txBody>
          <a:bodyPr/>
          <a:lstStyle/>
          <a:p>
            <a:fld id="{7102139D-8891-4A6C-9570-6F121582BF61}" type="datetimeFigureOut">
              <a:rPr lang="en-US" smtClean="0"/>
              <a:pPr/>
              <a:t>11/7/2022</a:t>
            </a:fld>
            <a:endParaRPr lang="en-US"/>
          </a:p>
        </p:txBody>
      </p:sp>
      <p:sp>
        <p:nvSpPr>
          <p:cNvPr id="15" name="Slide Number Placeholder 14"/>
          <p:cNvSpPr>
            <a:spLocks noGrp="1"/>
          </p:cNvSpPr>
          <p:nvPr>
            <p:ph type="sldNum" sz="quarter" idx="11"/>
          </p:nvPr>
        </p:nvSpPr>
        <p:spPr/>
        <p:txBody>
          <a:bodyPr/>
          <a:lstStyle/>
          <a:p>
            <a:fld id="{DED07FAD-474E-4065-B445-967CDE59B7EE}"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7" name="Date Placeholder 6"/>
          <p:cNvSpPr>
            <a:spLocks noGrp="1"/>
          </p:cNvSpPr>
          <p:nvPr>
            <p:ph type="dt" sz="half" idx="10"/>
          </p:nvPr>
        </p:nvSpPr>
        <p:spPr/>
        <p:txBody>
          <a:bodyPr/>
          <a:lstStyle/>
          <a:p>
            <a:fld id="{7102139D-8891-4A6C-9570-6F121582BF61}" type="datetimeFigureOut">
              <a:rPr lang="en-US" smtClean="0"/>
              <a:pPr/>
              <a:t>11/7/2022</a:t>
            </a:fld>
            <a:endParaRPr lang="en-US"/>
          </a:p>
        </p:txBody>
      </p:sp>
      <p:sp>
        <p:nvSpPr>
          <p:cNvPr id="8" name="Slide Number Placeholder 7"/>
          <p:cNvSpPr>
            <a:spLocks noGrp="1"/>
          </p:cNvSpPr>
          <p:nvPr>
            <p:ph type="sldNum" sz="quarter" idx="11"/>
          </p:nvPr>
        </p:nvSpPr>
        <p:spPr/>
        <p:txBody>
          <a:bodyPr/>
          <a:lstStyle/>
          <a:p>
            <a:fld id="{DED07FAD-474E-4065-B445-967CDE59B7EE}"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102139D-8891-4A6C-9570-6F121582BF61}" type="datetimeFigureOut">
              <a:rPr lang="en-US" smtClean="0"/>
              <a:pPr/>
              <a:t>11/7/2022</a:t>
            </a:fld>
            <a:endParaRPr lang="en-US"/>
          </a:p>
        </p:txBody>
      </p:sp>
      <p:sp>
        <p:nvSpPr>
          <p:cNvPr id="6" name="Slide Number Placeholder 5"/>
          <p:cNvSpPr>
            <a:spLocks noGrp="1"/>
          </p:cNvSpPr>
          <p:nvPr>
            <p:ph type="sldNum" sz="quarter" idx="11"/>
          </p:nvPr>
        </p:nvSpPr>
        <p:spPr/>
        <p:txBody>
          <a:bodyPr/>
          <a:lstStyle/>
          <a:p>
            <a:fld id="{DED07FAD-474E-4065-B445-967CDE59B7EE}" type="slidenum">
              <a:rPr lang="en-US" smtClean="0"/>
              <a:pPr/>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5" name="Date Placeholder 14"/>
          <p:cNvSpPr>
            <a:spLocks noGrp="1"/>
          </p:cNvSpPr>
          <p:nvPr>
            <p:ph type="dt" sz="half" idx="10"/>
          </p:nvPr>
        </p:nvSpPr>
        <p:spPr/>
        <p:txBody>
          <a:bodyPr/>
          <a:lstStyle/>
          <a:p>
            <a:fld id="{7102139D-8891-4A6C-9570-6F121582BF61}" type="datetimeFigureOut">
              <a:rPr lang="en-US" smtClean="0"/>
              <a:pPr/>
              <a:t>11/7/2022</a:t>
            </a:fld>
            <a:endParaRPr lang="en-US"/>
          </a:p>
        </p:txBody>
      </p:sp>
      <p:sp>
        <p:nvSpPr>
          <p:cNvPr id="16" name="Slide Number Placeholder 15"/>
          <p:cNvSpPr>
            <a:spLocks noGrp="1"/>
          </p:cNvSpPr>
          <p:nvPr>
            <p:ph type="sldNum" sz="quarter" idx="11"/>
          </p:nvPr>
        </p:nvSpPr>
        <p:spPr/>
        <p:txBody>
          <a:bodyPr/>
          <a:lstStyle/>
          <a:p>
            <a:fld id="{DED07FAD-474E-4065-B445-967CDE59B7EE}"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1" name="Title 10"/>
          <p:cNvSpPr>
            <a:spLocks noGrp="1"/>
          </p:cNvSpPr>
          <p:nvPr>
            <p:ph type="title"/>
          </p:nvPr>
        </p:nvSpPr>
        <p:spPr/>
        <p:txBody>
          <a:bodyPr/>
          <a:lstStyle/>
          <a:p>
            <a:r>
              <a:rPr lang="en-US"/>
              <a:t>Click to edit Master title style</a:t>
            </a:r>
          </a:p>
        </p:txBody>
      </p:sp>
      <p:sp>
        <p:nvSpPr>
          <p:cNvPr id="13" name="Date Placeholder 12"/>
          <p:cNvSpPr>
            <a:spLocks noGrp="1"/>
          </p:cNvSpPr>
          <p:nvPr>
            <p:ph type="dt" sz="half" idx="10"/>
          </p:nvPr>
        </p:nvSpPr>
        <p:spPr/>
        <p:txBody>
          <a:bodyPr/>
          <a:lstStyle/>
          <a:p>
            <a:fld id="{7102139D-8891-4A6C-9570-6F121582BF61}" type="datetimeFigureOut">
              <a:rPr lang="en-US" smtClean="0"/>
              <a:pPr/>
              <a:t>11/7/2022</a:t>
            </a:fld>
            <a:endParaRPr lang="en-US"/>
          </a:p>
        </p:txBody>
      </p:sp>
      <p:sp>
        <p:nvSpPr>
          <p:cNvPr id="14" name="Slide Number Placeholder 13"/>
          <p:cNvSpPr>
            <a:spLocks noGrp="1"/>
          </p:cNvSpPr>
          <p:nvPr>
            <p:ph type="sldNum" sz="quarter" idx="11"/>
          </p:nvPr>
        </p:nvSpPr>
        <p:spPr/>
        <p:txBody>
          <a:bodyPr/>
          <a:lstStyle/>
          <a:p>
            <a:fld id="{DED07FAD-474E-4065-B445-967CDE59B7EE}"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7102139D-8891-4A6C-9570-6F121582BF61}" type="datetimeFigureOut">
              <a:rPr lang="en-US" smtClean="0"/>
              <a:pPr/>
              <a:t>11/7/2022</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DED07FAD-474E-4065-B445-967CDE59B7E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ugsburg.edu/urgo/research/off-campus-research/" TargetMode="External"/><Relationship Id="rId7" Type="http://schemas.openxmlformats.org/officeDocument/2006/relationships/hyperlink" Target="https://biology.cornell.edu/research/summe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pathwaystoscience.org/programs.aspx?u=Undergrads_Undergraduate%20http://www.pathwaystoscience.org/index.aspx" TargetMode="External"/><Relationship Id="rId5" Type="http://schemas.openxmlformats.org/officeDocument/2006/relationships/hyperlink" Target="https://www.macalester.edu/theolinricehub/research-opportunities/" TargetMode="External"/><Relationship Id="rId4" Type="http://schemas.openxmlformats.org/officeDocument/2006/relationships/hyperlink" Target="https://www.nsf.gov/crssprgm/reu/reu_search.jsp"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cfans.umn.edu/about/diversity-inclusion/undergrad/SOAR-REEU" TargetMode="External"/><Relationship Id="rId13" Type="http://schemas.openxmlformats.org/officeDocument/2006/relationships/hyperlink" Target="https://precs.igb.illinois.edu/" TargetMode="External"/><Relationship Id="rId3" Type="http://schemas.openxmlformats.org/officeDocument/2006/relationships/hyperlink" Target="http://reu.cs.umn.edu/" TargetMode="External"/><Relationship Id="rId7" Type="http://schemas.openxmlformats.org/officeDocument/2006/relationships/hyperlink" Target="https://med.umn.edu/education-training/graduate-programs/life-sciences-summer-undergraduate-research-program-lssurp-migrate" TargetMode="External"/><Relationship Id="rId12" Type="http://schemas.openxmlformats.org/officeDocument/2006/relationships/hyperlink" Target="https://www.atp-bio-education.org/atpbio-reu-program"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hyperlink" Target="https://med.umn.edu/lhi/educational-programs/summer-research-scholars-program" TargetMode="External"/><Relationship Id="rId11" Type="http://schemas.openxmlformats.org/officeDocument/2006/relationships/hyperlink" Target="https://college.mayo.edu/academics/biomedical-research-training/summer-undergraduate-research-fellowship-surf/" TargetMode="External"/><Relationship Id="rId5" Type="http://schemas.openxmlformats.org/officeDocument/2006/relationships/hyperlink" Target="https://cse.umn.edu/chem/additional-opportunities" TargetMode="External"/><Relationship Id="rId10" Type="http://schemas.openxmlformats.org/officeDocument/2006/relationships/hyperlink" Target="https://www.mayo.edu/research/centers-programs/biomedical-ethics-research-program/education-training/summer-undergraduate-program-biomedical-ethics-research" TargetMode="External"/><Relationship Id="rId4" Type="http://schemas.openxmlformats.org/officeDocument/2006/relationships/hyperlink" Target="https://cse.umn.edu/chem/lando" TargetMode="External"/><Relationship Id="rId9" Type="http://schemas.openxmlformats.org/officeDocument/2006/relationships/hyperlink" Target="https://summitprogram.cfans.umn.edu/" TargetMode="External"/><Relationship Id="rId14" Type="http://schemas.openxmlformats.org/officeDocument/2006/relationships/hyperlink" Target="https://susnano.wisc.edu/uro/#SUR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7240" y="1219200"/>
            <a:ext cx="4709160" cy="2152650"/>
          </a:xfrm>
        </p:spPr>
        <p:txBody>
          <a:bodyPr/>
          <a:lstStyle/>
          <a:p>
            <a:r>
              <a:rPr lang="en-US" dirty="0"/>
              <a:t>Off-Campus Research</a:t>
            </a:r>
          </a:p>
        </p:txBody>
      </p:sp>
      <p:sp>
        <p:nvSpPr>
          <p:cNvPr id="3" name="Subtitle 2"/>
          <p:cNvSpPr>
            <a:spLocks noGrp="1"/>
          </p:cNvSpPr>
          <p:nvPr>
            <p:ph type="subTitle" idx="1"/>
          </p:nvPr>
        </p:nvSpPr>
        <p:spPr>
          <a:xfrm>
            <a:off x="2057400" y="3386694"/>
            <a:ext cx="3429000" cy="1837426"/>
          </a:xfrm>
        </p:spPr>
        <p:txBody>
          <a:bodyPr wrap="square">
            <a:spAutoFit/>
          </a:bodyPr>
          <a:lstStyle/>
          <a:p>
            <a:r>
              <a:rPr lang="en-US" dirty="0"/>
              <a:t>Dixie Shafer</a:t>
            </a:r>
          </a:p>
          <a:p>
            <a:r>
              <a:rPr lang="en-US" b="1" dirty="0"/>
              <a:t>Augsburg University</a:t>
            </a:r>
          </a:p>
          <a:p>
            <a:r>
              <a:rPr lang="en-US" dirty="0"/>
              <a:t>Office of Undergraduate Research &amp; Graduate Opportunity (URGO)</a:t>
            </a:r>
          </a:p>
        </p:txBody>
      </p:sp>
      <p:pic>
        <p:nvPicPr>
          <p:cNvPr id="1026" name="Picture 2" descr="http://cdn.psfk.com/wp-content/uploads/2010/08/science_research2.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811509"/>
            <a:ext cx="3134222" cy="15049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familytree.com/wp-content/uploads/2013/10/doing-research.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2438400"/>
            <a:ext cx="3134222" cy="143951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encrypted-tbn3.gstatic.com/images?q=tbn:ANd9GcQMxZSUSyHhrBXQ5b5PMqe4y3b56RGJZPU2GxJKHSpu37gT6Jd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43933" y="3999859"/>
            <a:ext cx="3131601" cy="1753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2014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a:bodyPr>
          <a:lstStyle/>
          <a:p>
            <a:pPr marL="18288" indent="0">
              <a:buNone/>
            </a:pPr>
            <a:r>
              <a:rPr lang="en-US" sz="2800" dirty="0"/>
              <a:t>200 Word Prompts</a:t>
            </a:r>
          </a:p>
          <a:p>
            <a:r>
              <a:rPr lang="en-US" sz="2800" dirty="0"/>
              <a:t>Why would you like to do research with this program this summer?</a:t>
            </a:r>
          </a:p>
          <a:p>
            <a:r>
              <a:rPr lang="en-US" sz="2800" dirty="0">
                <a:effectLst/>
              </a:rPr>
              <a:t>What attracted you to your top choice project?</a:t>
            </a:r>
          </a:p>
          <a:p>
            <a:r>
              <a:rPr lang="en-US" sz="2800" dirty="0">
                <a:effectLst/>
              </a:rPr>
              <a:t>What are your career goals?</a:t>
            </a:r>
          </a:p>
          <a:p>
            <a:r>
              <a:rPr lang="en-US" sz="2800" dirty="0">
                <a:effectLst/>
              </a:rPr>
              <a:t>What other experiences do you have that might be relevant for research?</a:t>
            </a:r>
          </a:p>
          <a:p>
            <a:r>
              <a:rPr lang="en-US" sz="2800" dirty="0">
                <a:effectLst/>
              </a:rPr>
              <a:t>What skills do you hope to acquire during the summer program?</a:t>
            </a:r>
            <a:endParaRPr lang="en-US" sz="2800" dirty="0"/>
          </a:p>
        </p:txBody>
      </p:sp>
      <p:sp>
        <p:nvSpPr>
          <p:cNvPr id="3" name="Title 2"/>
          <p:cNvSpPr>
            <a:spLocks noGrp="1"/>
          </p:cNvSpPr>
          <p:nvPr>
            <p:ph type="title"/>
          </p:nvPr>
        </p:nvSpPr>
        <p:spPr>
          <a:xfrm>
            <a:off x="228600" y="5486400"/>
            <a:ext cx="8686800" cy="914400"/>
          </a:xfrm>
        </p:spPr>
        <p:txBody>
          <a:bodyPr anchor="b" anchorCtr="0"/>
          <a:lstStyle/>
          <a:p>
            <a:r>
              <a:rPr lang="en-US" dirty="0"/>
              <a:t>Sample - Multiple Prompts</a:t>
            </a:r>
          </a:p>
        </p:txBody>
      </p:sp>
    </p:spTree>
    <p:extLst>
      <p:ext uri="{BB962C8B-B14F-4D97-AF65-F5344CB8AC3E}">
        <p14:creationId xmlns:p14="http://schemas.microsoft.com/office/powerpoint/2010/main" val="998511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5105400"/>
          </a:xfrm>
        </p:spPr>
        <p:txBody>
          <a:bodyPr>
            <a:normAutofit fontScale="92500"/>
          </a:bodyPr>
          <a:lstStyle/>
          <a:p>
            <a:r>
              <a:rPr lang="en-US" sz="4000" dirty="0">
                <a:effectLst/>
              </a:rPr>
              <a:t>What other experiences do you have that might be relevant for research?</a:t>
            </a:r>
          </a:p>
          <a:p>
            <a:r>
              <a:rPr lang="en-US" sz="4000" dirty="0">
                <a:effectLst/>
              </a:rPr>
              <a:t>What skills do you hope to acquire during the summer program?</a:t>
            </a:r>
          </a:p>
          <a:p>
            <a:pPr marL="18288" indent="0">
              <a:buNone/>
            </a:pPr>
            <a:endParaRPr lang="en-US" sz="4000" dirty="0"/>
          </a:p>
          <a:p>
            <a:pPr marL="18288" indent="0">
              <a:buNone/>
            </a:pPr>
            <a:r>
              <a:rPr lang="en-US" sz="4000" dirty="0"/>
              <a:t>As a table, generate a wide-range of experiences and skills</a:t>
            </a:r>
          </a:p>
        </p:txBody>
      </p:sp>
      <p:sp>
        <p:nvSpPr>
          <p:cNvPr id="3" name="Title 2"/>
          <p:cNvSpPr>
            <a:spLocks noGrp="1"/>
          </p:cNvSpPr>
          <p:nvPr>
            <p:ph type="title"/>
          </p:nvPr>
        </p:nvSpPr>
        <p:spPr>
          <a:xfrm>
            <a:off x="228600" y="457200"/>
            <a:ext cx="8686800" cy="914400"/>
          </a:xfrm>
        </p:spPr>
        <p:txBody>
          <a:bodyPr anchor="ctr" anchorCtr="0"/>
          <a:lstStyle/>
          <a:p>
            <a:pPr algn="ctr"/>
            <a:r>
              <a:rPr lang="en-US" dirty="0"/>
              <a:t>Breakout Room Activity</a:t>
            </a:r>
          </a:p>
        </p:txBody>
      </p:sp>
    </p:spTree>
    <p:extLst>
      <p:ext uri="{BB962C8B-B14F-4D97-AF65-F5344CB8AC3E}">
        <p14:creationId xmlns:p14="http://schemas.microsoft.com/office/powerpoint/2010/main" val="1749131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lnSpcReduction="10000"/>
          </a:bodyPr>
          <a:lstStyle/>
          <a:p>
            <a:r>
              <a:rPr lang="en-US" sz="2800" dirty="0"/>
              <a:t>Skills:</a:t>
            </a:r>
          </a:p>
          <a:p>
            <a:pPr lvl="1"/>
            <a:r>
              <a:rPr lang="en-US" sz="2800" dirty="0">
                <a:solidFill>
                  <a:schemeClr val="tx1">
                    <a:lumMod val="75000"/>
                  </a:schemeClr>
                </a:solidFill>
              </a:rPr>
              <a:t>Writing, problem-solving, critical thinking, time management, learning from mistakes, working in a team</a:t>
            </a:r>
          </a:p>
          <a:p>
            <a:r>
              <a:rPr lang="en-US" sz="2800" dirty="0"/>
              <a:t>Attributes:</a:t>
            </a:r>
          </a:p>
          <a:p>
            <a:pPr lvl="1"/>
            <a:r>
              <a:rPr lang="en-US" sz="2800" dirty="0">
                <a:solidFill>
                  <a:schemeClr val="tx1">
                    <a:lumMod val="75000"/>
                  </a:schemeClr>
                </a:solidFill>
              </a:rPr>
              <a:t>Detail-oriented, self-motivated, persistent, adaptable, hard working, curious, reliable</a:t>
            </a:r>
            <a:endParaRPr lang="en-US" sz="2800" dirty="0"/>
          </a:p>
          <a:p>
            <a:r>
              <a:rPr lang="en-US" sz="2800" dirty="0"/>
              <a:t>Research experience</a:t>
            </a:r>
          </a:p>
          <a:p>
            <a:r>
              <a:rPr lang="en-US" sz="2800" dirty="0"/>
              <a:t>Class projects</a:t>
            </a:r>
          </a:p>
          <a:p>
            <a:r>
              <a:rPr lang="en-US" sz="2800" dirty="0"/>
              <a:t>Leadership experience</a:t>
            </a:r>
          </a:p>
          <a:p>
            <a:r>
              <a:rPr lang="en-US" sz="2800" dirty="0"/>
              <a:t>Work experience</a:t>
            </a:r>
          </a:p>
        </p:txBody>
      </p:sp>
      <p:sp>
        <p:nvSpPr>
          <p:cNvPr id="3" name="Title 2"/>
          <p:cNvSpPr>
            <a:spLocks noGrp="1"/>
          </p:cNvSpPr>
          <p:nvPr>
            <p:ph type="title"/>
          </p:nvPr>
        </p:nvSpPr>
        <p:spPr>
          <a:xfrm>
            <a:off x="228600" y="5486400"/>
            <a:ext cx="8686800" cy="914400"/>
          </a:xfrm>
        </p:spPr>
        <p:txBody>
          <a:bodyPr anchor="b" anchorCtr="0"/>
          <a:lstStyle/>
          <a:p>
            <a:r>
              <a:rPr lang="en-US" dirty="0"/>
              <a:t>Tips - Other Relevant Items</a:t>
            </a:r>
          </a:p>
        </p:txBody>
      </p:sp>
    </p:spTree>
    <p:extLst>
      <p:ext uri="{BB962C8B-B14F-4D97-AF65-F5344CB8AC3E}">
        <p14:creationId xmlns:p14="http://schemas.microsoft.com/office/powerpoint/2010/main" val="511916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22B48F-877D-4323-A64C-F36480948119}"/>
              </a:ext>
            </a:extLst>
          </p:cNvPr>
          <p:cNvSpPr>
            <a:spLocks noGrp="1"/>
          </p:cNvSpPr>
          <p:nvPr>
            <p:ph idx="1"/>
          </p:nvPr>
        </p:nvSpPr>
        <p:spPr>
          <a:xfrm>
            <a:off x="304800" y="304800"/>
            <a:ext cx="8382000" cy="4495800"/>
          </a:xfrm>
        </p:spPr>
        <p:txBody>
          <a:bodyPr anchor="t">
            <a:normAutofit lnSpcReduction="10000"/>
          </a:bodyPr>
          <a:lstStyle/>
          <a:p>
            <a:r>
              <a:rPr lang="en-US" dirty="0"/>
              <a:t>Consider your audience (typically faculty).</a:t>
            </a:r>
          </a:p>
          <a:p>
            <a:r>
              <a:rPr lang="en-US" dirty="0"/>
              <a:t>Tailor your response to the writing prompts, to the specific program and research.  Do not write a general statement.</a:t>
            </a:r>
          </a:p>
          <a:p>
            <a:r>
              <a:rPr lang="en-US" dirty="0"/>
              <a:t>Start by thinking, reflecting, brainstorming.</a:t>
            </a:r>
          </a:p>
          <a:p>
            <a:r>
              <a:rPr lang="en-US" dirty="0"/>
              <a:t>Demonstrate everything by example.</a:t>
            </a:r>
          </a:p>
          <a:p>
            <a:r>
              <a:rPr lang="en-US" dirty="0"/>
              <a:t>Be authentic; use your voice.</a:t>
            </a:r>
          </a:p>
          <a:p>
            <a:r>
              <a:rPr lang="en-US" dirty="0"/>
              <a:t>Avoid </a:t>
            </a:r>
            <a:r>
              <a:rPr lang="en-US" dirty="0" err="1"/>
              <a:t>cliche’s</a:t>
            </a:r>
            <a:r>
              <a:rPr lang="en-US" dirty="0"/>
              <a:t> (e.g., I want to help people or the environment).</a:t>
            </a:r>
          </a:p>
          <a:p>
            <a:r>
              <a:rPr lang="en-US" dirty="0"/>
              <a:t>Provide details as they make your writing interesting and unique to you.</a:t>
            </a:r>
          </a:p>
          <a:p>
            <a:r>
              <a:rPr lang="en-US" dirty="0"/>
              <a:t>Can talk about the mistakes you’ve made as a learning experience.</a:t>
            </a:r>
          </a:p>
          <a:p>
            <a:r>
              <a:rPr lang="en-US" dirty="0"/>
              <a:t>Read your statement out loud.</a:t>
            </a:r>
          </a:p>
          <a:p>
            <a:r>
              <a:rPr lang="en-US" dirty="0"/>
              <a:t>Have others read your statement.  </a:t>
            </a:r>
          </a:p>
          <a:p>
            <a:endParaRPr lang="en-US" dirty="0"/>
          </a:p>
          <a:p>
            <a:endParaRPr lang="en-US" dirty="0"/>
          </a:p>
          <a:p>
            <a:endParaRPr lang="en-US" dirty="0"/>
          </a:p>
        </p:txBody>
      </p:sp>
      <p:sp>
        <p:nvSpPr>
          <p:cNvPr id="3" name="Title 2">
            <a:extLst>
              <a:ext uri="{FF2B5EF4-FFF2-40B4-BE49-F238E27FC236}">
                <a16:creationId xmlns:a16="http://schemas.microsoft.com/office/drawing/2014/main" id="{C91E6887-9B27-4988-A2BE-1DD90A2A4A3A}"/>
              </a:ext>
            </a:extLst>
          </p:cNvPr>
          <p:cNvSpPr>
            <a:spLocks noGrp="1"/>
          </p:cNvSpPr>
          <p:nvPr>
            <p:ph type="title"/>
          </p:nvPr>
        </p:nvSpPr>
        <p:spPr/>
        <p:txBody>
          <a:bodyPr/>
          <a:lstStyle/>
          <a:p>
            <a:r>
              <a:rPr lang="en-US" dirty="0"/>
              <a:t>General Writing Tips</a:t>
            </a:r>
          </a:p>
        </p:txBody>
      </p:sp>
    </p:spTree>
    <p:extLst>
      <p:ext uri="{BB962C8B-B14F-4D97-AF65-F5344CB8AC3E}">
        <p14:creationId xmlns:p14="http://schemas.microsoft.com/office/powerpoint/2010/main" val="3630935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a:bodyPr>
          <a:lstStyle/>
          <a:p>
            <a:pPr marL="18288" indent="0">
              <a:buNone/>
            </a:pPr>
            <a:r>
              <a:rPr lang="en-US" sz="3000" dirty="0"/>
              <a:t>Liberal Arts and Community Colleges</a:t>
            </a:r>
          </a:p>
          <a:p>
            <a:pPr marL="18288" indent="0">
              <a:buNone/>
            </a:pPr>
            <a:endParaRPr lang="en-US" sz="2800" dirty="0"/>
          </a:p>
          <a:p>
            <a:r>
              <a:rPr lang="en-US" sz="2600" dirty="0">
                <a:effectLst/>
              </a:rPr>
              <a:t>I come from a small college where undergraduate research opportunities in biology are limited. Conducting research at an institution like Boston University provides access to greater technology and learning through seminars as well as dialogue with established researchers. Having access to a larger lab and more advanced equipment would greatly benefit my research skills.</a:t>
            </a:r>
            <a:endParaRPr lang="en-US" sz="2600" dirty="0"/>
          </a:p>
        </p:txBody>
      </p:sp>
      <p:sp>
        <p:nvSpPr>
          <p:cNvPr id="3" name="Title 2"/>
          <p:cNvSpPr>
            <a:spLocks noGrp="1"/>
          </p:cNvSpPr>
          <p:nvPr>
            <p:ph type="title"/>
          </p:nvPr>
        </p:nvSpPr>
        <p:spPr>
          <a:xfrm>
            <a:off x="228600" y="5486400"/>
            <a:ext cx="8686800" cy="914400"/>
          </a:xfrm>
        </p:spPr>
        <p:txBody>
          <a:bodyPr anchor="b" anchorCtr="0"/>
          <a:lstStyle/>
          <a:p>
            <a:r>
              <a:rPr lang="en-US" dirty="0"/>
              <a:t>Fitting Funder’s Mission</a:t>
            </a:r>
          </a:p>
        </p:txBody>
      </p:sp>
    </p:spTree>
    <p:extLst>
      <p:ext uri="{BB962C8B-B14F-4D97-AF65-F5344CB8AC3E}">
        <p14:creationId xmlns:p14="http://schemas.microsoft.com/office/powerpoint/2010/main" val="626806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a:bodyPr>
          <a:lstStyle/>
          <a:p>
            <a:pPr marL="18288" indent="0">
              <a:buNone/>
            </a:pPr>
            <a:r>
              <a:rPr lang="en-US" sz="3000" dirty="0"/>
              <a:t>Underserved Students</a:t>
            </a:r>
          </a:p>
          <a:p>
            <a:pPr marL="18288" indent="0">
              <a:buNone/>
            </a:pPr>
            <a:endParaRPr lang="en-US" sz="2800" dirty="0"/>
          </a:p>
          <a:p>
            <a:r>
              <a:rPr lang="en-US" sz="2600" dirty="0"/>
              <a:t>As a low-income, first-generation college student, there were few role models in my life who could guide me in finding the opportunities to gain skills and experiences in scientific research. My department at Minneapolis College is very supportive but does not have funding to provide research opportunities outside of coursework.</a:t>
            </a:r>
          </a:p>
        </p:txBody>
      </p:sp>
      <p:sp>
        <p:nvSpPr>
          <p:cNvPr id="3" name="Title 2"/>
          <p:cNvSpPr>
            <a:spLocks noGrp="1"/>
          </p:cNvSpPr>
          <p:nvPr>
            <p:ph type="title"/>
          </p:nvPr>
        </p:nvSpPr>
        <p:spPr>
          <a:xfrm>
            <a:off x="228600" y="5486400"/>
            <a:ext cx="8686800" cy="914400"/>
          </a:xfrm>
        </p:spPr>
        <p:txBody>
          <a:bodyPr anchor="b" anchorCtr="0"/>
          <a:lstStyle/>
          <a:p>
            <a:r>
              <a:rPr lang="en-US" dirty="0"/>
              <a:t>Fitting Funder’s Mission</a:t>
            </a:r>
          </a:p>
        </p:txBody>
      </p:sp>
    </p:spTree>
    <p:extLst>
      <p:ext uri="{BB962C8B-B14F-4D97-AF65-F5344CB8AC3E}">
        <p14:creationId xmlns:p14="http://schemas.microsoft.com/office/powerpoint/2010/main" val="1840237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a:bodyPr>
          <a:lstStyle/>
          <a:p>
            <a:r>
              <a:rPr lang="en-US" sz="2800" dirty="0">
                <a:effectLst/>
              </a:rPr>
              <a:t>In my computer science classes I am learning to determine what an algorithm does, as well as how to create algorithms to solve problems, such as sorting lists of data. For example my Introduction to Java class comes fairly easy to me not because I have programmed in Java before, but instead because I have used object-oriented languages, such as Swift and ObjectiveC for IOS devices.</a:t>
            </a:r>
          </a:p>
        </p:txBody>
      </p:sp>
      <p:sp>
        <p:nvSpPr>
          <p:cNvPr id="3" name="Title 2"/>
          <p:cNvSpPr>
            <a:spLocks noGrp="1"/>
          </p:cNvSpPr>
          <p:nvPr>
            <p:ph type="title"/>
          </p:nvPr>
        </p:nvSpPr>
        <p:spPr>
          <a:xfrm>
            <a:off x="228600" y="5486400"/>
            <a:ext cx="8686800" cy="914400"/>
          </a:xfrm>
        </p:spPr>
        <p:txBody>
          <a:bodyPr anchor="b" anchorCtr="0"/>
          <a:lstStyle/>
          <a:p>
            <a:r>
              <a:rPr lang="en-US" dirty="0"/>
              <a:t>Coursework</a:t>
            </a:r>
          </a:p>
        </p:txBody>
      </p:sp>
    </p:spTree>
    <p:extLst>
      <p:ext uri="{BB962C8B-B14F-4D97-AF65-F5344CB8AC3E}">
        <p14:creationId xmlns:p14="http://schemas.microsoft.com/office/powerpoint/2010/main" val="2016891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fontScale="85000" lnSpcReduction="20000"/>
          </a:bodyPr>
          <a:lstStyle/>
          <a:p>
            <a:r>
              <a:rPr lang="en-US" sz="2800" dirty="0">
                <a:effectLst/>
              </a:rPr>
              <a:t>I completed 400-hour research project under the supervision of Dr. Matthew Beckman. The focus of the lab is working with a single-eyed crustacean, </a:t>
            </a:r>
            <a:r>
              <a:rPr lang="en-US" sz="2800" i="1" dirty="0">
                <a:effectLst/>
              </a:rPr>
              <a:t>Daphnia magna</a:t>
            </a:r>
            <a:r>
              <a:rPr lang="en-US" sz="2800" dirty="0">
                <a:effectLst/>
              </a:rPr>
              <a:t>, to illuminate the genetic origin of this anomaly. I had the task of conducting a side project looking at a closely related crustacean, focusing on its eye development along with </a:t>
            </a:r>
            <a:r>
              <a:rPr lang="en-US" sz="2800" i="1" dirty="0">
                <a:effectLst/>
              </a:rPr>
              <a:t>hedgehog</a:t>
            </a:r>
            <a:r>
              <a:rPr lang="en-US" sz="2800" dirty="0">
                <a:effectLst/>
              </a:rPr>
              <a:t> gene expression. I collaborated often with my lab mates and established a close rapport with my mentor. From this, I gained confidence in my decision making and learned new methods pertaining to molecular biology such as using RT -qPCR comparative Ct method to measure gene expression. I successfully completed my work having developed a protocol for culturing the animals, designing and validating a primer and probe set, as well as giving a written and oral report on my findings.</a:t>
            </a:r>
          </a:p>
        </p:txBody>
      </p:sp>
      <p:sp>
        <p:nvSpPr>
          <p:cNvPr id="3" name="Title 2"/>
          <p:cNvSpPr>
            <a:spLocks noGrp="1"/>
          </p:cNvSpPr>
          <p:nvPr>
            <p:ph type="title"/>
          </p:nvPr>
        </p:nvSpPr>
        <p:spPr>
          <a:xfrm>
            <a:off x="228600" y="5486400"/>
            <a:ext cx="8686800" cy="914400"/>
          </a:xfrm>
        </p:spPr>
        <p:txBody>
          <a:bodyPr anchor="b" anchorCtr="0"/>
          <a:lstStyle/>
          <a:p>
            <a:r>
              <a:rPr lang="en-US" dirty="0"/>
              <a:t>Prior Research or Class Project</a:t>
            </a:r>
          </a:p>
        </p:txBody>
      </p:sp>
    </p:spTree>
    <p:extLst>
      <p:ext uri="{BB962C8B-B14F-4D97-AF65-F5344CB8AC3E}">
        <p14:creationId xmlns:p14="http://schemas.microsoft.com/office/powerpoint/2010/main" val="1010016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lnSpcReduction="10000"/>
          </a:bodyPr>
          <a:lstStyle/>
          <a:p>
            <a:r>
              <a:rPr lang="en-US" sz="2800" dirty="0">
                <a:effectLst/>
              </a:rPr>
              <a:t>I learned that research is an exercise in delayed gratification, much different than the immediate results I experienced while completing lab work for my courses. For example, when validating my primer and probe set for qPCR, it took far longer than I originally thought it would. Another challenge was devising a method to culture animals that the lab previously had no success with. Despite this, I forged on and was able to begin collecting preliminary data. While some days I would be frustrated with the lack of results, even the slightest promise of newfound knowledge kept me returning each day.</a:t>
            </a:r>
            <a:endParaRPr lang="en-US" sz="2800" dirty="0"/>
          </a:p>
        </p:txBody>
      </p:sp>
      <p:sp>
        <p:nvSpPr>
          <p:cNvPr id="3" name="Title 2"/>
          <p:cNvSpPr>
            <a:spLocks noGrp="1"/>
          </p:cNvSpPr>
          <p:nvPr>
            <p:ph type="title"/>
          </p:nvPr>
        </p:nvSpPr>
        <p:spPr>
          <a:xfrm>
            <a:off x="228600" y="5486400"/>
            <a:ext cx="8686800" cy="914400"/>
          </a:xfrm>
        </p:spPr>
        <p:txBody>
          <a:bodyPr anchor="b" anchorCtr="0"/>
          <a:lstStyle/>
          <a:p>
            <a:r>
              <a:rPr lang="en-US" dirty="0"/>
              <a:t>Reflection on Past Experiences</a:t>
            </a:r>
          </a:p>
        </p:txBody>
      </p:sp>
    </p:spTree>
    <p:extLst>
      <p:ext uri="{BB962C8B-B14F-4D97-AF65-F5344CB8AC3E}">
        <p14:creationId xmlns:p14="http://schemas.microsoft.com/office/powerpoint/2010/main" val="211202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lnSpcReduction="10000"/>
          </a:bodyPr>
          <a:lstStyle/>
          <a:p>
            <a:r>
              <a:rPr lang="en-US" sz="2800" dirty="0"/>
              <a:t>NIST laboratories are the perfect fit for my interest in cutting-edge research in spectrometry or applied mathematics and simulation.  Time at NIST would aid me in making decisions about a graduate research focus and provide me with necessary experience working in a large lab. A research position at NIST will help expand my research skills, my knowledge, and my experience, all of which I am determined to improve. I would like to improve my communication skills while at NIST through working with my mentor and other scientists.</a:t>
            </a:r>
          </a:p>
        </p:txBody>
      </p:sp>
      <p:sp>
        <p:nvSpPr>
          <p:cNvPr id="3" name="Title 2"/>
          <p:cNvSpPr>
            <a:spLocks noGrp="1"/>
          </p:cNvSpPr>
          <p:nvPr>
            <p:ph type="title"/>
          </p:nvPr>
        </p:nvSpPr>
        <p:spPr>
          <a:xfrm>
            <a:off x="228600" y="5486400"/>
            <a:ext cx="8686800" cy="914400"/>
          </a:xfrm>
        </p:spPr>
        <p:txBody>
          <a:bodyPr anchor="b" anchorCtr="0"/>
          <a:lstStyle/>
          <a:p>
            <a:r>
              <a:rPr lang="en-US" dirty="0"/>
              <a:t>Why this Program?</a:t>
            </a:r>
          </a:p>
        </p:txBody>
      </p:sp>
    </p:spTree>
    <p:extLst>
      <p:ext uri="{BB962C8B-B14F-4D97-AF65-F5344CB8AC3E}">
        <p14:creationId xmlns:p14="http://schemas.microsoft.com/office/powerpoint/2010/main" val="3304372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a:bodyPr>
          <a:lstStyle/>
          <a:p>
            <a:r>
              <a:rPr lang="en-US" sz="2600" dirty="0"/>
              <a:t>Competitive programs at research universities or govt. labs for undergraduates</a:t>
            </a:r>
          </a:p>
          <a:p>
            <a:r>
              <a:rPr lang="en-US" sz="2600" dirty="0"/>
              <a:t>8-12 weeks of full-time research under a research mentor</a:t>
            </a:r>
          </a:p>
          <a:p>
            <a:pPr lvl="1"/>
            <a:r>
              <a:rPr lang="en-US" sz="2400" dirty="0">
                <a:solidFill>
                  <a:schemeClr val="tx1">
                    <a:lumMod val="75000"/>
                  </a:schemeClr>
                </a:solidFill>
              </a:rPr>
              <a:t>Often a cohort model that can include professional development seminars, guest speakers, cultural &amp; social outings, GRE prep</a:t>
            </a:r>
          </a:p>
          <a:p>
            <a:r>
              <a:rPr lang="en-US" sz="2600" dirty="0"/>
              <a:t>Paid (+ housing, travel, and food allowance)</a:t>
            </a:r>
          </a:p>
        </p:txBody>
      </p:sp>
      <p:sp>
        <p:nvSpPr>
          <p:cNvPr id="3" name="Title 2"/>
          <p:cNvSpPr>
            <a:spLocks noGrp="1"/>
          </p:cNvSpPr>
          <p:nvPr>
            <p:ph type="title"/>
          </p:nvPr>
        </p:nvSpPr>
        <p:spPr>
          <a:xfrm>
            <a:off x="182880" y="5486400"/>
            <a:ext cx="8778240" cy="914400"/>
          </a:xfrm>
        </p:spPr>
        <p:txBody>
          <a:bodyPr anchor="b" anchorCtr="0"/>
          <a:lstStyle/>
          <a:p>
            <a:r>
              <a:rPr lang="en-US" dirty="0"/>
              <a:t>What is Off-Campus Research?</a:t>
            </a:r>
          </a:p>
        </p:txBody>
      </p:sp>
    </p:spTree>
    <p:extLst>
      <p:ext uri="{BB962C8B-B14F-4D97-AF65-F5344CB8AC3E}">
        <p14:creationId xmlns:p14="http://schemas.microsoft.com/office/powerpoint/2010/main" val="1006123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lnSpcReduction="10000"/>
          </a:bodyPr>
          <a:lstStyle/>
          <a:p>
            <a:r>
              <a:rPr lang="en-US" sz="2400" dirty="0">
                <a:effectLst/>
              </a:rPr>
              <a:t>Comparative genomics along with genetics are also fields that greatly interest me. This is why I find the project on Myxozoan Parasites of Amazonian Fishes so compelling. It is clear that these microscopic organisms are a widespread issue for farmed fishes as well as wild populations. Just reading a few articles left me eager to delve into the genetics of their parasitism. I have experience working with small amounts of genetic material to amplify and this is a process I would like to continue and develop. The prospect of working on a largely genetics-based project excites me, in addition to learning how to apply bioinformatics to findings. Because I am considering graduate study in genomics, it is important that I learn how to analyze complex data.</a:t>
            </a:r>
          </a:p>
        </p:txBody>
      </p:sp>
      <p:sp>
        <p:nvSpPr>
          <p:cNvPr id="3" name="Title 2"/>
          <p:cNvSpPr>
            <a:spLocks noGrp="1"/>
          </p:cNvSpPr>
          <p:nvPr>
            <p:ph type="title"/>
          </p:nvPr>
        </p:nvSpPr>
        <p:spPr>
          <a:xfrm>
            <a:off x="228600" y="5486400"/>
            <a:ext cx="8686800" cy="914400"/>
          </a:xfrm>
        </p:spPr>
        <p:txBody>
          <a:bodyPr anchor="b" anchorCtr="0"/>
          <a:lstStyle/>
          <a:p>
            <a:r>
              <a:rPr lang="en-US" dirty="0"/>
              <a:t>What Research Interests You?</a:t>
            </a:r>
          </a:p>
        </p:txBody>
      </p:sp>
    </p:spTree>
    <p:extLst>
      <p:ext uri="{BB962C8B-B14F-4D97-AF65-F5344CB8AC3E}">
        <p14:creationId xmlns:p14="http://schemas.microsoft.com/office/powerpoint/2010/main" val="13290088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a:bodyPr>
          <a:lstStyle/>
          <a:p>
            <a:r>
              <a:rPr lang="en-US" sz="2600" dirty="0"/>
              <a:t>Following my time at Augsburg I hope to attend graduate school so I can participate in research either in an industry position or in an academic setting. With my graduate degree, I hope to further the knowledge of plant genetics and plant-microbe interactions, as these fields have such great potential in supplying food in the most efficient way for an ever growing global population.</a:t>
            </a:r>
          </a:p>
        </p:txBody>
      </p:sp>
      <p:sp>
        <p:nvSpPr>
          <p:cNvPr id="3" name="Title 2"/>
          <p:cNvSpPr>
            <a:spLocks noGrp="1"/>
          </p:cNvSpPr>
          <p:nvPr>
            <p:ph type="title"/>
          </p:nvPr>
        </p:nvSpPr>
        <p:spPr>
          <a:xfrm>
            <a:off x="228600" y="5486400"/>
            <a:ext cx="8686800" cy="914400"/>
          </a:xfrm>
        </p:spPr>
        <p:txBody>
          <a:bodyPr anchor="b" anchorCtr="0"/>
          <a:lstStyle/>
          <a:p>
            <a:r>
              <a:rPr lang="en-US" dirty="0"/>
              <a:t>Future Plans and Goals</a:t>
            </a:r>
          </a:p>
        </p:txBody>
      </p:sp>
    </p:spTree>
    <p:extLst>
      <p:ext uri="{BB962C8B-B14F-4D97-AF65-F5344CB8AC3E}">
        <p14:creationId xmlns:p14="http://schemas.microsoft.com/office/powerpoint/2010/main" val="4213269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a:bodyPr>
          <a:lstStyle/>
          <a:p>
            <a:r>
              <a:rPr lang="en-US" sz="3600" dirty="0"/>
              <a:t>Acceptance notifications vary by program</a:t>
            </a:r>
          </a:p>
          <a:p>
            <a:pPr lvl="1"/>
            <a:r>
              <a:rPr lang="en-US" sz="3600" dirty="0">
                <a:solidFill>
                  <a:schemeClr val="tx1">
                    <a:lumMod val="75000"/>
                  </a:schemeClr>
                </a:solidFill>
              </a:rPr>
              <a:t>Some notify quickly, some take months</a:t>
            </a:r>
          </a:p>
          <a:p>
            <a:r>
              <a:rPr lang="en-US" sz="3600" dirty="0"/>
              <a:t>Short time to make decision</a:t>
            </a:r>
          </a:p>
          <a:p>
            <a:r>
              <a:rPr lang="en-US" sz="3600" dirty="0"/>
              <a:t>Most have waitlists</a:t>
            </a:r>
          </a:p>
          <a:p>
            <a:r>
              <a:rPr lang="en-US" sz="3600" dirty="0"/>
              <a:t>What to do when accepted to more than one opportunity?</a:t>
            </a:r>
          </a:p>
        </p:txBody>
      </p:sp>
      <p:sp>
        <p:nvSpPr>
          <p:cNvPr id="3" name="Title 2"/>
          <p:cNvSpPr>
            <a:spLocks noGrp="1"/>
          </p:cNvSpPr>
          <p:nvPr>
            <p:ph type="title"/>
          </p:nvPr>
        </p:nvSpPr>
        <p:spPr>
          <a:xfrm>
            <a:off x="228600" y="5486400"/>
            <a:ext cx="8686800" cy="914400"/>
          </a:xfrm>
        </p:spPr>
        <p:txBody>
          <a:bodyPr anchor="b" anchorCtr="0"/>
          <a:lstStyle/>
          <a:p>
            <a:r>
              <a:rPr lang="en-US" dirty="0"/>
              <a:t>What Happens Next?</a:t>
            </a:r>
          </a:p>
        </p:txBody>
      </p:sp>
    </p:spTree>
    <p:extLst>
      <p:ext uri="{BB962C8B-B14F-4D97-AF65-F5344CB8AC3E}">
        <p14:creationId xmlns:p14="http://schemas.microsoft.com/office/powerpoint/2010/main" val="2872896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pPr algn="ctr"/>
            <a:r>
              <a:rPr lang="en-US" dirty="0"/>
              <a:t>Contact for Augsburg Students</a:t>
            </a:r>
          </a:p>
        </p:txBody>
      </p:sp>
      <p:sp>
        <p:nvSpPr>
          <p:cNvPr id="3" name="Subtitle 2"/>
          <p:cNvSpPr>
            <a:spLocks noGrp="1"/>
          </p:cNvSpPr>
          <p:nvPr>
            <p:ph type="subTitle" idx="1"/>
          </p:nvPr>
        </p:nvSpPr>
        <p:spPr>
          <a:xfrm>
            <a:off x="2133600" y="3364450"/>
            <a:ext cx="6172200" cy="707886"/>
          </a:xfrm>
        </p:spPr>
        <p:txBody>
          <a:bodyPr wrap="square">
            <a:spAutoFit/>
          </a:bodyPr>
          <a:lstStyle/>
          <a:p>
            <a:r>
              <a:rPr lang="en-US" sz="4000" dirty="0"/>
              <a:t>urgo@augsburg.edu</a:t>
            </a:r>
          </a:p>
        </p:txBody>
      </p:sp>
    </p:spTree>
    <p:extLst>
      <p:ext uri="{BB962C8B-B14F-4D97-AF65-F5344CB8AC3E}">
        <p14:creationId xmlns:p14="http://schemas.microsoft.com/office/powerpoint/2010/main" val="3971025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4AE9816-6604-FA42-9818-283333AF94C1}"/>
              </a:ext>
            </a:extLst>
          </p:cNvPr>
          <p:cNvSpPr>
            <a:spLocks noGrp="1"/>
          </p:cNvSpPr>
          <p:nvPr>
            <p:ph type="title"/>
          </p:nvPr>
        </p:nvSpPr>
        <p:spPr>
          <a:xfrm>
            <a:off x="800100" y="2971800"/>
            <a:ext cx="7543800" cy="914400"/>
          </a:xfrm>
        </p:spPr>
        <p:txBody>
          <a:bodyPr/>
          <a:lstStyle/>
          <a:p>
            <a:r>
              <a:rPr lang="en-US" dirty="0"/>
              <a:t>Thank You and Questions</a:t>
            </a:r>
          </a:p>
        </p:txBody>
      </p:sp>
    </p:spTree>
    <p:extLst>
      <p:ext uri="{BB962C8B-B14F-4D97-AF65-F5344CB8AC3E}">
        <p14:creationId xmlns:p14="http://schemas.microsoft.com/office/powerpoint/2010/main" val="4059528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Why do research?</a:t>
            </a:r>
          </a:p>
        </p:txBody>
      </p:sp>
      <p:sp>
        <p:nvSpPr>
          <p:cNvPr id="3" name="Content Placeholder 2"/>
          <p:cNvSpPr>
            <a:spLocks noGrp="1"/>
          </p:cNvSpPr>
          <p:nvPr>
            <p:ph sz="half" idx="2"/>
          </p:nvPr>
        </p:nvSpPr>
        <p:spPr>
          <a:xfrm>
            <a:off x="1344168" y="1371600"/>
            <a:ext cx="3276600" cy="3962400"/>
          </a:xfrm>
        </p:spPr>
        <p:txBody>
          <a:bodyPr>
            <a:normAutofit fontScale="92500" lnSpcReduction="10000"/>
          </a:bodyPr>
          <a:lstStyle/>
          <a:p>
            <a:r>
              <a:rPr lang="en-US" dirty="0"/>
              <a:t>Explore topics in-depth and discover what interests you in your field</a:t>
            </a:r>
          </a:p>
          <a:p>
            <a:r>
              <a:rPr lang="en-US" dirty="0"/>
              <a:t>Enhance your critical thinking, lab, writing and speaking skills</a:t>
            </a:r>
          </a:p>
          <a:p>
            <a:r>
              <a:rPr lang="en-US" dirty="0"/>
              <a:t>Become a more competitive applicant</a:t>
            </a:r>
          </a:p>
        </p:txBody>
      </p:sp>
      <p:sp>
        <p:nvSpPr>
          <p:cNvPr id="4" name="Text Placeholder 3"/>
          <p:cNvSpPr>
            <a:spLocks noGrp="1"/>
          </p:cNvSpPr>
          <p:nvPr>
            <p:ph type="body" sz="quarter" idx="3"/>
          </p:nvPr>
        </p:nvSpPr>
        <p:spPr/>
        <p:txBody>
          <a:bodyPr/>
          <a:lstStyle/>
          <a:p>
            <a:r>
              <a:rPr lang="en-US" dirty="0"/>
              <a:t>Why off-campus?</a:t>
            </a:r>
          </a:p>
        </p:txBody>
      </p:sp>
      <p:sp>
        <p:nvSpPr>
          <p:cNvPr id="5" name="Content Placeholder 4"/>
          <p:cNvSpPr>
            <a:spLocks noGrp="1"/>
          </p:cNvSpPr>
          <p:nvPr>
            <p:ph sz="quarter" idx="4"/>
          </p:nvPr>
        </p:nvSpPr>
        <p:spPr>
          <a:xfrm>
            <a:off x="5029200" y="1371600"/>
            <a:ext cx="3273552" cy="3962400"/>
          </a:xfrm>
        </p:spPr>
        <p:txBody>
          <a:bodyPr>
            <a:normAutofit fontScale="92500" lnSpcReduction="10000"/>
          </a:bodyPr>
          <a:lstStyle/>
          <a:p>
            <a:r>
              <a:rPr lang="en-US" dirty="0"/>
              <a:t>Explore new sub-fields and specialty areas</a:t>
            </a:r>
          </a:p>
          <a:p>
            <a:r>
              <a:rPr lang="en-US" dirty="0"/>
              <a:t>See what research at a large lab looks like</a:t>
            </a:r>
          </a:p>
          <a:p>
            <a:r>
              <a:rPr lang="en-US" dirty="0"/>
              <a:t>Get to know a department’s culture and grad/med students</a:t>
            </a:r>
          </a:p>
          <a:p>
            <a:r>
              <a:rPr lang="en-US" dirty="0"/>
              <a:t>External letter of rec</a:t>
            </a:r>
          </a:p>
          <a:p>
            <a:r>
              <a:rPr lang="en-US" dirty="0"/>
              <a:t>Explore a new city!</a:t>
            </a:r>
          </a:p>
        </p:txBody>
      </p:sp>
      <p:sp>
        <p:nvSpPr>
          <p:cNvPr id="7" name="Title 2"/>
          <p:cNvSpPr>
            <a:spLocks noGrp="1"/>
          </p:cNvSpPr>
          <p:nvPr>
            <p:ph type="title"/>
          </p:nvPr>
        </p:nvSpPr>
        <p:spPr>
          <a:xfrm>
            <a:off x="91440" y="5486400"/>
            <a:ext cx="8961120" cy="914400"/>
          </a:xfrm>
        </p:spPr>
        <p:txBody>
          <a:bodyPr anchor="b" anchorCtr="0"/>
          <a:lstStyle/>
          <a:p>
            <a:r>
              <a:rPr lang="en-US" dirty="0"/>
              <a:t>Why do Research Off-Campus?</a:t>
            </a:r>
          </a:p>
        </p:txBody>
      </p:sp>
    </p:spTree>
    <p:extLst>
      <p:ext uri="{BB962C8B-B14F-4D97-AF65-F5344CB8AC3E}">
        <p14:creationId xmlns:p14="http://schemas.microsoft.com/office/powerpoint/2010/main" val="2919691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a:bodyPr>
          <a:lstStyle/>
          <a:p>
            <a:r>
              <a:rPr lang="en-US" sz="2800" dirty="0"/>
              <a:t>Course completion requirements</a:t>
            </a:r>
          </a:p>
          <a:p>
            <a:r>
              <a:rPr lang="en-US" sz="2800" dirty="0"/>
              <a:t>Academic standing (first-year, sophomore, etc.)</a:t>
            </a:r>
          </a:p>
          <a:p>
            <a:r>
              <a:rPr lang="en-US" sz="2800" dirty="0"/>
              <a:t>Citizenship</a:t>
            </a:r>
          </a:p>
          <a:p>
            <a:r>
              <a:rPr lang="en-US" sz="2800" dirty="0"/>
              <a:t>GPA</a:t>
            </a:r>
          </a:p>
          <a:p>
            <a:r>
              <a:rPr lang="en-US" sz="2800" dirty="0"/>
              <a:t>Major</a:t>
            </a:r>
          </a:p>
          <a:p>
            <a:r>
              <a:rPr lang="en-US" sz="2800" dirty="0"/>
              <a:t>Read preferences:</a:t>
            </a:r>
          </a:p>
          <a:p>
            <a:pPr lvl="1"/>
            <a:r>
              <a:rPr lang="en-US" sz="2600" dirty="0">
                <a:solidFill>
                  <a:schemeClr val="tx1">
                    <a:lumMod val="75000"/>
                  </a:schemeClr>
                </a:solidFill>
              </a:rPr>
              <a:t>Community college students</a:t>
            </a:r>
          </a:p>
          <a:p>
            <a:pPr lvl="1"/>
            <a:r>
              <a:rPr lang="en-US" sz="2600" dirty="0">
                <a:solidFill>
                  <a:schemeClr val="tx1">
                    <a:lumMod val="75000"/>
                  </a:schemeClr>
                </a:solidFill>
              </a:rPr>
              <a:t>Underrepresented populations</a:t>
            </a:r>
          </a:p>
          <a:p>
            <a:pPr lvl="1"/>
            <a:r>
              <a:rPr lang="en-US" sz="2600" dirty="0">
                <a:solidFill>
                  <a:schemeClr val="tx1">
                    <a:lumMod val="75000"/>
                  </a:schemeClr>
                </a:solidFill>
              </a:rPr>
              <a:t>Previous research experience</a:t>
            </a:r>
          </a:p>
          <a:p>
            <a:pPr lvl="1"/>
            <a:r>
              <a:rPr lang="en-US" sz="2600" dirty="0">
                <a:solidFill>
                  <a:schemeClr val="tx1">
                    <a:lumMod val="75000"/>
                  </a:schemeClr>
                </a:solidFill>
              </a:rPr>
              <a:t>Interested in PhD or health sciences</a:t>
            </a:r>
          </a:p>
        </p:txBody>
      </p:sp>
      <p:sp>
        <p:nvSpPr>
          <p:cNvPr id="3" name="Title 2"/>
          <p:cNvSpPr>
            <a:spLocks noGrp="1"/>
          </p:cNvSpPr>
          <p:nvPr>
            <p:ph type="title"/>
          </p:nvPr>
        </p:nvSpPr>
        <p:spPr>
          <a:xfrm>
            <a:off x="228600" y="5486400"/>
            <a:ext cx="8686800" cy="914400"/>
          </a:xfrm>
        </p:spPr>
        <p:txBody>
          <a:bodyPr anchor="b" anchorCtr="0"/>
          <a:lstStyle/>
          <a:p>
            <a:r>
              <a:rPr lang="en-US" dirty="0"/>
              <a:t>Eligibility</a:t>
            </a:r>
          </a:p>
        </p:txBody>
      </p:sp>
    </p:spTree>
    <p:extLst>
      <p:ext uri="{BB962C8B-B14F-4D97-AF65-F5344CB8AC3E}">
        <p14:creationId xmlns:p14="http://schemas.microsoft.com/office/powerpoint/2010/main" val="2479311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029200"/>
          </a:xfrm>
        </p:spPr>
        <p:txBody>
          <a:bodyPr>
            <a:noAutofit/>
          </a:bodyPr>
          <a:lstStyle/>
          <a:p>
            <a:pPr>
              <a:spcBef>
                <a:spcPts val="0"/>
              </a:spcBef>
              <a:spcAft>
                <a:spcPts val="1200"/>
              </a:spcAft>
            </a:pPr>
            <a:r>
              <a:rPr lang="en-US" sz="3200" dirty="0"/>
              <a:t>Faculty</a:t>
            </a:r>
          </a:p>
          <a:p>
            <a:pPr>
              <a:spcBef>
                <a:spcPts val="0"/>
              </a:spcBef>
              <a:spcAft>
                <a:spcPts val="1200"/>
              </a:spcAft>
            </a:pPr>
            <a:r>
              <a:rPr lang="en-US" sz="3200" dirty="0">
                <a:hlinkClick r:id="rId3"/>
              </a:rPr>
              <a:t>URGO’s website</a:t>
            </a:r>
            <a:endParaRPr lang="en-US" sz="3200" dirty="0"/>
          </a:p>
          <a:p>
            <a:pPr>
              <a:spcBef>
                <a:spcPts val="0"/>
              </a:spcBef>
              <a:spcAft>
                <a:spcPts val="1200"/>
              </a:spcAft>
            </a:pPr>
            <a:r>
              <a:rPr lang="en-US" sz="3200" dirty="0">
                <a:hlinkClick r:id="rId4"/>
              </a:rPr>
              <a:t>NSF REU database</a:t>
            </a:r>
            <a:endParaRPr lang="en-US" sz="3200" dirty="0"/>
          </a:p>
          <a:p>
            <a:pPr>
              <a:spcBef>
                <a:spcPts val="0"/>
              </a:spcBef>
              <a:spcAft>
                <a:spcPts val="1200"/>
              </a:spcAft>
            </a:pPr>
            <a:r>
              <a:rPr lang="en-US" sz="3200" dirty="0"/>
              <a:t>Other colleges’ </a:t>
            </a:r>
            <a:r>
              <a:rPr lang="en-US" sz="3200" dirty="0">
                <a:hlinkClick r:id="rId5"/>
              </a:rPr>
              <a:t>databases</a:t>
            </a:r>
            <a:endParaRPr lang="en-US" sz="3200" dirty="0"/>
          </a:p>
          <a:p>
            <a:pPr lvl="1">
              <a:spcBef>
                <a:spcPts val="0"/>
              </a:spcBef>
              <a:spcAft>
                <a:spcPts val="1200"/>
              </a:spcAft>
            </a:pPr>
            <a:r>
              <a:rPr lang="en-US" sz="3000" dirty="0">
                <a:hlinkClick r:id="rId6"/>
              </a:rPr>
              <a:t>Pathways to Science database</a:t>
            </a:r>
            <a:endParaRPr lang="en-US" sz="3000" dirty="0"/>
          </a:p>
          <a:p>
            <a:pPr lvl="1">
              <a:spcBef>
                <a:spcPts val="0"/>
              </a:spcBef>
              <a:spcAft>
                <a:spcPts val="1200"/>
              </a:spcAft>
            </a:pPr>
            <a:r>
              <a:rPr lang="en-US" sz="3000" dirty="0">
                <a:hlinkClick r:id="rId7"/>
              </a:rPr>
              <a:t>Cornell University database</a:t>
            </a:r>
            <a:endParaRPr lang="en-US" sz="3000" dirty="0"/>
          </a:p>
          <a:p>
            <a:pPr>
              <a:spcBef>
                <a:spcPts val="0"/>
              </a:spcBef>
              <a:spcAft>
                <a:spcPts val="1200"/>
              </a:spcAft>
            </a:pPr>
            <a:r>
              <a:rPr lang="en-US" sz="3200" dirty="0"/>
              <a:t>Apply to 4-6 programs</a:t>
            </a:r>
          </a:p>
        </p:txBody>
      </p:sp>
      <p:sp>
        <p:nvSpPr>
          <p:cNvPr id="3" name="Title 2"/>
          <p:cNvSpPr>
            <a:spLocks noGrp="1"/>
          </p:cNvSpPr>
          <p:nvPr>
            <p:ph type="title"/>
          </p:nvPr>
        </p:nvSpPr>
        <p:spPr>
          <a:xfrm>
            <a:off x="228600" y="5486400"/>
            <a:ext cx="8686800" cy="914400"/>
          </a:xfrm>
        </p:spPr>
        <p:txBody>
          <a:bodyPr anchor="b" anchorCtr="0"/>
          <a:lstStyle/>
          <a:p>
            <a:r>
              <a:rPr lang="en-US" dirty="0"/>
              <a:t>How to Find Opportunities</a:t>
            </a:r>
          </a:p>
        </p:txBody>
      </p:sp>
    </p:spTree>
    <p:extLst>
      <p:ext uri="{BB962C8B-B14F-4D97-AF65-F5344CB8AC3E}">
        <p14:creationId xmlns:p14="http://schemas.microsoft.com/office/powerpoint/2010/main" val="3076245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57200" y="381000"/>
            <a:ext cx="3886200" cy="3810000"/>
          </a:xfrm>
        </p:spPr>
        <p:txBody>
          <a:bodyPr>
            <a:normAutofit fontScale="85000" lnSpcReduction="20000"/>
          </a:bodyPr>
          <a:lstStyle/>
          <a:p>
            <a:pPr marL="18288" indent="0">
              <a:buNone/>
            </a:pPr>
            <a:r>
              <a:rPr lang="en-US" sz="3100" dirty="0">
                <a:effectLst/>
              </a:rPr>
              <a:t>University of Minnesota</a:t>
            </a:r>
          </a:p>
          <a:p>
            <a:pPr marL="18288" indent="0">
              <a:buNone/>
            </a:pPr>
            <a:endParaRPr lang="en-US" sz="1500" u="sng" dirty="0"/>
          </a:p>
          <a:p>
            <a:pPr>
              <a:lnSpc>
                <a:spcPct val="120000"/>
              </a:lnSpc>
              <a:spcBef>
                <a:spcPts val="0"/>
              </a:spcBef>
              <a:spcAft>
                <a:spcPts val="600"/>
              </a:spcAft>
            </a:pPr>
            <a:r>
              <a:rPr lang="en-US" dirty="0">
                <a:solidFill>
                  <a:srgbClr val="FFFFFF"/>
                </a:solidFill>
                <a:hlinkClick r:id="rId3">
                  <a:extLst>
                    <a:ext uri="{A12FA001-AC4F-418D-AE19-62706E023703}">
                      <ahyp:hlinkClr xmlns:ahyp="http://schemas.microsoft.com/office/drawing/2018/hyperlinkcolor" val="tx"/>
                    </a:ext>
                  </a:extLst>
                </a:hlinkClick>
              </a:rPr>
              <a:t>Computer Science REU</a:t>
            </a:r>
            <a:r>
              <a:rPr lang="en-US" dirty="0">
                <a:solidFill>
                  <a:srgbClr val="FFFFFF"/>
                </a:solidFill>
              </a:rPr>
              <a:t> </a:t>
            </a:r>
            <a:r>
              <a:rPr lang="en-US" sz="2600" dirty="0">
                <a:solidFill>
                  <a:srgbClr val="FFFFFF"/>
                </a:solidFill>
                <a:sym typeface="Symbol" panose="05050102010706020507" pitchFamily="18" charset="2"/>
              </a:rPr>
              <a:t></a:t>
            </a:r>
            <a:endParaRPr lang="en-US" sz="2600" dirty="0">
              <a:solidFill>
                <a:srgbClr val="FFFFFF"/>
              </a:solidFill>
            </a:endParaRPr>
          </a:p>
          <a:p>
            <a:pPr>
              <a:lnSpc>
                <a:spcPct val="120000"/>
              </a:lnSpc>
              <a:spcBef>
                <a:spcPts val="0"/>
              </a:spcBef>
              <a:spcAft>
                <a:spcPts val="600"/>
              </a:spcAft>
            </a:pPr>
            <a:r>
              <a:rPr lang="en-US" dirty="0" err="1">
                <a:solidFill>
                  <a:srgbClr val="FFFFFF"/>
                </a:solidFill>
                <a:hlinkClick r:id="rId4">
                  <a:extLst>
                    <a:ext uri="{A12FA001-AC4F-418D-AE19-62706E023703}">
                      <ahyp:hlinkClr xmlns:ahyp="http://schemas.microsoft.com/office/drawing/2018/hyperlinkcolor" val="tx"/>
                    </a:ext>
                  </a:extLst>
                </a:hlinkClick>
              </a:rPr>
              <a:t>Lando</a:t>
            </a:r>
            <a:r>
              <a:rPr lang="en-US" dirty="0">
                <a:solidFill>
                  <a:srgbClr val="FFFFFF"/>
                </a:solidFill>
                <a:hlinkClick r:id="rId4">
                  <a:extLst>
                    <a:ext uri="{A12FA001-AC4F-418D-AE19-62706E023703}">
                      <ahyp:hlinkClr xmlns:ahyp="http://schemas.microsoft.com/office/drawing/2018/hyperlinkcolor" val="tx"/>
                    </a:ext>
                  </a:extLst>
                </a:hlinkClick>
              </a:rPr>
              <a:t>/NSF REU</a:t>
            </a:r>
            <a:r>
              <a:rPr lang="en-US" dirty="0">
                <a:solidFill>
                  <a:srgbClr val="FFFFFF"/>
                </a:solidFill>
              </a:rPr>
              <a:t> </a:t>
            </a:r>
            <a:r>
              <a:rPr lang="en-US" sz="1900" dirty="0">
                <a:solidFill>
                  <a:srgbClr val="FFC000"/>
                </a:solidFill>
              </a:rPr>
              <a:t>(chemistry)</a:t>
            </a:r>
          </a:p>
          <a:p>
            <a:pPr lvl="1">
              <a:lnSpc>
                <a:spcPct val="120000"/>
              </a:lnSpc>
              <a:spcBef>
                <a:spcPts val="0"/>
              </a:spcBef>
              <a:spcAft>
                <a:spcPts val="600"/>
              </a:spcAft>
            </a:pPr>
            <a:r>
              <a:rPr lang="en-US" sz="2400" dirty="0">
                <a:solidFill>
                  <a:srgbClr val="FFFFFF"/>
                </a:solidFill>
                <a:hlinkClick r:id="rId5">
                  <a:extLst>
                    <a:ext uri="{A12FA001-AC4F-418D-AE19-62706E023703}">
                      <ahyp:hlinkClr xmlns:ahyp="http://schemas.microsoft.com/office/drawing/2018/hyperlinkcolor" val="tx"/>
                    </a:ext>
                  </a:extLst>
                </a:hlinkClick>
              </a:rPr>
              <a:t>Additional chemistry research opportunities</a:t>
            </a:r>
            <a:endParaRPr lang="en-US" sz="2400" dirty="0">
              <a:solidFill>
                <a:srgbClr val="FFFFFF"/>
              </a:solidFill>
            </a:endParaRPr>
          </a:p>
          <a:p>
            <a:pPr>
              <a:lnSpc>
                <a:spcPct val="120000"/>
              </a:lnSpc>
              <a:spcBef>
                <a:spcPts val="0"/>
              </a:spcBef>
              <a:spcAft>
                <a:spcPts val="600"/>
              </a:spcAft>
            </a:pPr>
            <a:r>
              <a:rPr lang="en-US" dirty="0" err="1">
                <a:solidFill>
                  <a:srgbClr val="FFFFFF"/>
                </a:solidFill>
                <a:hlinkClick r:id="rId6">
                  <a:extLst>
                    <a:ext uri="{A12FA001-AC4F-418D-AE19-62706E023703}">
                      <ahyp:hlinkClr xmlns:ahyp="http://schemas.microsoft.com/office/drawing/2018/hyperlinkcolor" val="tx"/>
                    </a:ext>
                  </a:extLst>
                </a:hlinkClick>
              </a:rPr>
              <a:t>Lillehei</a:t>
            </a:r>
            <a:r>
              <a:rPr lang="en-US" dirty="0">
                <a:solidFill>
                  <a:srgbClr val="FFFFFF"/>
                </a:solidFill>
                <a:hlinkClick r:id="rId6">
                  <a:extLst>
                    <a:ext uri="{A12FA001-AC4F-418D-AE19-62706E023703}">
                      <ahyp:hlinkClr xmlns:ahyp="http://schemas.microsoft.com/office/drawing/2018/hyperlinkcolor" val="tx"/>
                    </a:ext>
                  </a:extLst>
                </a:hlinkClick>
              </a:rPr>
              <a:t> Heart Institute</a:t>
            </a:r>
            <a:r>
              <a:rPr lang="en-US" sz="2200" dirty="0">
                <a:solidFill>
                  <a:srgbClr val="FFFFFF"/>
                </a:solidFill>
              </a:rPr>
              <a:t> </a:t>
            </a:r>
            <a:r>
              <a:rPr lang="en-US" sz="1900" dirty="0">
                <a:solidFill>
                  <a:srgbClr val="FFC000"/>
                </a:solidFill>
              </a:rPr>
              <a:t>(cardiovascular disease)</a:t>
            </a:r>
          </a:p>
          <a:p>
            <a:pPr>
              <a:lnSpc>
                <a:spcPct val="120000"/>
              </a:lnSpc>
              <a:spcBef>
                <a:spcPts val="0"/>
              </a:spcBef>
              <a:spcAft>
                <a:spcPts val="600"/>
              </a:spcAft>
            </a:pPr>
            <a:r>
              <a:rPr lang="en-US" dirty="0">
                <a:solidFill>
                  <a:srgbClr val="FFFFFF"/>
                </a:solidFill>
                <a:hlinkClick r:id="rId7">
                  <a:extLst>
                    <a:ext uri="{A12FA001-AC4F-418D-AE19-62706E023703}">
                      <ahyp:hlinkClr xmlns:ahyp="http://schemas.microsoft.com/office/drawing/2018/hyperlinkcolor" val="tx"/>
                    </a:ext>
                  </a:extLst>
                </a:hlinkClick>
              </a:rPr>
              <a:t>LSSURP</a:t>
            </a:r>
            <a:r>
              <a:rPr lang="en-US" sz="2600" dirty="0">
                <a:solidFill>
                  <a:srgbClr val="FFFFFF"/>
                </a:solidFill>
              </a:rPr>
              <a:t> </a:t>
            </a:r>
            <a:r>
              <a:rPr lang="en-US" sz="2600" dirty="0">
                <a:solidFill>
                  <a:srgbClr val="FFFFFF"/>
                </a:solidFill>
                <a:sym typeface="Symbol" panose="05050102010706020507" pitchFamily="18" charset="2"/>
              </a:rPr>
              <a:t></a:t>
            </a:r>
            <a:r>
              <a:rPr lang="en-US" sz="2600" dirty="0">
                <a:solidFill>
                  <a:srgbClr val="FFFFFF"/>
                </a:solidFill>
              </a:rPr>
              <a:t> </a:t>
            </a:r>
            <a:r>
              <a:rPr lang="en-US" sz="1900" dirty="0">
                <a:solidFill>
                  <a:srgbClr val="FFC000"/>
                </a:solidFill>
              </a:rPr>
              <a:t>(medical sciences)</a:t>
            </a:r>
          </a:p>
          <a:p>
            <a:pPr>
              <a:lnSpc>
                <a:spcPct val="120000"/>
              </a:lnSpc>
              <a:spcBef>
                <a:spcPts val="0"/>
              </a:spcBef>
              <a:spcAft>
                <a:spcPts val="600"/>
              </a:spcAft>
            </a:pPr>
            <a:r>
              <a:rPr lang="en-US" dirty="0">
                <a:solidFill>
                  <a:srgbClr val="FFFFFF"/>
                </a:solidFill>
                <a:hlinkClick r:id="rId8">
                  <a:extLst>
                    <a:ext uri="{A12FA001-AC4F-418D-AE19-62706E023703}">
                      <ahyp:hlinkClr xmlns:ahyp="http://schemas.microsoft.com/office/drawing/2018/hyperlinkcolor" val="tx"/>
                    </a:ext>
                  </a:extLst>
                </a:hlinkClick>
              </a:rPr>
              <a:t>SOAR REEU</a:t>
            </a:r>
            <a:r>
              <a:rPr lang="en-US" dirty="0">
                <a:solidFill>
                  <a:srgbClr val="FFFFFF"/>
                </a:solidFill>
              </a:rPr>
              <a:t> </a:t>
            </a:r>
            <a:r>
              <a:rPr lang="en-US" sz="2600" dirty="0">
                <a:solidFill>
                  <a:srgbClr val="FFFFFF"/>
                </a:solidFill>
                <a:sym typeface="Symbol" panose="05050102010706020507" pitchFamily="18" charset="2"/>
              </a:rPr>
              <a:t></a:t>
            </a:r>
            <a:r>
              <a:rPr lang="en-US" sz="2600" dirty="0">
                <a:solidFill>
                  <a:srgbClr val="FFFFFF"/>
                </a:solidFill>
              </a:rPr>
              <a:t> </a:t>
            </a:r>
            <a:r>
              <a:rPr lang="en-US" sz="1900" dirty="0">
                <a:solidFill>
                  <a:srgbClr val="FFC000"/>
                </a:solidFill>
              </a:rPr>
              <a:t>(agricultural science, food sustainability)</a:t>
            </a:r>
            <a:endParaRPr lang="en-US" sz="1900" dirty="0">
              <a:solidFill>
                <a:srgbClr val="FFC000"/>
              </a:solidFill>
              <a:hlinkClick r:id="rId9">
                <a:extLst>
                  <a:ext uri="{A12FA001-AC4F-418D-AE19-62706E023703}">
                    <ahyp:hlinkClr xmlns:ahyp="http://schemas.microsoft.com/office/drawing/2018/hyperlinkcolor" val="tx"/>
                  </a:ext>
                </a:extLst>
              </a:hlinkClick>
            </a:endParaRPr>
          </a:p>
        </p:txBody>
      </p:sp>
      <p:sp>
        <p:nvSpPr>
          <p:cNvPr id="5" name="Content Placeholder 4"/>
          <p:cNvSpPr>
            <a:spLocks noGrp="1"/>
          </p:cNvSpPr>
          <p:nvPr>
            <p:ph sz="quarter" idx="4"/>
          </p:nvPr>
        </p:nvSpPr>
        <p:spPr>
          <a:xfrm>
            <a:off x="4832760" y="409662"/>
            <a:ext cx="3694176" cy="1828800"/>
          </a:xfrm>
        </p:spPr>
        <p:txBody>
          <a:bodyPr>
            <a:normAutofit fontScale="85000" lnSpcReduction="20000"/>
          </a:bodyPr>
          <a:lstStyle/>
          <a:p>
            <a:pPr marL="18288" indent="0">
              <a:buNone/>
            </a:pPr>
            <a:r>
              <a:rPr lang="en-US" sz="2800" dirty="0"/>
              <a:t>Mayo Clinic </a:t>
            </a:r>
          </a:p>
          <a:p>
            <a:endParaRPr lang="en-US" sz="1400" dirty="0"/>
          </a:p>
          <a:p>
            <a:pPr>
              <a:spcAft>
                <a:spcPts val="600"/>
              </a:spcAft>
            </a:pPr>
            <a:r>
              <a:rPr lang="en-US" dirty="0">
                <a:solidFill>
                  <a:srgbClr val="FFFFFF"/>
                </a:solidFill>
                <a:hlinkClick r:id="rId10">
                  <a:extLst>
                    <a:ext uri="{A12FA001-AC4F-418D-AE19-62706E023703}">
                      <ahyp:hlinkClr xmlns:ahyp="http://schemas.microsoft.com/office/drawing/2018/hyperlinkcolor" val="tx"/>
                    </a:ext>
                  </a:extLst>
                </a:hlinkClick>
              </a:rPr>
              <a:t>Biomedical Ethics Research   Program</a:t>
            </a:r>
            <a:endParaRPr lang="en-US" dirty="0">
              <a:hlinkClick r:id="rId11">
                <a:extLst>
                  <a:ext uri="{A12FA001-AC4F-418D-AE19-62706E023703}">
                    <ahyp:hlinkClr xmlns:ahyp="http://schemas.microsoft.com/office/drawing/2018/hyperlinkcolor" val="tx"/>
                  </a:ext>
                </a:extLst>
              </a:hlinkClick>
            </a:endParaRPr>
          </a:p>
          <a:p>
            <a:pPr>
              <a:spcAft>
                <a:spcPts val="600"/>
              </a:spcAft>
            </a:pPr>
            <a:r>
              <a:rPr lang="en-US" dirty="0">
                <a:hlinkClick r:id="rId11">
                  <a:extLst>
                    <a:ext uri="{A12FA001-AC4F-418D-AE19-62706E023703}">
                      <ahyp:hlinkClr xmlns:ahyp="http://schemas.microsoft.com/office/drawing/2018/hyperlinkcolor" val="tx"/>
                    </a:ext>
                  </a:extLst>
                </a:hlinkClick>
              </a:rPr>
              <a:t>SURF</a:t>
            </a:r>
            <a:r>
              <a:rPr lang="en-US" sz="2800" dirty="0"/>
              <a:t> </a:t>
            </a:r>
            <a:r>
              <a:rPr lang="en-US" dirty="0">
                <a:solidFill>
                  <a:srgbClr val="FFC000"/>
                </a:solidFill>
              </a:rPr>
              <a:t>(biomedical sciences)</a:t>
            </a:r>
          </a:p>
        </p:txBody>
      </p:sp>
      <p:sp>
        <p:nvSpPr>
          <p:cNvPr id="7" name="Title 2"/>
          <p:cNvSpPr>
            <a:spLocks noGrp="1"/>
          </p:cNvSpPr>
          <p:nvPr>
            <p:ph type="title"/>
          </p:nvPr>
        </p:nvSpPr>
        <p:spPr>
          <a:xfrm>
            <a:off x="228600" y="5486400"/>
            <a:ext cx="8686800" cy="914400"/>
          </a:xfrm>
        </p:spPr>
        <p:txBody>
          <a:bodyPr anchor="b" anchorCtr="0"/>
          <a:lstStyle/>
          <a:p>
            <a:r>
              <a:rPr lang="en-US" dirty="0"/>
              <a:t>Highlighted Programs</a:t>
            </a:r>
          </a:p>
        </p:txBody>
      </p:sp>
      <p:sp>
        <p:nvSpPr>
          <p:cNvPr id="6" name="TextBox 5">
            <a:extLst>
              <a:ext uri="{FF2B5EF4-FFF2-40B4-BE49-F238E27FC236}">
                <a16:creationId xmlns:a16="http://schemas.microsoft.com/office/drawing/2014/main" id="{69399EDA-74E0-4E6A-9B5E-04E3DED2B8B9}"/>
              </a:ext>
            </a:extLst>
          </p:cNvPr>
          <p:cNvSpPr txBox="1"/>
          <p:nvPr/>
        </p:nvSpPr>
        <p:spPr>
          <a:xfrm>
            <a:off x="4806195" y="2187281"/>
            <a:ext cx="4191000" cy="2923877"/>
          </a:xfrm>
          <a:prstGeom prst="rect">
            <a:avLst/>
          </a:prstGeom>
          <a:noFill/>
        </p:spPr>
        <p:txBody>
          <a:bodyPr wrap="square" rtlCol="0">
            <a:spAutoFit/>
          </a:bodyPr>
          <a:lstStyle/>
          <a:p>
            <a:r>
              <a:rPr lang="en-US" sz="2400" dirty="0"/>
              <a:t>Community College Fit</a:t>
            </a:r>
          </a:p>
          <a:p>
            <a:endParaRPr lang="en-US" sz="1100" dirty="0"/>
          </a:p>
          <a:p>
            <a:pPr marL="274320" indent="-256032">
              <a:spcAft>
                <a:spcPts val="600"/>
              </a:spcAft>
              <a:buSzPct val="60000"/>
              <a:buFont typeface="Wingdings" pitchFamily="2" charset="2"/>
              <a:buChar char=""/>
            </a:pPr>
            <a:r>
              <a:rPr lang="en-US" sz="2000" dirty="0">
                <a:solidFill>
                  <a:srgbClr val="FFFFFF"/>
                </a:solidFill>
                <a:hlinkClick r:id="rId12">
                  <a:extLst>
                    <a:ext uri="{A12FA001-AC4F-418D-AE19-62706E023703}">
                      <ahyp:hlinkClr xmlns:ahyp="http://schemas.microsoft.com/office/drawing/2018/hyperlinkcolor" val="tx"/>
                    </a:ext>
                  </a:extLst>
                </a:hlinkClick>
              </a:rPr>
              <a:t>ATP-Bio REU</a:t>
            </a:r>
            <a:r>
              <a:rPr lang="en-US" sz="2000" dirty="0">
                <a:solidFill>
                  <a:srgbClr val="FFFFFF"/>
                </a:solidFill>
              </a:rPr>
              <a:t> </a:t>
            </a:r>
            <a:r>
              <a:rPr lang="en-US" sz="2000" dirty="0">
                <a:solidFill>
                  <a:srgbClr val="FFFFFF"/>
                </a:solidFill>
                <a:sym typeface="Symbol" panose="05050102010706020507" pitchFamily="18" charset="2"/>
              </a:rPr>
              <a:t></a:t>
            </a:r>
            <a:r>
              <a:rPr lang="en-US" sz="2000" dirty="0">
                <a:solidFill>
                  <a:srgbClr val="FFFFFF"/>
                </a:solidFill>
              </a:rPr>
              <a:t> </a:t>
            </a:r>
            <a:r>
              <a:rPr lang="en-US" dirty="0">
                <a:solidFill>
                  <a:srgbClr val="FFC000"/>
                </a:solidFill>
              </a:rPr>
              <a:t>(</a:t>
            </a:r>
            <a:r>
              <a:rPr lang="en-US" dirty="0" err="1">
                <a:solidFill>
                  <a:srgbClr val="FFC000"/>
                </a:solidFill>
              </a:rPr>
              <a:t>biopreservation</a:t>
            </a:r>
            <a:r>
              <a:rPr lang="en-US" dirty="0">
                <a:solidFill>
                  <a:srgbClr val="FFC000"/>
                </a:solidFill>
              </a:rPr>
              <a:t> technologies)</a:t>
            </a:r>
            <a:endParaRPr lang="en-US" dirty="0">
              <a:solidFill>
                <a:srgbClr val="FFFFFF"/>
              </a:solidFill>
              <a:effectLst>
                <a:outerShdw blurRad="38100" dist="38100" dir="2700000" algn="tl">
                  <a:srgbClr val="000000">
                    <a:alpha val="43137"/>
                  </a:srgbClr>
                </a:outerShdw>
              </a:effectLst>
              <a:hlinkClick r:id="rId13">
                <a:extLst>
                  <a:ext uri="{A12FA001-AC4F-418D-AE19-62706E023703}">
                    <ahyp:hlinkClr xmlns:ahyp="http://schemas.microsoft.com/office/drawing/2018/hyperlinkcolor" val="tx"/>
                  </a:ext>
                </a:extLst>
              </a:hlinkClick>
            </a:endParaRPr>
          </a:p>
          <a:p>
            <a:pPr marL="274320" indent="-256032">
              <a:spcAft>
                <a:spcPts val="600"/>
              </a:spcAft>
              <a:buSzPct val="60000"/>
              <a:buFont typeface="Wingdings" pitchFamily="2" charset="2"/>
              <a:buChar char=""/>
            </a:pPr>
            <a:r>
              <a:rPr lang="en-US" sz="2000" dirty="0">
                <a:solidFill>
                  <a:srgbClr val="FFFFFF"/>
                </a:solidFill>
                <a:effectLst>
                  <a:outerShdw blurRad="38100" dist="38100" dir="2700000" algn="tl">
                    <a:srgbClr val="000000">
                      <a:alpha val="43137"/>
                    </a:srgbClr>
                  </a:outerShdw>
                </a:effectLst>
                <a:hlinkClick r:id="rId13">
                  <a:extLst>
                    <a:ext uri="{A12FA001-AC4F-418D-AE19-62706E023703}">
                      <ahyp:hlinkClr xmlns:ahyp="http://schemas.microsoft.com/office/drawing/2018/hyperlinkcolor" val="tx"/>
                    </a:ext>
                  </a:extLst>
                </a:hlinkClick>
              </a:rPr>
              <a:t>PRECS</a:t>
            </a:r>
            <a:r>
              <a:rPr lang="en-US" sz="2000" dirty="0">
                <a:solidFill>
                  <a:srgbClr val="FFFFFF"/>
                </a:solidFill>
                <a:effectLst>
                  <a:outerShdw blurRad="38100" dist="38100" dir="2700000" algn="tl">
                    <a:srgbClr val="000000">
                      <a:alpha val="43137"/>
                    </a:srgbClr>
                  </a:outerShdw>
                </a:effectLst>
              </a:rPr>
              <a:t>, Parkland College, IL </a:t>
            </a:r>
            <a:r>
              <a:rPr lang="en-US" sz="2000" dirty="0">
                <a:solidFill>
                  <a:srgbClr val="FFFFFF"/>
                </a:solidFill>
                <a:effectLst>
                  <a:outerShdw blurRad="38100" dist="38100" dir="2700000" algn="tl">
                    <a:srgbClr val="000000">
                      <a:alpha val="43137"/>
                    </a:srgbClr>
                  </a:outerShdw>
                </a:effectLst>
                <a:sym typeface="Symbol" panose="05050102010706020507" pitchFamily="18" charset="2"/>
              </a:rPr>
              <a:t></a:t>
            </a:r>
            <a:r>
              <a:rPr lang="en-US" dirty="0">
                <a:solidFill>
                  <a:srgbClr val="FFFFFF"/>
                </a:solidFill>
                <a:effectLst>
                  <a:outerShdw blurRad="38100" dist="38100" dir="2700000" algn="tl">
                    <a:srgbClr val="000000">
                      <a:alpha val="43137"/>
                    </a:srgbClr>
                  </a:outerShdw>
                </a:effectLst>
              </a:rPr>
              <a:t> </a:t>
            </a:r>
            <a:r>
              <a:rPr lang="en-US" dirty="0">
                <a:solidFill>
                  <a:srgbClr val="FFC000"/>
                </a:solidFill>
                <a:effectLst>
                  <a:outerShdw blurRad="38100" dist="38100" dir="2700000" algn="tl">
                    <a:srgbClr val="000000">
                      <a:alpha val="43137"/>
                    </a:srgbClr>
                  </a:outerShdw>
                </a:effectLst>
              </a:rPr>
              <a:t>(biology)</a:t>
            </a:r>
          </a:p>
          <a:p>
            <a:pPr marL="274320" indent="-256032">
              <a:spcAft>
                <a:spcPts val="600"/>
              </a:spcAft>
              <a:buSzPct val="60000"/>
              <a:buFont typeface="Wingdings" pitchFamily="2" charset="2"/>
              <a:buChar char=""/>
            </a:pPr>
            <a:r>
              <a:rPr lang="en-US" sz="2000" dirty="0">
                <a:solidFill>
                  <a:srgbClr val="FFFFFF"/>
                </a:solidFill>
                <a:effectLst>
                  <a:outerShdw blurRad="38100" dist="38100" dir="2700000" algn="tl">
                    <a:srgbClr val="000000">
                      <a:alpha val="43137"/>
                    </a:srgbClr>
                  </a:outerShdw>
                </a:effectLst>
                <a:hlinkClick r:id="rId14">
                  <a:extLst>
                    <a:ext uri="{A12FA001-AC4F-418D-AE19-62706E023703}">
                      <ahyp:hlinkClr xmlns:ahyp="http://schemas.microsoft.com/office/drawing/2018/hyperlinkcolor" val="tx"/>
                    </a:ext>
                  </a:extLst>
                </a:hlinkClick>
              </a:rPr>
              <a:t>SURE</a:t>
            </a:r>
            <a:r>
              <a:rPr lang="en-US" sz="2000" dirty="0">
                <a:solidFill>
                  <a:srgbClr val="FFFFFF"/>
                </a:solidFill>
                <a:effectLst>
                  <a:outerShdw blurRad="38100" dist="38100" dir="2700000" algn="tl">
                    <a:srgbClr val="000000">
                      <a:alpha val="43137"/>
                    </a:srgbClr>
                  </a:outerShdw>
                </a:effectLst>
              </a:rPr>
              <a:t>, Center for Sustainable Nanotechnology </a:t>
            </a:r>
            <a:r>
              <a:rPr lang="en-US" sz="2000" dirty="0">
                <a:solidFill>
                  <a:srgbClr val="FFFFFF"/>
                </a:solidFill>
                <a:effectLst>
                  <a:outerShdw blurRad="38100" dist="38100" dir="2700000" algn="tl">
                    <a:srgbClr val="000000">
                      <a:alpha val="43137"/>
                    </a:srgbClr>
                  </a:outerShdw>
                </a:effectLst>
                <a:sym typeface="Symbol" panose="05050102010706020507" pitchFamily="18" charset="2"/>
              </a:rPr>
              <a:t></a:t>
            </a:r>
            <a:endParaRPr lang="en-US" dirty="0">
              <a:solidFill>
                <a:srgbClr val="FFFFFF"/>
              </a:solidFill>
              <a:effectLst>
                <a:outerShdw blurRad="38100" dist="38100" dir="2700000" algn="tl">
                  <a:srgbClr val="000000">
                    <a:alpha val="43137"/>
                  </a:srgbClr>
                </a:outerShdw>
              </a:effectLst>
            </a:endParaRPr>
          </a:p>
          <a:p>
            <a:endParaRPr lang="en-US" dirty="0"/>
          </a:p>
        </p:txBody>
      </p:sp>
      <p:sp>
        <p:nvSpPr>
          <p:cNvPr id="12" name="TextBox 11">
            <a:extLst>
              <a:ext uri="{FF2B5EF4-FFF2-40B4-BE49-F238E27FC236}">
                <a16:creationId xmlns:a16="http://schemas.microsoft.com/office/drawing/2014/main" id="{3DBCF5C7-5E53-4EA2-A293-6CC69EB8E8A9}"/>
              </a:ext>
            </a:extLst>
          </p:cNvPr>
          <p:cNvSpPr txBox="1"/>
          <p:nvPr/>
        </p:nvSpPr>
        <p:spPr>
          <a:xfrm>
            <a:off x="256563" y="4924956"/>
            <a:ext cx="6096000" cy="584775"/>
          </a:xfrm>
          <a:prstGeom prst="rect">
            <a:avLst/>
          </a:prstGeom>
          <a:noFill/>
        </p:spPr>
        <p:txBody>
          <a:bodyPr wrap="square" rtlCol="0">
            <a:spAutoFit/>
          </a:bodyPr>
          <a:lstStyle/>
          <a:p>
            <a:r>
              <a:rPr lang="en-US" sz="1600" dirty="0">
                <a:sym typeface="Symbol" panose="05050102010706020507" pitchFamily="18" charset="2"/>
              </a:rPr>
              <a:t> = Underrepresented students encouraged to apply</a:t>
            </a:r>
          </a:p>
          <a:p>
            <a:r>
              <a:rPr lang="en-US" sz="1600" dirty="0">
                <a:sym typeface="Symbol" panose="05050102010706020507" pitchFamily="18" charset="2"/>
              </a:rPr>
              <a:t> = Community college students encouraged to apply</a:t>
            </a:r>
            <a:endParaRPr lang="en-US" sz="1600" dirty="0"/>
          </a:p>
        </p:txBody>
      </p:sp>
    </p:spTree>
    <p:extLst>
      <p:ext uri="{BB962C8B-B14F-4D97-AF65-F5344CB8AC3E}">
        <p14:creationId xmlns:p14="http://schemas.microsoft.com/office/powerpoint/2010/main" val="55884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4114800" cy="5029200"/>
          </a:xfrm>
        </p:spPr>
        <p:txBody>
          <a:bodyPr>
            <a:noAutofit/>
          </a:bodyPr>
          <a:lstStyle/>
          <a:p>
            <a:r>
              <a:rPr lang="en-US" sz="2800" dirty="0"/>
              <a:t>Research being conducted</a:t>
            </a:r>
          </a:p>
          <a:p>
            <a:r>
              <a:rPr lang="en-US" sz="2800" dirty="0"/>
              <a:t>Programming</a:t>
            </a:r>
          </a:p>
          <a:p>
            <a:r>
              <a:rPr lang="en-US" sz="2800" dirty="0"/>
              <a:t>Funding</a:t>
            </a:r>
          </a:p>
          <a:p>
            <a:r>
              <a:rPr lang="en-US" sz="2800" dirty="0"/>
              <a:t>Competitiveness</a:t>
            </a:r>
          </a:p>
        </p:txBody>
      </p:sp>
      <p:sp>
        <p:nvSpPr>
          <p:cNvPr id="3" name="Title 2"/>
          <p:cNvSpPr>
            <a:spLocks noGrp="1"/>
          </p:cNvSpPr>
          <p:nvPr>
            <p:ph type="title"/>
          </p:nvPr>
        </p:nvSpPr>
        <p:spPr>
          <a:xfrm>
            <a:off x="228600" y="5486400"/>
            <a:ext cx="8686800" cy="914400"/>
          </a:xfrm>
        </p:spPr>
        <p:txBody>
          <a:bodyPr anchor="b" anchorCtr="0"/>
          <a:lstStyle/>
          <a:p>
            <a:r>
              <a:rPr lang="en-US" dirty="0"/>
              <a:t>Things to Consider…</a:t>
            </a:r>
          </a:p>
        </p:txBody>
      </p:sp>
      <p:pic>
        <p:nvPicPr>
          <p:cNvPr id="4" name="Picture 2" descr="https://media2.giphy.com/media/SVL5Dws0bOSgE/200_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529808"/>
            <a:ext cx="3239756" cy="2426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6232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65760" y="381000"/>
            <a:ext cx="3931920" cy="4953000"/>
          </a:xfrm>
        </p:spPr>
        <p:txBody>
          <a:bodyPr>
            <a:normAutofit/>
          </a:bodyPr>
          <a:lstStyle/>
          <a:p>
            <a:r>
              <a:rPr lang="en-US" sz="2800" dirty="0"/>
              <a:t>CV/Resume</a:t>
            </a:r>
          </a:p>
          <a:p>
            <a:pPr lvl="1"/>
            <a:r>
              <a:rPr lang="en-US" sz="2400" dirty="0">
                <a:solidFill>
                  <a:schemeClr val="tx1">
                    <a:lumMod val="75000"/>
                  </a:schemeClr>
                </a:solidFill>
              </a:rPr>
              <a:t>Get it reviewed!!!</a:t>
            </a:r>
          </a:p>
          <a:p>
            <a:r>
              <a:rPr lang="en-US" sz="2800" dirty="0"/>
              <a:t>Online application with biographical information</a:t>
            </a:r>
          </a:p>
          <a:p>
            <a:r>
              <a:rPr lang="en-US" sz="2800" dirty="0"/>
              <a:t>2 recommendation letters from faculty in your major or related fields</a:t>
            </a:r>
          </a:p>
        </p:txBody>
      </p:sp>
      <p:sp>
        <p:nvSpPr>
          <p:cNvPr id="4" name="Content Placeholder 3"/>
          <p:cNvSpPr>
            <a:spLocks noGrp="1"/>
          </p:cNvSpPr>
          <p:nvPr>
            <p:ph sz="quarter" idx="14"/>
          </p:nvPr>
        </p:nvSpPr>
        <p:spPr>
          <a:xfrm>
            <a:off x="4846320" y="381000"/>
            <a:ext cx="3931920" cy="4953000"/>
          </a:xfrm>
        </p:spPr>
        <p:txBody>
          <a:bodyPr>
            <a:normAutofit/>
          </a:bodyPr>
          <a:lstStyle/>
          <a:p>
            <a:r>
              <a:rPr lang="en-US" sz="2800" dirty="0"/>
              <a:t>Transcripts</a:t>
            </a:r>
          </a:p>
          <a:p>
            <a:pPr lvl="1"/>
            <a:r>
              <a:rPr lang="en-US" sz="2400" dirty="0">
                <a:solidFill>
                  <a:schemeClr val="tx1">
                    <a:lumMod val="75000"/>
                  </a:schemeClr>
                </a:solidFill>
              </a:rPr>
              <a:t>Low grades might need explanation</a:t>
            </a:r>
          </a:p>
          <a:p>
            <a:r>
              <a:rPr lang="en-US" sz="2800" dirty="0"/>
              <a:t>Personal statement or short answer questions</a:t>
            </a:r>
          </a:p>
          <a:p>
            <a:pPr lvl="1"/>
            <a:r>
              <a:rPr lang="en-US" sz="2400" dirty="0">
                <a:solidFill>
                  <a:schemeClr val="tx1">
                    <a:lumMod val="75000"/>
                  </a:schemeClr>
                </a:solidFill>
              </a:rPr>
              <a:t>Get feedback on multiple drafts</a:t>
            </a:r>
          </a:p>
          <a:p>
            <a:r>
              <a:rPr lang="en-US" sz="2800" dirty="0"/>
              <a:t>Deadlines</a:t>
            </a:r>
          </a:p>
          <a:p>
            <a:pPr lvl="1"/>
            <a:r>
              <a:rPr lang="en-US" sz="2200" dirty="0">
                <a:solidFill>
                  <a:schemeClr val="tx1">
                    <a:lumMod val="75000"/>
                  </a:schemeClr>
                </a:solidFill>
              </a:rPr>
              <a:t>Most due January-February</a:t>
            </a:r>
          </a:p>
        </p:txBody>
      </p:sp>
      <p:sp>
        <p:nvSpPr>
          <p:cNvPr id="5" name="Title 2"/>
          <p:cNvSpPr>
            <a:spLocks noGrp="1"/>
          </p:cNvSpPr>
          <p:nvPr>
            <p:ph type="title"/>
          </p:nvPr>
        </p:nvSpPr>
        <p:spPr>
          <a:xfrm>
            <a:off x="228600" y="5486400"/>
            <a:ext cx="8686800" cy="914400"/>
          </a:xfrm>
        </p:spPr>
        <p:txBody>
          <a:bodyPr anchor="b" anchorCtr="0"/>
          <a:lstStyle/>
          <a:p>
            <a:r>
              <a:rPr lang="en-US" dirty="0"/>
              <a:t>Application Components</a:t>
            </a:r>
          </a:p>
        </p:txBody>
      </p:sp>
    </p:spTree>
    <p:extLst>
      <p:ext uri="{BB962C8B-B14F-4D97-AF65-F5344CB8AC3E}">
        <p14:creationId xmlns:p14="http://schemas.microsoft.com/office/powerpoint/2010/main" val="322907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105400"/>
          </a:xfrm>
        </p:spPr>
        <p:txBody>
          <a:bodyPr>
            <a:normAutofit/>
          </a:bodyPr>
          <a:lstStyle/>
          <a:p>
            <a:r>
              <a:rPr lang="en-US" sz="3200" dirty="0"/>
              <a:t>Please explain why you would like to participate in the program. Your answer should be </a:t>
            </a:r>
            <a:r>
              <a:rPr lang="en-US" sz="3200"/>
              <a:t>approximately 700-1000 </a:t>
            </a:r>
            <a:r>
              <a:rPr lang="en-US" sz="3200" dirty="0"/>
              <a:t>words. You may want to incorporate your reasons for seeking this type of experience, the appropriateness of your academic preparation for full-time lab research, any previous research, and/or your particular academic and career interests.</a:t>
            </a:r>
          </a:p>
        </p:txBody>
      </p:sp>
      <p:sp>
        <p:nvSpPr>
          <p:cNvPr id="3" name="Title 2"/>
          <p:cNvSpPr>
            <a:spLocks noGrp="1"/>
          </p:cNvSpPr>
          <p:nvPr>
            <p:ph type="title"/>
          </p:nvPr>
        </p:nvSpPr>
        <p:spPr>
          <a:xfrm>
            <a:off x="228600" y="5486400"/>
            <a:ext cx="8686800" cy="914400"/>
          </a:xfrm>
        </p:spPr>
        <p:txBody>
          <a:bodyPr anchor="b" anchorCtr="0"/>
          <a:lstStyle/>
          <a:p>
            <a:r>
              <a:rPr lang="en-US" dirty="0"/>
              <a:t>Sample Prompt - Single Essay</a:t>
            </a:r>
          </a:p>
        </p:txBody>
      </p:sp>
    </p:spTree>
    <p:extLst>
      <p:ext uri="{BB962C8B-B14F-4D97-AF65-F5344CB8AC3E}">
        <p14:creationId xmlns:p14="http://schemas.microsoft.com/office/powerpoint/2010/main" val="35111220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5181</TotalTime>
  <Words>2226</Words>
  <Application>Microsoft Office PowerPoint</Application>
  <PresentationFormat>On-screen Show (4:3)</PresentationFormat>
  <Paragraphs>230</Paragraphs>
  <Slides>24</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Palatino Linotype</vt:lpstr>
      <vt:lpstr>Symbol</vt:lpstr>
      <vt:lpstr>Wingdings</vt:lpstr>
      <vt:lpstr>Elemental</vt:lpstr>
      <vt:lpstr>Off-Campus Research</vt:lpstr>
      <vt:lpstr>What is Off-Campus Research?</vt:lpstr>
      <vt:lpstr>Why do Research Off-Campus?</vt:lpstr>
      <vt:lpstr>Eligibility</vt:lpstr>
      <vt:lpstr>How to Find Opportunities</vt:lpstr>
      <vt:lpstr>Highlighted Programs</vt:lpstr>
      <vt:lpstr>Things to Consider…</vt:lpstr>
      <vt:lpstr>Application Components</vt:lpstr>
      <vt:lpstr>Sample Prompt - Single Essay</vt:lpstr>
      <vt:lpstr>Sample - Multiple Prompts</vt:lpstr>
      <vt:lpstr>Breakout Room Activity</vt:lpstr>
      <vt:lpstr>Tips - Other Relevant Items</vt:lpstr>
      <vt:lpstr>General Writing Tips</vt:lpstr>
      <vt:lpstr>Fitting Funder’s Mission</vt:lpstr>
      <vt:lpstr>Fitting Funder’s Mission</vt:lpstr>
      <vt:lpstr>Coursework</vt:lpstr>
      <vt:lpstr>Prior Research or Class Project</vt:lpstr>
      <vt:lpstr>Reflection on Past Experiences</vt:lpstr>
      <vt:lpstr>Why this Program?</vt:lpstr>
      <vt:lpstr>What Research Interests You?</vt:lpstr>
      <vt:lpstr>Future Plans and Goals</vt:lpstr>
      <vt:lpstr>What Happens Next?</vt:lpstr>
      <vt:lpstr>Contact for Augsburg Students</vt:lpstr>
      <vt:lpstr>Thank You and Questions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Kirsten</dc:creator>
  <cp:lastModifiedBy>Dixie Shafer</cp:lastModifiedBy>
  <cp:revision>241</cp:revision>
  <cp:lastPrinted>2018-11-02T18:40:39Z</cp:lastPrinted>
  <dcterms:created xsi:type="dcterms:W3CDTF">2015-12-03T16:09:47Z</dcterms:created>
  <dcterms:modified xsi:type="dcterms:W3CDTF">2022-11-09T14:34:10Z</dcterms:modified>
</cp:coreProperties>
</file>