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handoutMasterIdLst>
    <p:handoutMasterId r:id="rId28"/>
  </p:handoutMasterIdLst>
  <p:sldIdLst>
    <p:sldId id="256" r:id="rId2"/>
    <p:sldId id="272" r:id="rId3"/>
    <p:sldId id="257" r:id="rId4"/>
    <p:sldId id="273" r:id="rId5"/>
    <p:sldId id="258" r:id="rId6"/>
    <p:sldId id="260" r:id="rId7"/>
    <p:sldId id="274" r:id="rId8"/>
    <p:sldId id="271" r:id="rId9"/>
    <p:sldId id="276" r:id="rId10"/>
    <p:sldId id="261" r:id="rId11"/>
    <p:sldId id="262" r:id="rId12"/>
    <p:sldId id="278" r:id="rId13"/>
    <p:sldId id="279" r:id="rId14"/>
    <p:sldId id="267" r:id="rId15"/>
    <p:sldId id="280" r:id="rId16"/>
    <p:sldId id="270" r:id="rId17"/>
    <p:sldId id="268" r:id="rId18"/>
    <p:sldId id="281" r:id="rId19"/>
    <p:sldId id="277" r:id="rId20"/>
    <p:sldId id="263" r:id="rId21"/>
    <p:sldId id="275" r:id="rId22"/>
    <p:sldId id="266" r:id="rId23"/>
    <p:sldId id="269" r:id="rId24"/>
    <p:sldId id="264" r:id="rId25"/>
    <p:sldId id="28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1346" autoAdjust="0"/>
  </p:normalViewPr>
  <p:slideViewPr>
    <p:cSldViewPr>
      <p:cViewPr varScale="1">
        <p:scale>
          <a:sx n="76" d="100"/>
          <a:sy n="76" d="100"/>
        </p:scale>
        <p:origin x="19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2DE74395-1A15-44BD-8AF1-5606AA9C800B}" type="datetimeFigureOut">
              <a:rPr lang="en-US" smtClean="0"/>
              <a:t>12/6/2019</a:t>
            </a:fld>
            <a:endParaRPr lang="en-US"/>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CD6FCE00-DC56-40B8-B175-3DA8E79BC7AD}" type="slidenum">
              <a:rPr lang="en-US" smtClean="0"/>
              <a:t>‹#›</a:t>
            </a:fld>
            <a:endParaRPr lang="en-US"/>
          </a:p>
        </p:txBody>
      </p:sp>
    </p:spTree>
    <p:extLst>
      <p:ext uri="{BB962C8B-B14F-4D97-AF65-F5344CB8AC3E}">
        <p14:creationId xmlns:p14="http://schemas.microsoft.com/office/powerpoint/2010/main" val="366166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551425C0-555B-4D40-9DBA-3E8F704BDB28}" type="datetimeFigureOut">
              <a:rPr lang="en-US" smtClean="0"/>
              <a:pPr/>
              <a:t>12/6/2019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4A772B68-1CAB-44A3-BFFE-BD687E937905}" type="slidenum">
              <a:rPr lang="en-US" smtClean="0"/>
              <a:pPr/>
              <a:t>‹#›</a:t>
            </a:fld>
            <a:endParaRPr lang="en-US"/>
          </a:p>
        </p:txBody>
      </p:sp>
    </p:spTree>
    <p:extLst>
      <p:ext uri="{BB962C8B-B14F-4D97-AF65-F5344CB8AC3E}">
        <p14:creationId xmlns:p14="http://schemas.microsoft.com/office/powerpoint/2010/main" val="219460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Dixie</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a:t>
            </a:fld>
            <a:endParaRPr lang="en-US"/>
          </a:p>
        </p:txBody>
      </p:sp>
    </p:spTree>
    <p:extLst>
      <p:ext uri="{BB962C8B-B14F-4D97-AF65-F5344CB8AC3E}">
        <p14:creationId xmlns:p14="http://schemas.microsoft.com/office/powerpoint/2010/main" val="220854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smtClean="0"/>
              <a:t>Kirsten</a:t>
            </a:r>
          </a:p>
          <a:p>
            <a:pPr marL="172719" indent="-172719">
              <a:buFont typeface="Arial" panose="020B0604020202020204" pitchFamily="34" charset="0"/>
              <a:buChar char="•"/>
            </a:pPr>
            <a:r>
              <a:rPr lang="en-US" dirty="0" smtClean="0"/>
              <a:t>Research</a:t>
            </a:r>
            <a:r>
              <a:rPr lang="en-US" baseline="0" dirty="0" smtClean="0"/>
              <a:t> that is being done there (may be list of projects from previous years, faculty, can call to ask who is taking students)</a:t>
            </a:r>
            <a:endParaRPr lang="en-US" dirty="0" smtClean="0"/>
          </a:p>
          <a:p>
            <a:pPr marL="172719" indent="-172719">
              <a:buFont typeface="Arial" panose="020B0604020202020204" pitchFamily="34" charset="0"/>
              <a:buChar char="•"/>
            </a:pPr>
            <a:r>
              <a:rPr lang="en-US" dirty="0" smtClean="0"/>
              <a:t>Programming</a:t>
            </a:r>
            <a:r>
              <a:rPr lang="en-US" baseline="0" dirty="0" smtClean="0"/>
              <a:t> provided (some very structured, some less so; GRE prep, Resume building, social events, poster sessions, travel </a:t>
            </a:r>
            <a:r>
              <a:rPr lang="en-US" baseline="0" dirty="0" err="1" smtClean="0"/>
              <a:t>opps</a:t>
            </a:r>
            <a:r>
              <a:rPr lang="en-US" baseline="0" dirty="0" smtClean="0"/>
              <a:t>)</a:t>
            </a:r>
          </a:p>
          <a:p>
            <a:pPr marL="172719" indent="-172719">
              <a:buFont typeface="Arial" panose="020B0604020202020204" pitchFamily="34" charset="0"/>
              <a:buChar char="•"/>
            </a:pPr>
            <a:r>
              <a:rPr lang="en-US" baseline="0" dirty="0" smtClean="0"/>
              <a:t>Funding: Stipend, housing, travel</a:t>
            </a:r>
          </a:p>
          <a:p>
            <a:pPr marL="172719" indent="-172719">
              <a:buFont typeface="Arial" panose="020B0604020202020204" pitchFamily="34" charset="0"/>
              <a:buChar char="•"/>
            </a:pPr>
            <a:r>
              <a:rPr lang="en-US" baseline="0" dirty="0" smtClean="0"/>
              <a:t>Competitiveness – some may indicate number of applicants previous year, can call program managers</a:t>
            </a:r>
          </a:p>
          <a:p>
            <a:r>
              <a:rPr lang="en-US" baseline="0" dirty="0" smtClean="0"/>
              <a:t>DO NOT just consider the name of the school – it is about the program.</a:t>
            </a:r>
          </a:p>
          <a:p>
            <a:pPr marL="172719" indent="-17271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10</a:t>
            </a:fld>
            <a:endParaRPr lang="en-US"/>
          </a:p>
        </p:txBody>
      </p:sp>
    </p:spTree>
    <p:extLst>
      <p:ext uri="{BB962C8B-B14F-4D97-AF65-F5344CB8AC3E}">
        <p14:creationId xmlns:p14="http://schemas.microsoft.com/office/powerpoint/2010/main" val="344292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Dixie</a:t>
            </a:r>
          </a:p>
          <a:p>
            <a:pPr defTabSz="931760">
              <a:defRPr/>
            </a:pPr>
            <a:r>
              <a:rPr lang="en-US" dirty="0" smtClean="0"/>
              <a:t>CV</a:t>
            </a:r>
            <a:r>
              <a:rPr lang="en-US" baseline="0" dirty="0" smtClean="0"/>
              <a:t> - can be more than 1 page</a:t>
            </a:r>
          </a:p>
          <a:p>
            <a:pPr defTabSz="931760">
              <a:defRPr/>
            </a:pPr>
            <a:r>
              <a:rPr lang="en-US" dirty="0" smtClean="0"/>
              <a:t>Transcripts</a:t>
            </a:r>
            <a:r>
              <a:rPr lang="en-US" baseline="0" dirty="0" smtClean="0"/>
              <a:t> - </a:t>
            </a:r>
            <a:r>
              <a:rPr lang="en-US" dirty="0" smtClean="0"/>
              <a:t>below 3.0 </a:t>
            </a:r>
            <a:r>
              <a:rPr lang="en-US" dirty="0"/>
              <a:t>you need </a:t>
            </a:r>
            <a:r>
              <a:rPr lang="en-US" dirty="0" smtClean="0"/>
              <a:t>to</a:t>
            </a:r>
            <a:r>
              <a:rPr lang="en-US" baseline="0" dirty="0" smtClean="0"/>
              <a:t> show</a:t>
            </a:r>
            <a:r>
              <a:rPr lang="en-US" dirty="0" smtClean="0"/>
              <a:t> </a:t>
            </a:r>
            <a:r>
              <a:rPr lang="en-US" dirty="0"/>
              <a:t>why this doesn't reflect your true </a:t>
            </a:r>
            <a:r>
              <a:rPr lang="en-US" dirty="0" smtClean="0"/>
              <a:t>potential;</a:t>
            </a:r>
            <a:r>
              <a:rPr lang="en-US" baseline="0" dirty="0" smtClean="0"/>
              <a:t> need to illustrate you will </a:t>
            </a:r>
            <a:r>
              <a:rPr lang="en-US" dirty="0" smtClean="0"/>
              <a:t>be successful</a:t>
            </a:r>
            <a:endParaRPr lang="en-US" baseline="0" dirty="0" smtClean="0"/>
          </a:p>
          <a:p>
            <a:r>
              <a:rPr lang="en-US" baseline="0" dirty="0" smtClean="0"/>
              <a:t>Letters of rec – pick someone who can speak about your potential as a researcher in your field</a:t>
            </a:r>
          </a:p>
          <a:p>
            <a:r>
              <a:rPr lang="en-US" baseline="0" dirty="0" smtClean="0"/>
              <a:t>Deadlines – usually due Jan - March, but some pop up in April; may have a short turnaround time</a:t>
            </a:r>
          </a:p>
          <a:p>
            <a:r>
              <a:rPr lang="en-US" baseline="0" dirty="0" smtClean="0"/>
              <a:t>Sometimes may have you rank your projects/faculty</a:t>
            </a:r>
          </a:p>
          <a:p>
            <a:endParaRPr lang="en-US" baseline="0" dirty="0" smtClean="0"/>
          </a:p>
          <a:p>
            <a:r>
              <a:rPr lang="en-US" baseline="0" dirty="0" smtClean="0"/>
              <a:t>AUGSBURG STUDENTS: off-campus workshop 1</a:t>
            </a:r>
            <a:r>
              <a:rPr lang="en-US" baseline="30000" dirty="0" smtClean="0"/>
              <a:t>st</a:t>
            </a:r>
            <a:r>
              <a:rPr lang="en-US" baseline="0" dirty="0" smtClean="0"/>
              <a:t> weekend we’re back to school in January.</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11</a:t>
            </a:fld>
            <a:endParaRPr lang="en-US"/>
          </a:p>
        </p:txBody>
      </p:sp>
    </p:spTree>
    <p:extLst>
      <p:ext uri="{BB962C8B-B14F-4D97-AF65-F5344CB8AC3E}">
        <p14:creationId xmlns:p14="http://schemas.microsoft.com/office/powerpoint/2010/main" val="245309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REUs</a:t>
            </a:r>
            <a:r>
              <a:rPr lang="en-US" baseline="0" dirty="0" smtClean="0"/>
              <a:t> are designed to offer cutting-edge lab experiences for students at liberal arts and community colleges, where students have fewer opportunities to be exposed to research. (liberal arts – used to be more common for faculty to be just teaching).</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A772B68-1CAB-44A3-BFFE-BD687E937905}" type="slidenum">
              <a:rPr lang="en-US" smtClean="0"/>
              <a:pPr/>
              <a:t>14</a:t>
            </a:fld>
            <a:endParaRPr lang="en-US"/>
          </a:p>
        </p:txBody>
      </p:sp>
    </p:spTree>
    <p:extLst>
      <p:ext uri="{BB962C8B-B14F-4D97-AF65-F5344CB8AC3E}">
        <p14:creationId xmlns:p14="http://schemas.microsoft.com/office/powerpoint/2010/main" val="335615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FICTIONAL</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15</a:t>
            </a:fld>
            <a:endParaRPr lang="en-US"/>
          </a:p>
        </p:txBody>
      </p:sp>
    </p:spTree>
    <p:extLst>
      <p:ext uri="{BB962C8B-B14F-4D97-AF65-F5344CB8AC3E}">
        <p14:creationId xmlns:p14="http://schemas.microsoft.com/office/powerpoint/2010/main" val="295371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NO</a:t>
            </a:r>
            <a:r>
              <a:rPr lang="en-US" baseline="0" dirty="0" smtClean="0"/>
              <a:t> PRIOR RESEARCH – this is KEY</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16</a:t>
            </a:fld>
            <a:endParaRPr lang="en-US"/>
          </a:p>
        </p:txBody>
      </p:sp>
    </p:spTree>
    <p:extLst>
      <p:ext uri="{BB962C8B-B14F-4D97-AF65-F5344CB8AC3E}">
        <p14:creationId xmlns:p14="http://schemas.microsoft.com/office/powerpoint/2010/main" val="59977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REUs</a:t>
            </a:r>
            <a:r>
              <a:rPr lang="en-US" baseline="0" dirty="0" smtClean="0"/>
              <a:t> are about RESEARCH.</a:t>
            </a:r>
          </a:p>
          <a:p>
            <a:r>
              <a:rPr lang="en-US" baseline="0" dirty="0" smtClean="0"/>
              <a:t>Need to show interest in research. In coursework? History of your own research?</a:t>
            </a:r>
          </a:p>
          <a:p>
            <a:r>
              <a:rPr lang="en-US" baseline="0" dirty="0" smtClean="0"/>
              <a:t>Show record of research or skills – be sure to talk about what YOU did as part of the project</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17</a:t>
            </a:fld>
            <a:endParaRPr lang="en-US"/>
          </a:p>
        </p:txBody>
      </p:sp>
    </p:spTree>
    <p:extLst>
      <p:ext uri="{BB962C8B-B14F-4D97-AF65-F5344CB8AC3E}">
        <p14:creationId xmlns:p14="http://schemas.microsoft.com/office/powerpoint/2010/main" val="107667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19</a:t>
            </a:fld>
            <a:endParaRPr lang="en-US"/>
          </a:p>
        </p:txBody>
      </p:sp>
    </p:spTree>
    <p:extLst>
      <p:ext uri="{BB962C8B-B14F-4D97-AF65-F5344CB8AC3E}">
        <p14:creationId xmlns:p14="http://schemas.microsoft.com/office/powerpoint/2010/main" val="3384271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Dixie</a:t>
            </a:r>
          </a:p>
          <a:p>
            <a:pPr defTabSz="931760">
              <a:defRPr/>
            </a:pPr>
            <a:r>
              <a:rPr lang="en-US" dirty="0" smtClean="0"/>
              <a:t>If </a:t>
            </a:r>
            <a:r>
              <a:rPr lang="en-US" dirty="0"/>
              <a:t>you don’t have previous research experience, discuss outreach or classroom activities you participated in which show your interests in a field, and explain how these are related to the type of research you may participate in at the REU.</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20</a:t>
            </a:fld>
            <a:endParaRPr lang="en-US"/>
          </a:p>
        </p:txBody>
      </p:sp>
    </p:spTree>
    <p:extLst>
      <p:ext uri="{BB962C8B-B14F-4D97-AF65-F5344CB8AC3E}">
        <p14:creationId xmlns:p14="http://schemas.microsoft.com/office/powerpoint/2010/main" val="3584022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Dixie</a:t>
            </a:r>
          </a:p>
          <a:p>
            <a:endParaRPr lang="en-US" dirty="0" smtClean="0"/>
          </a:p>
          <a:p>
            <a:r>
              <a:rPr lang="en-US" dirty="0" smtClean="0"/>
              <a:t>GOOD:</a:t>
            </a:r>
            <a:r>
              <a:rPr lang="en-US" baseline="0" dirty="0" smtClean="0"/>
              <a:t> c</a:t>
            </a:r>
            <a:r>
              <a:rPr lang="en-US" dirty="0" smtClean="0"/>
              <a:t>ould</a:t>
            </a:r>
            <a:r>
              <a:rPr lang="en-US" baseline="0" dirty="0" smtClean="0"/>
              <a:t> be faculty, projects, programming, considering for grad school</a:t>
            </a:r>
          </a:p>
          <a:p>
            <a:endParaRPr lang="en-US" baseline="0" dirty="0" smtClean="0"/>
          </a:p>
          <a:p>
            <a:r>
              <a:rPr lang="en-US" baseline="0" dirty="0" smtClean="0"/>
              <a:t>BAD: beach in Florida, prestige of Yale, close to home, earns money, required for med school, adds to your resume, generic reasons (“good school, excellent researchers”)</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21</a:t>
            </a:fld>
            <a:endParaRPr lang="en-US"/>
          </a:p>
        </p:txBody>
      </p:sp>
    </p:spTree>
    <p:extLst>
      <p:ext uri="{BB962C8B-B14F-4D97-AF65-F5344CB8AC3E}">
        <p14:creationId xmlns:p14="http://schemas.microsoft.com/office/powerpoint/2010/main" val="101142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Read</a:t>
            </a:r>
            <a:r>
              <a:rPr lang="en-US" baseline="0" dirty="0" smtClean="0"/>
              <a:t> what the faculty are currently working on, and even better if you read their abstracts. </a:t>
            </a:r>
          </a:p>
          <a:p>
            <a:endParaRPr lang="en-US" baseline="0" dirty="0" smtClean="0"/>
          </a:p>
          <a:p>
            <a:r>
              <a:rPr lang="en-US" baseline="0" dirty="0" smtClean="0"/>
              <a:t>Good – show you know what work they’ve done</a:t>
            </a:r>
          </a:p>
          <a:p>
            <a:endParaRPr lang="en-US" baseline="0" dirty="0" smtClean="0"/>
          </a:p>
          <a:p>
            <a:r>
              <a:rPr lang="en-US" baseline="0" dirty="0" smtClean="0"/>
              <a:t>Better – Explain how you would be prepared for work in their lab</a:t>
            </a:r>
            <a:endParaRPr lang="en-US" dirty="0" smtClean="0"/>
          </a:p>
        </p:txBody>
      </p:sp>
      <p:sp>
        <p:nvSpPr>
          <p:cNvPr id="4" name="Slide Number Placeholder 3"/>
          <p:cNvSpPr>
            <a:spLocks noGrp="1"/>
          </p:cNvSpPr>
          <p:nvPr>
            <p:ph type="sldNum" sz="quarter" idx="10"/>
          </p:nvPr>
        </p:nvSpPr>
        <p:spPr/>
        <p:txBody>
          <a:bodyPr/>
          <a:lstStyle/>
          <a:p>
            <a:fld id="{4A772B68-1CAB-44A3-BFFE-BD687E937905}" type="slidenum">
              <a:rPr lang="en-US" smtClean="0"/>
              <a:pPr/>
              <a:t>22</a:t>
            </a:fld>
            <a:endParaRPr lang="en-US"/>
          </a:p>
        </p:txBody>
      </p:sp>
    </p:spTree>
    <p:extLst>
      <p:ext uri="{BB962C8B-B14F-4D97-AF65-F5344CB8AC3E}">
        <p14:creationId xmlns:p14="http://schemas.microsoft.com/office/powerpoint/2010/main" val="367415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Dixie</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a:t>
            </a:fld>
            <a:endParaRPr lang="en-US"/>
          </a:p>
        </p:txBody>
      </p:sp>
    </p:spTree>
    <p:extLst>
      <p:ext uri="{BB962C8B-B14F-4D97-AF65-F5344CB8AC3E}">
        <p14:creationId xmlns:p14="http://schemas.microsoft.com/office/powerpoint/2010/main" val="899435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a:t>
            </a:r>
            <a:r>
              <a:rPr lang="en-US" baseline="0" dirty="0" smtClean="0"/>
              <a:t> THIS EXPERIENCE WILL HELP YOU REACH YOUR GOALS</a:t>
            </a:r>
          </a:p>
          <a:p>
            <a:r>
              <a:rPr lang="en-US" baseline="0" dirty="0" smtClean="0"/>
              <a:t>Make sure to make it clear you will go on to finish at least a 4-year degree.</a:t>
            </a:r>
          </a:p>
          <a:p>
            <a:r>
              <a:rPr lang="en-US" baseline="0" dirty="0" smtClean="0"/>
              <a:t>If you feel like you would consider grad school, Want to talk about graduate school as a possibility</a:t>
            </a:r>
          </a:p>
          <a:p>
            <a:r>
              <a:rPr lang="en-US" baseline="0" dirty="0" smtClean="0"/>
              <a:t>NOT A CONTRACT. You don’t need to be sure of what you are going to do – can offer possibilities- not obligated to tell them everything you ever have thought of doing , though.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23</a:t>
            </a:fld>
            <a:endParaRPr lang="en-US"/>
          </a:p>
        </p:txBody>
      </p:sp>
    </p:spTree>
    <p:extLst>
      <p:ext uri="{BB962C8B-B14F-4D97-AF65-F5344CB8AC3E}">
        <p14:creationId xmlns:p14="http://schemas.microsoft.com/office/powerpoint/2010/main" val="9768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Could skip</a:t>
            </a:r>
          </a:p>
          <a:p>
            <a:pPr defTabSz="931760">
              <a:defRPr/>
            </a:pPr>
            <a:endParaRPr lang="en-US" dirty="0" smtClean="0"/>
          </a:p>
          <a:p>
            <a:pPr defTabSz="931760">
              <a:defRPr/>
            </a:pPr>
            <a:r>
              <a:rPr lang="en-US" dirty="0" smtClean="0"/>
              <a:t>More</a:t>
            </a:r>
            <a:r>
              <a:rPr lang="en-US" baseline="0" dirty="0" smtClean="0"/>
              <a:t> than one opportunity? Talk to faculty, family, past participants, coordinator ----may depend on if you know who you will be placed with ---- consider alignment with your ultimate goal </a:t>
            </a:r>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24</a:t>
            </a:fld>
            <a:endParaRPr lang="en-US"/>
          </a:p>
        </p:txBody>
      </p:sp>
    </p:spTree>
    <p:extLst>
      <p:ext uri="{BB962C8B-B14F-4D97-AF65-F5344CB8AC3E}">
        <p14:creationId xmlns:p14="http://schemas.microsoft.com/office/powerpoint/2010/main" val="301128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Dixie</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3</a:t>
            </a:fld>
            <a:endParaRPr lang="en-US"/>
          </a:p>
        </p:txBody>
      </p:sp>
    </p:spTree>
    <p:extLst>
      <p:ext uri="{BB962C8B-B14F-4D97-AF65-F5344CB8AC3E}">
        <p14:creationId xmlns:p14="http://schemas.microsoft.com/office/powerpoint/2010/main" val="94449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Dixie</a:t>
            </a:r>
          </a:p>
          <a:p>
            <a:endParaRPr lang="en-US" dirty="0" smtClean="0"/>
          </a:p>
          <a:p>
            <a:r>
              <a:rPr lang="en-US" dirty="0" smtClean="0"/>
              <a:t>Talk with a partner (or 3’s) to discuss questions</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4</a:t>
            </a:fld>
            <a:endParaRPr lang="en-US"/>
          </a:p>
        </p:txBody>
      </p:sp>
    </p:spTree>
    <p:extLst>
      <p:ext uri="{BB962C8B-B14F-4D97-AF65-F5344CB8AC3E}">
        <p14:creationId xmlns:p14="http://schemas.microsoft.com/office/powerpoint/2010/main" val="313624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Dixie</a:t>
            </a:r>
          </a:p>
          <a:p>
            <a:endParaRPr lang="en-US" dirty="0" smtClean="0"/>
          </a:p>
          <a:p>
            <a:r>
              <a:rPr lang="en-US" sz="1200" dirty="0" smtClean="0">
                <a:solidFill>
                  <a:schemeClr val="bg1"/>
                </a:solidFill>
                <a:latin typeface="Arial" panose="020B0604020202020204" pitchFamily="34" charset="0"/>
                <a:cs typeface="Arial" panose="020B0604020202020204" pitchFamily="34" charset="0"/>
              </a:rPr>
              <a:t>Why do research?</a:t>
            </a:r>
            <a:r>
              <a:rPr lang="en-US" sz="1200" baseline="0" dirty="0" smtClean="0">
                <a:solidFill>
                  <a:schemeClr val="bg1"/>
                </a:solidFill>
                <a:latin typeface="Arial" panose="020B0604020202020204" pitchFamily="34" charset="0"/>
                <a:cs typeface="Arial" panose="020B0604020202020204" pitchFamily="34" charset="0"/>
              </a:rPr>
              <a:t> (additional reasons)</a:t>
            </a:r>
            <a:endParaRPr lang="en-US" sz="1200" dirty="0" smtClean="0">
              <a:solidFill>
                <a:schemeClr val="bg1"/>
              </a:solidFill>
              <a:latin typeface="Arial" panose="020B0604020202020204" pitchFamily="34" charset="0"/>
              <a:cs typeface="Arial" panose="020B0604020202020204" pitchFamily="34" charset="0"/>
            </a:endParaRPr>
          </a:p>
          <a:p>
            <a:r>
              <a:rPr lang="en-US" sz="1200" dirty="0" smtClean="0">
                <a:solidFill>
                  <a:schemeClr val="bg1"/>
                </a:solidFill>
                <a:latin typeface="Arial" panose="020B0604020202020204" pitchFamily="34" charset="0"/>
                <a:cs typeface="Arial" panose="020B0604020202020204" pitchFamily="34" charset="0"/>
              </a:rPr>
              <a:t>Develop technical and marketable skills</a:t>
            </a:r>
            <a:br>
              <a:rPr lang="en-US" sz="1200" dirty="0" smtClean="0">
                <a:solidFill>
                  <a:schemeClr val="bg1"/>
                </a:solidFill>
                <a:latin typeface="Arial" panose="020B0604020202020204" pitchFamily="34" charset="0"/>
                <a:cs typeface="Arial" panose="020B0604020202020204" pitchFamily="34" charset="0"/>
              </a:rPr>
            </a:br>
            <a:endParaRPr lang="en-US" sz="1200" dirty="0" smtClean="0">
              <a:solidFill>
                <a:schemeClr val="bg1"/>
              </a:solidFill>
              <a:latin typeface="Arial" panose="020B0604020202020204" pitchFamily="34" charset="0"/>
              <a:cs typeface="Arial" panose="020B0604020202020204" pitchFamily="34" charset="0"/>
            </a:endParaRPr>
          </a:p>
          <a:p>
            <a:r>
              <a:rPr lang="en-US" sz="1200" dirty="0" smtClean="0">
                <a:solidFill>
                  <a:schemeClr val="bg1"/>
                </a:solidFill>
                <a:latin typeface="Arial" panose="020B0604020202020204" pitchFamily="34" charset="0"/>
                <a:cs typeface="Arial" panose="020B0604020202020204" pitchFamily="34" charset="0"/>
              </a:rPr>
              <a:t>Build a professional relationship and reputation with a faculty mentor</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Network with peers and professionals in your field</a:t>
            </a:r>
            <a:br>
              <a:rPr lang="en-US" sz="1200" dirty="0" smtClean="0">
                <a:solidFill>
                  <a:schemeClr val="bg1"/>
                </a:solidFill>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5</a:t>
            </a:fld>
            <a:endParaRPr lang="en-US"/>
          </a:p>
        </p:txBody>
      </p:sp>
    </p:spTree>
    <p:extLst>
      <p:ext uri="{BB962C8B-B14F-4D97-AF65-F5344CB8AC3E}">
        <p14:creationId xmlns:p14="http://schemas.microsoft.com/office/powerpoint/2010/main" val="157211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Kirsten </a:t>
            </a:r>
          </a:p>
          <a:p>
            <a:endParaRPr lang="en-US" baseline="0" dirty="0" smtClean="0"/>
          </a:p>
          <a:p>
            <a:r>
              <a:rPr lang="en-US" baseline="0" dirty="0" smtClean="0"/>
              <a:t>It is a bit of a research project to find the research opportunities</a:t>
            </a:r>
          </a:p>
          <a:p>
            <a:endParaRPr lang="en-US" baseline="0" dirty="0" smtClean="0"/>
          </a:p>
          <a:p>
            <a:r>
              <a:rPr lang="en-US" baseline="0" dirty="0" smtClean="0"/>
              <a:t>Google: National labs, medical centers, graduate schools you want to go to, etc.</a:t>
            </a:r>
          </a:p>
          <a:p>
            <a:endParaRPr lang="en-US" baseline="0" dirty="0" smtClean="0"/>
          </a:p>
          <a:p>
            <a:r>
              <a:rPr lang="en-US" baseline="0" dirty="0" smtClean="0"/>
              <a:t>NOTE: Some programs pop up later from funding</a:t>
            </a:r>
          </a:p>
          <a:p>
            <a:endParaRPr lang="en-US" baseline="0" dirty="0" smtClean="0"/>
          </a:p>
          <a:p>
            <a:r>
              <a:rPr lang="en-US" baseline="0" dirty="0" smtClean="0"/>
              <a:t>Don’t focus only on “cool” locations</a:t>
            </a:r>
          </a:p>
          <a:p>
            <a:endParaRPr lang="en-US" baseline="0" dirty="0" smtClean="0"/>
          </a:p>
          <a:p>
            <a:r>
              <a:rPr lang="en-US" baseline="0" dirty="0" smtClean="0"/>
              <a:t>Past students - https://caice.ucsd.edu/get-involved/opportunities/</a:t>
            </a:r>
          </a:p>
          <a:p>
            <a:endParaRPr lang="en-US" baseline="0" dirty="0" smtClean="0"/>
          </a:p>
          <a:p>
            <a:pPr marL="228600" indent="-228600">
              <a:buAutoNum type="arabicPeriod"/>
            </a:pPr>
            <a:r>
              <a:rPr lang="en-US" baseline="0" dirty="0" smtClean="0"/>
              <a:t>REU search </a:t>
            </a:r>
          </a:p>
          <a:p>
            <a:pPr marL="685800" lvl="1" indent="-228600">
              <a:buAutoNum type="arabicPeriod"/>
            </a:pPr>
            <a:r>
              <a:rPr lang="en-US" baseline="0" dirty="0" smtClean="0"/>
              <a:t>Biology – Colorado State</a:t>
            </a:r>
          </a:p>
          <a:p>
            <a:pPr marL="685800" lvl="1" indent="-228600">
              <a:buAutoNum type="arabicPeriod"/>
            </a:pPr>
            <a:r>
              <a:rPr lang="en-US" baseline="0" dirty="0" smtClean="0"/>
              <a:t>Chemistry – Kent State</a:t>
            </a:r>
          </a:p>
          <a:p>
            <a:pPr marL="685800" lvl="1" indent="-228600">
              <a:buAutoNum type="arabicPeriod"/>
            </a:pPr>
            <a:r>
              <a:rPr lang="en-US" baseline="0" dirty="0" smtClean="0"/>
              <a:t>Computer Science – Arizona State</a:t>
            </a:r>
          </a:p>
          <a:p>
            <a:r>
              <a:rPr lang="en-US" baseline="0" dirty="0" smtClean="0"/>
              <a:t>2. STEM Federally funded – NIH internships and military</a:t>
            </a:r>
          </a:p>
          <a:p>
            <a:r>
              <a:rPr lang="en-US" baseline="0" dirty="0" smtClean="0"/>
              <a:t>3. AAMC – Baylor Medical</a:t>
            </a:r>
          </a:p>
          <a:p>
            <a:endParaRPr lang="en-US" baseline="0" dirty="0" smtClean="0"/>
          </a:p>
          <a:p>
            <a:endParaRPr lang="en-US" baseline="0" dirty="0" smtClean="0"/>
          </a:p>
          <a:p>
            <a:r>
              <a:rPr lang="en-US" baseline="0" dirty="0" smtClean="0"/>
              <a:t>Reading eligibility on a page and find deadlines -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A772B68-1CAB-44A3-BFFE-BD687E937905}" type="slidenum">
              <a:rPr lang="en-US" smtClean="0"/>
              <a:pPr/>
              <a:t>6</a:t>
            </a:fld>
            <a:endParaRPr lang="en-US"/>
          </a:p>
        </p:txBody>
      </p:sp>
    </p:spTree>
    <p:extLst>
      <p:ext uri="{BB962C8B-B14F-4D97-AF65-F5344CB8AC3E}">
        <p14:creationId xmlns:p14="http://schemas.microsoft.com/office/powerpoint/2010/main" val="88742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always email</a:t>
            </a:r>
            <a:r>
              <a:rPr lang="en-US" baseline="0" dirty="0" smtClean="0"/>
              <a:t> the program if you have questions about eligibility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7</a:t>
            </a:fld>
            <a:endParaRPr lang="en-US"/>
          </a:p>
        </p:txBody>
      </p:sp>
    </p:spTree>
    <p:extLst>
      <p:ext uri="{BB962C8B-B14F-4D97-AF65-F5344CB8AC3E}">
        <p14:creationId xmlns:p14="http://schemas.microsoft.com/office/powerpoint/2010/main" val="393345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Kirsten</a:t>
            </a:r>
          </a:p>
          <a:p>
            <a:r>
              <a:rPr lang="en-US" dirty="0" smtClean="0"/>
              <a:t>http://www.ece.montana.edu/research/ece_reu/index.html  - Computer engineering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Virtually all are seeking community college applicants and those from small teaching institutions</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8</a:t>
            </a:fld>
            <a:endParaRPr lang="en-US"/>
          </a:p>
        </p:txBody>
      </p:sp>
    </p:spTree>
    <p:extLst>
      <p:ext uri="{BB962C8B-B14F-4D97-AF65-F5344CB8AC3E}">
        <p14:creationId xmlns:p14="http://schemas.microsoft.com/office/powerpoint/2010/main" val="70579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SHPEP</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9</a:t>
            </a:fld>
            <a:endParaRPr lang="en-US"/>
          </a:p>
        </p:txBody>
      </p:sp>
    </p:spTree>
    <p:extLst>
      <p:ext uri="{BB962C8B-B14F-4D97-AF65-F5344CB8AC3E}">
        <p14:creationId xmlns:p14="http://schemas.microsoft.com/office/powerpoint/2010/main" val="61278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7102139D-8891-4A6C-9570-6F121582BF61}" type="datetimeFigureOut">
              <a:rPr lang="en-US" smtClean="0"/>
              <a:pPr/>
              <a:t>12/6/2019</a:t>
            </a:fld>
            <a:endParaRPr lang="en-US"/>
          </a:p>
        </p:txBody>
      </p:sp>
      <p:sp>
        <p:nvSpPr>
          <p:cNvPr id="16" name="Slide Number Placeholder 15"/>
          <p:cNvSpPr>
            <a:spLocks noGrp="1"/>
          </p:cNvSpPr>
          <p:nvPr>
            <p:ph type="sldNum" sz="quarter" idx="11"/>
          </p:nvPr>
        </p:nvSpPr>
        <p:spPr/>
        <p:txBody>
          <a:bodyPr/>
          <a:lstStyle/>
          <a:p>
            <a:fld id="{DED07FAD-474E-4065-B445-967CDE59B7E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2139D-8891-4A6C-9570-6F121582BF6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7FAD-474E-4065-B445-967CDE59B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2139D-8891-4A6C-9570-6F121582BF6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7FAD-474E-4065-B445-967CDE59B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7102139D-8891-4A6C-9570-6F121582BF61}" type="datetimeFigureOut">
              <a:rPr lang="en-US" smtClean="0"/>
              <a:pPr/>
              <a:t>12/6/2019</a:t>
            </a:fld>
            <a:endParaRPr lang="en-US"/>
          </a:p>
        </p:txBody>
      </p:sp>
      <p:sp>
        <p:nvSpPr>
          <p:cNvPr id="15" name="Slide Number Placeholder 14"/>
          <p:cNvSpPr>
            <a:spLocks noGrp="1"/>
          </p:cNvSpPr>
          <p:nvPr>
            <p:ph type="sldNum" sz="quarter" idx="11"/>
          </p:nvPr>
        </p:nvSpPr>
        <p:spPr/>
        <p:txBody>
          <a:bodyPr/>
          <a:lstStyle/>
          <a:p>
            <a:fld id="{DED07FAD-474E-4065-B445-967CDE59B7EE}"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7102139D-8891-4A6C-9570-6F121582BF61}" type="datetimeFigureOut">
              <a:rPr lang="en-US" smtClean="0"/>
              <a:pPr/>
              <a:t>12/6/2019</a:t>
            </a:fld>
            <a:endParaRPr lang="en-US"/>
          </a:p>
        </p:txBody>
      </p:sp>
      <p:sp>
        <p:nvSpPr>
          <p:cNvPr id="13" name="Slide Number Placeholder 12"/>
          <p:cNvSpPr>
            <a:spLocks noGrp="1"/>
          </p:cNvSpPr>
          <p:nvPr>
            <p:ph type="sldNum" sz="quarter" idx="11"/>
          </p:nvPr>
        </p:nvSpPr>
        <p:spPr/>
        <p:txBody>
          <a:bodyPr/>
          <a:lstStyle/>
          <a:p>
            <a:fld id="{DED07FAD-474E-4065-B445-967CDE59B7E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02139D-8891-4A6C-9570-6F121582BF61}" type="datetimeFigureOut">
              <a:rPr lang="en-US" smtClean="0"/>
              <a:pPr/>
              <a:t>12/6/2019</a:t>
            </a:fld>
            <a:endParaRPr lang="en-US"/>
          </a:p>
        </p:txBody>
      </p:sp>
      <p:sp>
        <p:nvSpPr>
          <p:cNvPr id="9" name="Slide Number Placeholder 8"/>
          <p:cNvSpPr>
            <a:spLocks noGrp="1"/>
          </p:cNvSpPr>
          <p:nvPr>
            <p:ph type="sldNum" sz="quarter" idx="11"/>
          </p:nvPr>
        </p:nvSpPr>
        <p:spPr/>
        <p:txBody>
          <a:bodyPr/>
          <a:lstStyle/>
          <a:p>
            <a:fld id="{DED07FAD-474E-4065-B445-967CDE59B7E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7102139D-8891-4A6C-9570-6F121582BF61}" type="datetimeFigureOut">
              <a:rPr lang="en-US" smtClean="0"/>
              <a:pPr/>
              <a:t>12/6/2019</a:t>
            </a:fld>
            <a:endParaRPr lang="en-US"/>
          </a:p>
        </p:txBody>
      </p:sp>
      <p:sp>
        <p:nvSpPr>
          <p:cNvPr id="15" name="Slide Number Placeholder 14"/>
          <p:cNvSpPr>
            <a:spLocks noGrp="1"/>
          </p:cNvSpPr>
          <p:nvPr>
            <p:ph type="sldNum" sz="quarter" idx="11"/>
          </p:nvPr>
        </p:nvSpPr>
        <p:spPr/>
        <p:txBody>
          <a:bodyPr/>
          <a:lstStyle/>
          <a:p>
            <a:fld id="{DED07FAD-474E-4065-B445-967CDE59B7EE}"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7102139D-8891-4A6C-9570-6F121582BF61}" type="datetimeFigureOut">
              <a:rPr lang="en-US" smtClean="0"/>
              <a:pPr/>
              <a:t>12/6/2019</a:t>
            </a:fld>
            <a:endParaRPr lang="en-US"/>
          </a:p>
        </p:txBody>
      </p:sp>
      <p:sp>
        <p:nvSpPr>
          <p:cNvPr id="8" name="Slide Number Placeholder 7"/>
          <p:cNvSpPr>
            <a:spLocks noGrp="1"/>
          </p:cNvSpPr>
          <p:nvPr>
            <p:ph type="sldNum" sz="quarter" idx="11"/>
          </p:nvPr>
        </p:nvSpPr>
        <p:spPr/>
        <p:txBody>
          <a:bodyPr/>
          <a:lstStyle/>
          <a:p>
            <a:fld id="{DED07FAD-474E-4065-B445-967CDE59B7E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02139D-8891-4A6C-9570-6F121582BF61}" type="datetimeFigureOut">
              <a:rPr lang="en-US" smtClean="0"/>
              <a:pPr/>
              <a:t>12/6/2019</a:t>
            </a:fld>
            <a:endParaRPr lang="en-US"/>
          </a:p>
        </p:txBody>
      </p:sp>
      <p:sp>
        <p:nvSpPr>
          <p:cNvPr id="6" name="Slide Number Placeholder 5"/>
          <p:cNvSpPr>
            <a:spLocks noGrp="1"/>
          </p:cNvSpPr>
          <p:nvPr>
            <p:ph type="sldNum" sz="quarter" idx="11"/>
          </p:nvPr>
        </p:nvSpPr>
        <p:spPr/>
        <p:txBody>
          <a:bodyPr/>
          <a:lstStyle/>
          <a:p>
            <a:fld id="{DED07FAD-474E-4065-B445-967CDE59B7EE}"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102139D-8891-4A6C-9570-6F121582BF61}" type="datetimeFigureOut">
              <a:rPr lang="en-US" smtClean="0"/>
              <a:pPr/>
              <a:t>12/6/2019</a:t>
            </a:fld>
            <a:endParaRPr lang="en-US"/>
          </a:p>
        </p:txBody>
      </p:sp>
      <p:sp>
        <p:nvSpPr>
          <p:cNvPr id="16" name="Slide Number Placeholder 15"/>
          <p:cNvSpPr>
            <a:spLocks noGrp="1"/>
          </p:cNvSpPr>
          <p:nvPr>
            <p:ph type="sldNum" sz="quarter" idx="11"/>
          </p:nvPr>
        </p:nvSpPr>
        <p:spPr/>
        <p:txBody>
          <a:bodyPr/>
          <a:lstStyle/>
          <a:p>
            <a:fld id="{DED07FAD-474E-4065-B445-967CDE59B7E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7102139D-8891-4A6C-9570-6F121582BF61}" type="datetimeFigureOut">
              <a:rPr lang="en-US" smtClean="0"/>
              <a:pPr/>
              <a:t>12/6/2019</a:t>
            </a:fld>
            <a:endParaRPr lang="en-US"/>
          </a:p>
        </p:txBody>
      </p:sp>
      <p:sp>
        <p:nvSpPr>
          <p:cNvPr id="14" name="Slide Number Placeholder 13"/>
          <p:cNvSpPr>
            <a:spLocks noGrp="1"/>
          </p:cNvSpPr>
          <p:nvPr>
            <p:ph type="sldNum" sz="quarter" idx="11"/>
          </p:nvPr>
        </p:nvSpPr>
        <p:spPr/>
        <p:txBody>
          <a:bodyPr/>
          <a:lstStyle/>
          <a:p>
            <a:fld id="{DED07FAD-474E-4065-B445-967CDE59B7EE}"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102139D-8891-4A6C-9570-6F121582BF61}" type="datetimeFigureOut">
              <a:rPr lang="en-US" smtClean="0"/>
              <a:pPr/>
              <a:t>12/6/2019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ED07FAD-474E-4065-B445-967CDE59B7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ugsburg.edu/urgo/"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acalester.edu/theolinricehub/research-opportuniti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ummitprogram.cfans.umn.edu/" TargetMode="External"/><Relationship Id="rId3" Type="http://schemas.openxmlformats.org/officeDocument/2006/relationships/hyperlink" Target="https://precs.igb.illinois.edu/" TargetMode="External"/><Relationship Id="rId7" Type="http://schemas.openxmlformats.org/officeDocument/2006/relationships/hyperlink" Target="https://chem.umn.edu/lando" TargetMode="External"/><Relationship Id="rId12" Type="http://schemas.openxmlformats.org/officeDocument/2006/relationships/hyperlink" Target="http://www.augsburg.edu/urg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reubigdata.cs.umn.edu/" TargetMode="External"/><Relationship Id="rId11" Type="http://schemas.openxmlformats.org/officeDocument/2006/relationships/hyperlink" Target="https://www.mayo.edu/research/centers-programs/biomedical-ethics-research-program/education-training/summer-undergraduate-program-biomedical-ethics-research" TargetMode="External"/><Relationship Id="rId5" Type="http://schemas.openxmlformats.org/officeDocument/2006/relationships/hyperlink" Target="https://www.k-state.edu/chem/undergrad/research/experiences/" TargetMode="External"/><Relationship Id="rId10" Type="http://schemas.openxmlformats.org/officeDocument/2006/relationships/hyperlink" Target="https://med.umn.edu/education-training/graduate-programs/life-sciences-summer-undergraduate-research-program-lssurp" TargetMode="External"/><Relationship Id="rId4" Type="http://schemas.openxmlformats.org/officeDocument/2006/relationships/hyperlink" Target="http://www.ece.montana.edu/research/ece_reu/index.html" TargetMode="External"/><Relationship Id="rId9" Type="http://schemas.openxmlformats.org/officeDocument/2006/relationships/hyperlink" Target="https://www.heart.umn.edu/educational-programs/summer-research-scholars-progr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Off-Campus Research</a:t>
            </a:r>
            <a:endParaRPr lang="en-US" dirty="0"/>
          </a:p>
        </p:txBody>
      </p:sp>
      <p:sp>
        <p:nvSpPr>
          <p:cNvPr id="3" name="Subtitle 2"/>
          <p:cNvSpPr>
            <a:spLocks noGrp="1"/>
          </p:cNvSpPr>
          <p:nvPr>
            <p:ph type="subTitle" idx="1"/>
          </p:nvPr>
        </p:nvSpPr>
        <p:spPr>
          <a:xfrm>
            <a:off x="1981200" y="3371850"/>
            <a:ext cx="6172200" cy="1882310"/>
          </a:xfrm>
        </p:spPr>
        <p:txBody>
          <a:bodyPr>
            <a:normAutofit/>
          </a:bodyPr>
          <a:lstStyle/>
          <a:p>
            <a:r>
              <a:rPr lang="en-US" sz="2000" dirty="0" smtClean="0"/>
              <a:t>Dixie Shafer</a:t>
            </a:r>
          </a:p>
          <a:p>
            <a:r>
              <a:rPr lang="en-US" sz="2000" dirty="0" smtClean="0"/>
              <a:t>Solveig Mebust</a:t>
            </a:r>
          </a:p>
          <a:p>
            <a:r>
              <a:rPr lang="en-US" sz="2800" b="1" dirty="0" smtClean="0"/>
              <a:t>Augsburg University</a:t>
            </a:r>
          </a:p>
          <a:p>
            <a:r>
              <a:rPr lang="en-US" sz="1500" dirty="0" smtClean="0"/>
              <a:t>Office of Undergraduate Research </a:t>
            </a:r>
          </a:p>
          <a:p>
            <a:r>
              <a:rPr lang="en-US" sz="1500" dirty="0" smtClean="0"/>
              <a:t>&amp; Graduate Opportunity (URGO)</a:t>
            </a:r>
          </a:p>
        </p:txBody>
      </p:sp>
      <p:pic>
        <p:nvPicPr>
          <p:cNvPr id="1026" name="Picture 2" descr="http://cdn.psfk.com/wp-content/uploads/2010/08/science_research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11509"/>
            <a:ext cx="3134222"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milytree.com/wp-content/uploads/2013/10/doing-re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438400"/>
            <a:ext cx="3134222" cy="14395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QMxZSUSyHhrBXQ5b5PMqe4y3b56RGJZPU2GxJKHSpu37gT6Jd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933" y="3999859"/>
            <a:ext cx="3131601" cy="175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14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8288" indent="0">
              <a:buNone/>
            </a:pPr>
            <a:endParaRPr lang="en-US" dirty="0" smtClean="0"/>
          </a:p>
        </p:txBody>
      </p:sp>
      <p:sp>
        <p:nvSpPr>
          <p:cNvPr id="3" name="Title 2"/>
          <p:cNvSpPr>
            <a:spLocks noGrp="1"/>
          </p:cNvSpPr>
          <p:nvPr>
            <p:ph type="title"/>
          </p:nvPr>
        </p:nvSpPr>
        <p:spPr>
          <a:xfrm>
            <a:off x="762000" y="5486400"/>
            <a:ext cx="7543800" cy="914400"/>
          </a:xfrm>
        </p:spPr>
        <p:txBody>
          <a:bodyPr/>
          <a:lstStyle/>
          <a:p>
            <a:r>
              <a:rPr lang="en-US" dirty="0" smtClean="0"/>
              <a:t>Things to consider….</a:t>
            </a:r>
            <a:endParaRPr lang="en-US" dirty="0"/>
          </a:p>
        </p:txBody>
      </p:sp>
      <p:pic>
        <p:nvPicPr>
          <p:cNvPr id="1026" name="Picture 2" descr="https://media2.giphy.com/media/SVL5Dws0bOSgE/200_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44" y="715946"/>
            <a:ext cx="6248400" cy="468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20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543800" cy="914400"/>
          </a:xfrm>
        </p:spPr>
        <p:txBody>
          <a:bodyPr/>
          <a:lstStyle/>
          <a:p>
            <a:r>
              <a:rPr lang="en-US" dirty="0" smtClean="0"/>
              <a:t>Application Components</a:t>
            </a:r>
            <a:endParaRPr lang="en-US" dirty="0"/>
          </a:p>
        </p:txBody>
      </p:sp>
      <p:sp>
        <p:nvSpPr>
          <p:cNvPr id="3" name="Content Placeholder 2"/>
          <p:cNvSpPr>
            <a:spLocks noGrp="1"/>
          </p:cNvSpPr>
          <p:nvPr>
            <p:ph sz="quarter" idx="13"/>
          </p:nvPr>
        </p:nvSpPr>
        <p:spPr>
          <a:xfrm>
            <a:off x="1447800" y="1295400"/>
            <a:ext cx="3273552" cy="4648200"/>
          </a:xfrm>
        </p:spPr>
        <p:txBody>
          <a:bodyPr>
            <a:normAutofit/>
          </a:bodyPr>
          <a:lstStyle/>
          <a:p>
            <a:r>
              <a:rPr lang="en-US" dirty="0" smtClean="0"/>
              <a:t>CV/Resume – get reviewed!!!</a:t>
            </a:r>
          </a:p>
          <a:p>
            <a:pPr marL="18288" indent="0">
              <a:buNone/>
            </a:pPr>
            <a:endParaRPr lang="en-US" dirty="0" smtClean="0"/>
          </a:p>
          <a:p>
            <a:r>
              <a:rPr lang="en-US" dirty="0" smtClean="0"/>
              <a:t>Online application with biographical info</a:t>
            </a:r>
          </a:p>
          <a:p>
            <a:endParaRPr lang="en-US" dirty="0" smtClean="0"/>
          </a:p>
          <a:p>
            <a:r>
              <a:rPr lang="en-US" dirty="0" smtClean="0"/>
              <a:t>2 recommendation </a:t>
            </a:r>
            <a:r>
              <a:rPr lang="en-US" dirty="0"/>
              <a:t>l</a:t>
            </a:r>
            <a:r>
              <a:rPr lang="en-US" dirty="0" smtClean="0"/>
              <a:t>etters from faculty in your major or related fields</a:t>
            </a:r>
            <a:endParaRPr lang="en-US" dirty="0"/>
          </a:p>
        </p:txBody>
      </p:sp>
      <p:sp>
        <p:nvSpPr>
          <p:cNvPr id="4" name="Content Placeholder 3"/>
          <p:cNvSpPr>
            <a:spLocks noGrp="1"/>
          </p:cNvSpPr>
          <p:nvPr>
            <p:ph sz="quarter" idx="14"/>
          </p:nvPr>
        </p:nvSpPr>
        <p:spPr>
          <a:xfrm>
            <a:off x="5102352" y="1296237"/>
            <a:ext cx="3273552" cy="5104563"/>
          </a:xfrm>
        </p:spPr>
        <p:txBody>
          <a:bodyPr>
            <a:normAutofit lnSpcReduction="10000"/>
          </a:bodyPr>
          <a:lstStyle/>
          <a:p>
            <a:pPr marL="18288" indent="0">
              <a:buNone/>
            </a:pPr>
            <a:endParaRPr lang="en-US" dirty="0" smtClean="0"/>
          </a:p>
          <a:p>
            <a:r>
              <a:rPr lang="en-US" dirty="0" smtClean="0"/>
              <a:t>Transcripts</a:t>
            </a:r>
          </a:p>
          <a:p>
            <a:pPr lvl="1"/>
            <a:r>
              <a:rPr lang="en-US" dirty="0" smtClean="0"/>
              <a:t>Low grades might need explanation</a:t>
            </a:r>
          </a:p>
          <a:p>
            <a:pPr marL="18288" indent="0">
              <a:buNone/>
            </a:pPr>
            <a:endParaRPr lang="en-US" dirty="0" smtClean="0"/>
          </a:p>
          <a:p>
            <a:r>
              <a:rPr lang="en-US" dirty="0" smtClean="0"/>
              <a:t>Personal </a:t>
            </a:r>
            <a:r>
              <a:rPr lang="en-US" dirty="0"/>
              <a:t>s</a:t>
            </a:r>
            <a:r>
              <a:rPr lang="en-US" dirty="0" smtClean="0"/>
              <a:t>tatement or short answer questions</a:t>
            </a:r>
          </a:p>
          <a:p>
            <a:pPr marL="18288" indent="0">
              <a:buNone/>
            </a:pPr>
            <a:endParaRPr lang="en-US" dirty="0" smtClean="0"/>
          </a:p>
          <a:p>
            <a:r>
              <a:rPr lang="en-US" dirty="0" smtClean="0"/>
              <a:t>Deadlines</a:t>
            </a:r>
          </a:p>
          <a:p>
            <a:pPr lvl="1"/>
            <a:r>
              <a:rPr lang="en-US" dirty="0"/>
              <a:t>Most due January – March </a:t>
            </a:r>
          </a:p>
          <a:p>
            <a:pPr lvl="1"/>
            <a:r>
              <a:rPr lang="en-US" dirty="0" smtClean="0"/>
              <a:t>Winter break: list of programs, resume, drafting answers</a:t>
            </a:r>
          </a:p>
          <a:p>
            <a:pPr lvl="1"/>
            <a:r>
              <a:rPr lang="en-US" dirty="0" smtClean="0"/>
              <a:t>Get feedback on multiple drafts</a:t>
            </a:r>
          </a:p>
          <a:p>
            <a:pPr lvl="1"/>
            <a:endParaRPr lang="en-US" dirty="0"/>
          </a:p>
        </p:txBody>
      </p:sp>
    </p:spTree>
    <p:extLst>
      <p:ext uri="{BB962C8B-B14F-4D97-AF65-F5344CB8AC3E}">
        <p14:creationId xmlns:p14="http://schemas.microsoft.com/office/powerpoint/2010/main" val="386029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Prompt – </a:t>
            </a:r>
            <a:br>
              <a:rPr lang="en-US" dirty="0" smtClean="0"/>
            </a:br>
            <a:r>
              <a:rPr lang="en-US" dirty="0" smtClean="0"/>
              <a:t>Single Essay</a:t>
            </a:r>
            <a:endParaRPr lang="en-US" dirty="0"/>
          </a:p>
        </p:txBody>
      </p:sp>
      <p:sp>
        <p:nvSpPr>
          <p:cNvPr id="3" name="Content Placeholder 2"/>
          <p:cNvSpPr>
            <a:spLocks noGrp="1"/>
          </p:cNvSpPr>
          <p:nvPr>
            <p:ph sz="quarter" idx="13"/>
          </p:nvPr>
        </p:nvSpPr>
        <p:spPr>
          <a:xfrm>
            <a:off x="1344168" y="658368"/>
            <a:ext cx="6580632" cy="3429000"/>
          </a:xfrm>
        </p:spPr>
        <p:txBody>
          <a:bodyPr>
            <a:normAutofit/>
          </a:bodyPr>
          <a:lstStyle/>
          <a:p>
            <a:r>
              <a:rPr lang="en-US" dirty="0"/>
              <a:t>Please explain why you would like to participate in the program. Your answer should be approximately 400-1000 words. You may want to incorporate your reasons for seeking this type of experience, the appropriateness of your academic preparation for full-time lab research, any previous research, and/or your particular academic and career interests.</a:t>
            </a:r>
          </a:p>
        </p:txBody>
      </p:sp>
    </p:spTree>
    <p:extLst>
      <p:ext uri="{BB962C8B-B14F-4D97-AF65-F5344CB8AC3E}">
        <p14:creationId xmlns:p14="http://schemas.microsoft.com/office/powerpoint/2010/main" val="90894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Prompts – </a:t>
            </a:r>
            <a:br>
              <a:rPr lang="en-US" dirty="0" smtClean="0"/>
            </a:br>
            <a:r>
              <a:rPr lang="en-US" dirty="0" smtClean="0"/>
              <a:t>Multiple Responses</a:t>
            </a:r>
            <a:endParaRPr lang="en-US" dirty="0"/>
          </a:p>
        </p:txBody>
      </p:sp>
      <p:sp>
        <p:nvSpPr>
          <p:cNvPr id="3" name="Content Placeholder 2"/>
          <p:cNvSpPr>
            <a:spLocks noGrp="1"/>
          </p:cNvSpPr>
          <p:nvPr>
            <p:ph sz="quarter" idx="13"/>
          </p:nvPr>
        </p:nvSpPr>
        <p:spPr/>
        <p:txBody>
          <a:bodyPr>
            <a:normAutofit/>
          </a:bodyPr>
          <a:lstStyle/>
          <a:p>
            <a:r>
              <a:rPr lang="en-US" dirty="0"/>
              <a:t>200 word prompts:</a:t>
            </a:r>
          </a:p>
          <a:p>
            <a:pPr lvl="1"/>
            <a:r>
              <a:rPr lang="en-US" dirty="0"/>
              <a:t>Why would you like to do research at the AMNH this summer?</a:t>
            </a:r>
          </a:p>
          <a:p>
            <a:pPr lvl="1"/>
            <a:r>
              <a:rPr lang="en-US" dirty="0">
                <a:effectLst/>
              </a:rPr>
              <a:t>What attracted you to your top choice project?</a:t>
            </a:r>
          </a:p>
          <a:p>
            <a:endParaRPr lang="en-US" dirty="0"/>
          </a:p>
        </p:txBody>
      </p:sp>
      <p:sp>
        <p:nvSpPr>
          <p:cNvPr id="4" name="Content Placeholder 3"/>
          <p:cNvSpPr>
            <a:spLocks noGrp="1"/>
          </p:cNvSpPr>
          <p:nvPr>
            <p:ph sz="quarter" idx="14"/>
          </p:nvPr>
        </p:nvSpPr>
        <p:spPr/>
        <p:txBody>
          <a:bodyPr/>
          <a:lstStyle/>
          <a:p>
            <a:pPr lvl="1"/>
            <a:r>
              <a:rPr lang="en-US" dirty="0">
                <a:effectLst/>
              </a:rPr>
              <a:t>What are your career goals</a:t>
            </a:r>
            <a:r>
              <a:rPr lang="en-US" dirty="0" smtClean="0">
                <a:effectLst/>
              </a:rPr>
              <a:t>?</a:t>
            </a:r>
          </a:p>
          <a:p>
            <a:pPr lvl="1"/>
            <a:r>
              <a:rPr lang="en-US" dirty="0" smtClean="0">
                <a:effectLst/>
              </a:rPr>
              <a:t>What </a:t>
            </a:r>
            <a:r>
              <a:rPr lang="en-US" dirty="0">
                <a:effectLst/>
              </a:rPr>
              <a:t>other experience do you have that might be relevant for research?</a:t>
            </a:r>
          </a:p>
          <a:p>
            <a:pPr lvl="1"/>
            <a:r>
              <a:rPr lang="en-US" dirty="0">
                <a:effectLst/>
              </a:rPr>
              <a:t>What skills do you hope to acquire during the summer program?</a:t>
            </a:r>
            <a:endParaRPr lang="en-US" dirty="0"/>
          </a:p>
          <a:p>
            <a:endParaRPr lang="en-US" dirty="0"/>
          </a:p>
        </p:txBody>
      </p:sp>
    </p:spTree>
    <p:extLst>
      <p:ext uri="{BB962C8B-B14F-4D97-AF65-F5344CB8AC3E}">
        <p14:creationId xmlns:p14="http://schemas.microsoft.com/office/powerpoint/2010/main" val="416670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685801"/>
            <a:ext cx="7315200" cy="3657599"/>
          </a:xfrm>
        </p:spPr>
        <p:txBody>
          <a:bodyPr>
            <a:normAutofit lnSpcReduction="10000"/>
          </a:bodyPr>
          <a:lstStyle/>
          <a:p>
            <a:r>
              <a:rPr lang="en-US" dirty="0">
                <a:effectLst/>
              </a:rPr>
              <a:t>To prepare myself for graduate study, I would like an additional research experience. I come from a small college where undergraduate research opportunities in biology are limited. Conducting research at an institution like Boston University provides access to greater technology and learning through seminars as well as dialogue with established researchers. Having access to a larger lab and more advanced equipment would greatly benefit my research skills. Participating in SURF would aid me in becoming the well-rounded and skilled scientist I hope to become, one day supervising a lab at a university or in industry. </a:t>
            </a:r>
            <a:endParaRPr lang="en-US" dirty="0"/>
          </a:p>
        </p:txBody>
      </p:sp>
      <p:sp>
        <p:nvSpPr>
          <p:cNvPr id="3" name="Title 2"/>
          <p:cNvSpPr>
            <a:spLocks noGrp="1"/>
          </p:cNvSpPr>
          <p:nvPr>
            <p:ph type="title"/>
          </p:nvPr>
        </p:nvSpPr>
        <p:spPr>
          <a:xfrm>
            <a:off x="0" y="5334000"/>
            <a:ext cx="9144000" cy="914400"/>
          </a:xfrm>
        </p:spPr>
        <p:txBody>
          <a:bodyPr/>
          <a:lstStyle/>
          <a:p>
            <a:pPr algn="ctr"/>
            <a:r>
              <a:rPr lang="en-US" dirty="0" smtClean="0"/>
              <a:t>Tips – Fitting funder’s mission:</a:t>
            </a:r>
            <a:br>
              <a:rPr lang="en-US" dirty="0" smtClean="0"/>
            </a:br>
            <a:r>
              <a:rPr lang="en-US" sz="3200" dirty="0"/>
              <a:t>L</a:t>
            </a:r>
            <a:r>
              <a:rPr lang="en-US" sz="3200" dirty="0" smtClean="0"/>
              <a:t>iberal arts and community colleges</a:t>
            </a:r>
            <a:endParaRPr lang="en-US" dirty="0"/>
          </a:p>
        </p:txBody>
      </p:sp>
    </p:spTree>
    <p:extLst>
      <p:ext uri="{BB962C8B-B14F-4D97-AF65-F5344CB8AC3E}">
        <p14:creationId xmlns:p14="http://schemas.microsoft.com/office/powerpoint/2010/main" val="290923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685801"/>
            <a:ext cx="7467600" cy="3657599"/>
          </a:xfrm>
        </p:spPr>
        <p:txBody>
          <a:bodyPr>
            <a:normAutofit fontScale="92500"/>
          </a:bodyPr>
          <a:lstStyle/>
          <a:p>
            <a:r>
              <a:rPr lang="en-US" dirty="0" smtClean="0"/>
              <a:t>I have realized my passion for research during my first year at community college. But, </a:t>
            </a:r>
            <a:r>
              <a:rPr lang="en-US" dirty="0"/>
              <a:t>as a low-income, first-generation college </a:t>
            </a:r>
            <a:r>
              <a:rPr lang="en-US" dirty="0" smtClean="0"/>
              <a:t>student, there were few role models in my life who could guide me in finding the opportunities to gain skills and experiences in scientific research. My department at Minneapolis College is very supportive but does not have funding to provide research opportunities outside of coursework. Because I hope to be that role model for other students who come from similar circumstances, the opportunity at the University of Nebraska Summer Undergraduate Research Program will fill an important role in helping me develop as a researcher.</a:t>
            </a:r>
            <a:endParaRPr lang="en-US" dirty="0"/>
          </a:p>
        </p:txBody>
      </p:sp>
      <p:sp>
        <p:nvSpPr>
          <p:cNvPr id="3" name="Title 2"/>
          <p:cNvSpPr>
            <a:spLocks noGrp="1"/>
          </p:cNvSpPr>
          <p:nvPr>
            <p:ph type="title"/>
          </p:nvPr>
        </p:nvSpPr>
        <p:spPr>
          <a:xfrm>
            <a:off x="152400" y="4876800"/>
            <a:ext cx="8686800" cy="914400"/>
          </a:xfrm>
        </p:spPr>
        <p:txBody>
          <a:bodyPr/>
          <a:lstStyle/>
          <a:p>
            <a:r>
              <a:rPr lang="en-US" sz="4800" dirty="0"/>
              <a:t>Tips – Fitting funder’s mission:</a:t>
            </a:r>
            <a:r>
              <a:rPr lang="en-US" dirty="0"/>
              <a:t/>
            </a:r>
            <a:br>
              <a:rPr lang="en-US" dirty="0"/>
            </a:br>
            <a:r>
              <a:rPr lang="en-US" sz="2800" dirty="0" smtClean="0"/>
              <a:t>Underserved students</a:t>
            </a:r>
            <a:endParaRPr lang="en-US" sz="2800" dirty="0"/>
          </a:p>
        </p:txBody>
      </p:sp>
    </p:spTree>
    <p:extLst>
      <p:ext uri="{BB962C8B-B14F-4D97-AF65-F5344CB8AC3E}">
        <p14:creationId xmlns:p14="http://schemas.microsoft.com/office/powerpoint/2010/main" val="142193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4267199"/>
          </a:xfrm>
        </p:spPr>
        <p:txBody>
          <a:bodyPr>
            <a:normAutofit fontScale="92500"/>
          </a:bodyPr>
          <a:lstStyle/>
          <a:p>
            <a:r>
              <a:rPr lang="en-US" dirty="0">
                <a:effectLst/>
              </a:rPr>
              <a:t>In my computer science classes I am learning to determine what an algorithm does, as well as how to create algorithms to solve problems, such as sorting lists of data. I am building on my previous experience, expanding my understanding and comprehension of what it means to be a computer scientist. For example my Introduction to Java class comes fairly easy to me not because I have programmed in Java before, but instead because I have used object oriented languages such as Swift and </a:t>
            </a:r>
            <a:r>
              <a:rPr lang="en-US" dirty="0" err="1">
                <a:effectLst/>
              </a:rPr>
              <a:t>ObjectiveC</a:t>
            </a:r>
            <a:r>
              <a:rPr lang="en-US" dirty="0">
                <a:effectLst/>
              </a:rPr>
              <a:t> for IOS devices. Math courses in Calculus I and II, along with Introduction to Statistics have really helped me understand the multitude of different relationships between complex theorems, such as the fundamental theorems of calculus. With a strong background in math I can more easily create simple solutions to complex problems.</a:t>
            </a:r>
          </a:p>
          <a:p>
            <a:endParaRPr lang="en-US" dirty="0"/>
          </a:p>
        </p:txBody>
      </p:sp>
      <p:sp>
        <p:nvSpPr>
          <p:cNvPr id="3" name="Title 2"/>
          <p:cNvSpPr>
            <a:spLocks noGrp="1"/>
          </p:cNvSpPr>
          <p:nvPr>
            <p:ph type="title"/>
          </p:nvPr>
        </p:nvSpPr>
        <p:spPr>
          <a:xfrm>
            <a:off x="0" y="5105400"/>
            <a:ext cx="9144000" cy="914400"/>
          </a:xfrm>
        </p:spPr>
        <p:txBody>
          <a:bodyPr/>
          <a:lstStyle/>
          <a:p>
            <a:pPr algn="ctr"/>
            <a:r>
              <a:rPr lang="en-US" dirty="0" smtClean="0"/>
              <a:t>Tips - Coursework</a:t>
            </a:r>
            <a:endParaRPr lang="en-US" dirty="0"/>
          </a:p>
        </p:txBody>
      </p:sp>
    </p:spTree>
    <p:extLst>
      <p:ext uri="{BB962C8B-B14F-4D97-AF65-F5344CB8AC3E}">
        <p14:creationId xmlns:p14="http://schemas.microsoft.com/office/powerpoint/2010/main" val="83146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3657599"/>
          </a:xfrm>
        </p:spPr>
        <p:txBody>
          <a:bodyPr>
            <a:normAutofit fontScale="92500" lnSpcReduction="20000"/>
          </a:bodyPr>
          <a:lstStyle/>
          <a:p>
            <a:pPr fontAlgn="base"/>
            <a:endParaRPr lang="en-US" dirty="0">
              <a:effectLst/>
            </a:endParaRPr>
          </a:p>
          <a:p>
            <a:r>
              <a:rPr lang="en-US" dirty="0">
                <a:effectLst/>
              </a:rPr>
              <a:t> I completed </a:t>
            </a:r>
            <a:r>
              <a:rPr lang="en-US" dirty="0" smtClean="0">
                <a:effectLst/>
              </a:rPr>
              <a:t>400-hour research project under </a:t>
            </a:r>
            <a:r>
              <a:rPr lang="en-US" dirty="0">
                <a:effectLst/>
              </a:rPr>
              <a:t>the supervision of Dr. Matthew Beckman. The focus of the lab is working with a single-eyed crustacean, </a:t>
            </a:r>
            <a:r>
              <a:rPr lang="en-US" i="1" dirty="0">
                <a:effectLst/>
              </a:rPr>
              <a:t>Daphnia magna</a:t>
            </a:r>
            <a:r>
              <a:rPr lang="en-US" dirty="0">
                <a:effectLst/>
              </a:rPr>
              <a:t>, to illuminate the genetic origin of this anomaly. </a:t>
            </a:r>
            <a:r>
              <a:rPr lang="en-US" dirty="0" smtClean="0">
                <a:effectLst/>
              </a:rPr>
              <a:t>I </a:t>
            </a:r>
            <a:r>
              <a:rPr lang="en-US" dirty="0">
                <a:effectLst/>
              </a:rPr>
              <a:t>had the task of conducting a side project looking at a closely related crustacean, focusing on its eye development along with </a:t>
            </a:r>
            <a:r>
              <a:rPr lang="en-US" i="1" dirty="0">
                <a:effectLst/>
              </a:rPr>
              <a:t>hedgehog</a:t>
            </a:r>
            <a:r>
              <a:rPr lang="en-US" dirty="0">
                <a:effectLst/>
              </a:rPr>
              <a:t> gene expression. I collaborated often with my lab mates and established a close rapport with my mentor. From this, I gained confidence in my decision making and learned new methods pertaining to molecular biology such as using RT -qPCR comparative Ct method to measure gene expression. I successfully completed my work having developed a protocol for culturing the animals, designing and validating a primer and probe set, as well as giving a written and oral report on my findings. </a:t>
            </a:r>
          </a:p>
          <a:p>
            <a:endParaRPr lang="en-US" dirty="0"/>
          </a:p>
        </p:txBody>
      </p:sp>
      <p:sp>
        <p:nvSpPr>
          <p:cNvPr id="3" name="Title 2"/>
          <p:cNvSpPr>
            <a:spLocks noGrp="1"/>
          </p:cNvSpPr>
          <p:nvPr>
            <p:ph type="title"/>
          </p:nvPr>
        </p:nvSpPr>
        <p:spPr>
          <a:xfrm>
            <a:off x="0" y="5105400"/>
            <a:ext cx="9144000" cy="914400"/>
          </a:xfrm>
        </p:spPr>
        <p:txBody>
          <a:bodyPr/>
          <a:lstStyle/>
          <a:p>
            <a:pPr algn="ctr"/>
            <a:r>
              <a:rPr lang="en-US" dirty="0" smtClean="0"/>
              <a:t>Tips – Prior research or extensive class project</a:t>
            </a:r>
            <a:endParaRPr lang="en-US" dirty="0"/>
          </a:p>
        </p:txBody>
      </p:sp>
    </p:spTree>
    <p:extLst>
      <p:ext uri="{BB962C8B-B14F-4D97-AF65-F5344CB8AC3E}">
        <p14:creationId xmlns:p14="http://schemas.microsoft.com/office/powerpoint/2010/main" val="276931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85801"/>
            <a:ext cx="7543800" cy="3657599"/>
          </a:xfrm>
        </p:spPr>
        <p:txBody>
          <a:bodyPr>
            <a:normAutofit/>
          </a:bodyPr>
          <a:lstStyle/>
          <a:p>
            <a:r>
              <a:rPr lang="en-US" dirty="0">
                <a:effectLst/>
              </a:rPr>
              <a:t>I learned that research is an exercise in delayed gratification, much different than the immediate results I experienced while completing lab work for my courses. For example, when validating my primer and probe set for qPCR, it took far longer than I originally thought it would. Another challenge was devising a method to culture animals that the lab previously had no success with. Despite this, I forged on and was able to begin collecting preliminary data. While some days I would be frustrated with the lack of results, even the slightest promise of newfound knowledge kept me returning each day. </a:t>
            </a:r>
            <a:endParaRPr lang="en-US" dirty="0"/>
          </a:p>
        </p:txBody>
      </p:sp>
      <p:sp>
        <p:nvSpPr>
          <p:cNvPr id="3" name="Title 2"/>
          <p:cNvSpPr>
            <a:spLocks noGrp="1"/>
          </p:cNvSpPr>
          <p:nvPr>
            <p:ph type="title"/>
          </p:nvPr>
        </p:nvSpPr>
        <p:spPr/>
        <p:txBody>
          <a:bodyPr/>
          <a:lstStyle/>
          <a:p>
            <a:r>
              <a:rPr lang="en-US" dirty="0" smtClean="0"/>
              <a:t>Tips – Reflection on </a:t>
            </a:r>
            <a:br>
              <a:rPr lang="en-US" dirty="0" smtClean="0"/>
            </a:br>
            <a:r>
              <a:rPr lang="en-US" dirty="0" smtClean="0"/>
              <a:t>past experiences</a:t>
            </a:r>
            <a:endParaRPr lang="en-US" dirty="0"/>
          </a:p>
        </p:txBody>
      </p:sp>
    </p:spTree>
    <p:extLst>
      <p:ext uri="{BB962C8B-B14F-4D97-AF65-F5344CB8AC3E}">
        <p14:creationId xmlns:p14="http://schemas.microsoft.com/office/powerpoint/2010/main" val="355455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skills do researchers need?</a:t>
            </a:r>
            <a:endParaRPr lang="en-US" dirty="0"/>
          </a:p>
        </p:txBody>
      </p:sp>
    </p:spTree>
    <p:extLst>
      <p:ext uri="{BB962C8B-B14F-4D97-AF65-F5344CB8AC3E}">
        <p14:creationId xmlns:p14="http://schemas.microsoft.com/office/powerpoint/2010/main" val="365327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Introductions</a:t>
            </a:r>
            <a:endParaRPr lang="en-US" dirty="0"/>
          </a:p>
        </p:txBody>
      </p:sp>
      <p:sp>
        <p:nvSpPr>
          <p:cNvPr id="3" name="Subtitle 2"/>
          <p:cNvSpPr>
            <a:spLocks noGrp="1"/>
          </p:cNvSpPr>
          <p:nvPr>
            <p:ph type="subTitle" idx="1"/>
          </p:nvPr>
        </p:nvSpPr>
        <p:spPr/>
        <p:txBody>
          <a:bodyPr/>
          <a:lstStyle/>
          <a:p>
            <a:r>
              <a:rPr lang="en-US" dirty="0" smtClean="0"/>
              <a:t>Name, School, Major/Interest area</a:t>
            </a:r>
            <a:endParaRPr lang="en-US" dirty="0"/>
          </a:p>
        </p:txBody>
      </p:sp>
    </p:spTree>
    <p:extLst>
      <p:ext uri="{BB962C8B-B14F-4D97-AF65-F5344CB8AC3E}">
        <p14:creationId xmlns:p14="http://schemas.microsoft.com/office/powerpoint/2010/main" val="2223150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85801"/>
            <a:ext cx="7391400" cy="3657599"/>
          </a:xfrm>
        </p:spPr>
        <p:txBody>
          <a:bodyPr/>
          <a:lstStyle/>
          <a:p>
            <a:endParaRPr lang="en-US" dirty="0" smtClean="0"/>
          </a:p>
          <a:p>
            <a:pPr lvl="1"/>
            <a:r>
              <a:rPr lang="en-US" dirty="0" smtClean="0"/>
              <a:t>Research experience</a:t>
            </a:r>
            <a:endParaRPr lang="en-US" dirty="0"/>
          </a:p>
          <a:p>
            <a:pPr lvl="1"/>
            <a:r>
              <a:rPr lang="en-US" dirty="0" smtClean="0"/>
              <a:t>Class projects</a:t>
            </a:r>
          </a:p>
          <a:p>
            <a:pPr lvl="1"/>
            <a:r>
              <a:rPr lang="en-US" dirty="0" smtClean="0"/>
              <a:t>Leadership experience</a:t>
            </a:r>
          </a:p>
          <a:p>
            <a:pPr lvl="1"/>
            <a:r>
              <a:rPr lang="en-US" dirty="0" smtClean="0"/>
              <a:t>Work experience</a:t>
            </a:r>
            <a:endParaRPr lang="en-US" dirty="0"/>
          </a:p>
          <a:p>
            <a:pPr lvl="1"/>
            <a:r>
              <a:rPr lang="en-US" dirty="0" smtClean="0"/>
              <a:t>Skills: writing, problem-solving, critical thinking, time </a:t>
            </a:r>
            <a:r>
              <a:rPr lang="en-US" dirty="0"/>
              <a:t>management</a:t>
            </a:r>
            <a:r>
              <a:rPr lang="en-US" dirty="0" smtClean="0"/>
              <a:t>, learning from mistakes, working in </a:t>
            </a:r>
            <a:r>
              <a:rPr lang="en-US" dirty="0"/>
              <a:t>a </a:t>
            </a:r>
            <a:r>
              <a:rPr lang="en-US" dirty="0" smtClean="0"/>
              <a:t>team</a:t>
            </a:r>
          </a:p>
          <a:p>
            <a:pPr lvl="1"/>
            <a:r>
              <a:rPr lang="en-US" dirty="0" smtClean="0"/>
              <a:t>Attributes: detail-oriented, self-motivated, persistent, adaptable, hard-working, curious, reliable</a:t>
            </a:r>
          </a:p>
        </p:txBody>
      </p:sp>
      <p:sp>
        <p:nvSpPr>
          <p:cNvPr id="3" name="Title 2"/>
          <p:cNvSpPr>
            <a:spLocks noGrp="1"/>
          </p:cNvSpPr>
          <p:nvPr>
            <p:ph type="title"/>
          </p:nvPr>
        </p:nvSpPr>
        <p:spPr>
          <a:xfrm>
            <a:off x="0" y="5181600"/>
            <a:ext cx="9144000" cy="914400"/>
          </a:xfrm>
        </p:spPr>
        <p:txBody>
          <a:bodyPr/>
          <a:lstStyle/>
          <a:p>
            <a:pPr algn="ctr"/>
            <a:r>
              <a:rPr lang="en-US" dirty="0" smtClean="0"/>
              <a:t>Tips- Other relevant items</a:t>
            </a:r>
            <a:endParaRPr lang="en-US" dirty="0"/>
          </a:p>
        </p:txBody>
      </p:sp>
    </p:spTree>
    <p:extLst>
      <p:ext uri="{BB962C8B-B14F-4D97-AF65-F5344CB8AC3E}">
        <p14:creationId xmlns:p14="http://schemas.microsoft.com/office/powerpoint/2010/main" val="345848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304800"/>
            <a:ext cx="7452360" cy="4572000"/>
          </a:xfrm>
        </p:spPr>
        <p:txBody>
          <a:bodyPr>
            <a:normAutofit fontScale="92500"/>
          </a:bodyPr>
          <a:lstStyle/>
          <a:p>
            <a:r>
              <a:rPr lang="en-US" dirty="0"/>
              <a:t>NIST laboratories are the perfect fit for my interest in cutting-edge research in spectrometry or applied mathematics and simulation.  A position at NIST would aid me in making decisions about a graduate research focus and provide me with necessary experience working in a large lab.  It would help better identify the type of research environment that is the best match for my interests and abilities and provide direction for my scientific career…. A research position at NIST will help expand my research skills, my knowledge, and my experience, all of which I am determined to improve. I would like to improve my communication skills while at NIST through the communication I will have my mentor and other scientists. I want to advance a NIST project this summer with my participation and I want get the most I can out of my time at NIST. </a:t>
            </a:r>
          </a:p>
          <a:p>
            <a:endParaRPr lang="en-US" dirty="0"/>
          </a:p>
        </p:txBody>
      </p:sp>
      <p:sp>
        <p:nvSpPr>
          <p:cNvPr id="3" name="Title 2"/>
          <p:cNvSpPr>
            <a:spLocks noGrp="1"/>
          </p:cNvSpPr>
          <p:nvPr>
            <p:ph type="title"/>
          </p:nvPr>
        </p:nvSpPr>
        <p:spPr/>
        <p:txBody>
          <a:bodyPr/>
          <a:lstStyle/>
          <a:p>
            <a:r>
              <a:rPr lang="en-US" dirty="0" smtClean="0"/>
              <a:t>Tips -Why this program?</a:t>
            </a:r>
            <a:endParaRPr lang="en-US" dirty="0"/>
          </a:p>
        </p:txBody>
      </p:sp>
    </p:spTree>
    <p:extLst>
      <p:ext uri="{BB962C8B-B14F-4D97-AF65-F5344CB8AC3E}">
        <p14:creationId xmlns:p14="http://schemas.microsoft.com/office/powerpoint/2010/main" val="67008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4876799"/>
          </a:xfrm>
        </p:spPr>
        <p:txBody>
          <a:bodyPr>
            <a:normAutofit lnSpcReduction="10000"/>
          </a:bodyPr>
          <a:lstStyle/>
          <a:p>
            <a:r>
              <a:rPr lang="en-US" dirty="0">
                <a:effectLst/>
              </a:rPr>
              <a:t> Comparative genomics along with genetics are also fields that greatly interest me. This is why I find the project on </a:t>
            </a:r>
            <a:r>
              <a:rPr lang="en-US" dirty="0" err="1">
                <a:effectLst/>
              </a:rPr>
              <a:t>Myxozoan</a:t>
            </a:r>
            <a:r>
              <a:rPr lang="en-US" dirty="0">
                <a:effectLst/>
              </a:rPr>
              <a:t> Parasites of Amazonian Fishes so compelling. It is clear that these microscopic organisms are a widespread issue for farmed fishes as well as wild populations. Just reading a few articles left me eager to delve into the genetics of their parasitism. I have experience working with small amounts of genetic material to amplify and </a:t>
            </a:r>
            <a:r>
              <a:rPr lang="en-US" dirty="0" smtClean="0">
                <a:effectLst/>
              </a:rPr>
              <a:t>this is </a:t>
            </a:r>
            <a:r>
              <a:rPr lang="en-US" dirty="0">
                <a:effectLst/>
              </a:rPr>
              <a:t>a process I would like to continue and develop. The prospect of working on a largely genetics-based project excites me, in addition to learning how to apply bioinformatics to findings. Because I am considering graduate study in genomics, it is important that I learn how to analyze complex data. I strive to become more interdisciplinary, and this project would give me a new perspective on problem-solving. </a:t>
            </a:r>
          </a:p>
        </p:txBody>
      </p:sp>
      <p:sp>
        <p:nvSpPr>
          <p:cNvPr id="3" name="Title 2"/>
          <p:cNvSpPr>
            <a:spLocks noGrp="1"/>
          </p:cNvSpPr>
          <p:nvPr>
            <p:ph type="title"/>
          </p:nvPr>
        </p:nvSpPr>
        <p:spPr>
          <a:xfrm>
            <a:off x="0" y="5257800"/>
            <a:ext cx="9133952" cy="914400"/>
          </a:xfrm>
        </p:spPr>
        <p:txBody>
          <a:bodyPr/>
          <a:lstStyle/>
          <a:p>
            <a:pPr algn="ctr"/>
            <a:r>
              <a:rPr lang="en-US" sz="4000" dirty="0" smtClean="0"/>
              <a:t>Tips – What research interests you?</a:t>
            </a:r>
            <a:endParaRPr lang="en-US" sz="4000" dirty="0"/>
          </a:p>
        </p:txBody>
      </p:sp>
    </p:spTree>
    <p:extLst>
      <p:ext uri="{BB962C8B-B14F-4D97-AF65-F5344CB8AC3E}">
        <p14:creationId xmlns:p14="http://schemas.microsoft.com/office/powerpoint/2010/main" val="344315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820" y="452888"/>
            <a:ext cx="7452360" cy="4419599"/>
          </a:xfrm>
        </p:spPr>
        <p:txBody>
          <a:bodyPr>
            <a:normAutofit lnSpcReduction="10000"/>
          </a:bodyPr>
          <a:lstStyle/>
          <a:p>
            <a:r>
              <a:rPr lang="en-US" dirty="0" smtClean="0"/>
              <a:t>Participation in Cornell’s Microbial Friends and Foes program will contribute another important step in achieving my academic and professional goals. Whether I am looking into disease resistance with Dr. Gary Bergstrom or Dr. Rebecca Nelson or looking into nutrient acquisition and plant-fungi symbiosis with Dr. Maria Harrison, I know that I will learn a great deal about plant pathology no matter who I work with. Following my time at Augsburg I hope to attend graduate school so I can participate in research either in an industry position or in an academic setting. With my graduate degree, I hope to further the knowledge of plant genetics and plant-microbe interactions, as these fields have such great potential in supplying food in the most efficient way for an ever growing global population.</a:t>
            </a:r>
            <a:endParaRPr lang="en-US" dirty="0"/>
          </a:p>
        </p:txBody>
      </p:sp>
      <p:sp>
        <p:nvSpPr>
          <p:cNvPr id="3" name="Title 2"/>
          <p:cNvSpPr>
            <a:spLocks noGrp="1"/>
          </p:cNvSpPr>
          <p:nvPr>
            <p:ph type="title"/>
          </p:nvPr>
        </p:nvSpPr>
        <p:spPr>
          <a:xfrm>
            <a:off x="0" y="4876800"/>
            <a:ext cx="9144000" cy="914400"/>
          </a:xfrm>
        </p:spPr>
        <p:txBody>
          <a:bodyPr/>
          <a:lstStyle/>
          <a:p>
            <a:pPr algn="ctr"/>
            <a:r>
              <a:rPr lang="en-US" dirty="0" smtClean="0"/>
              <a:t>Tips – Future plans and goals</a:t>
            </a:r>
            <a:endParaRPr lang="en-US" dirty="0"/>
          </a:p>
        </p:txBody>
      </p:sp>
    </p:spTree>
    <p:extLst>
      <p:ext uri="{BB962C8B-B14F-4D97-AF65-F5344CB8AC3E}">
        <p14:creationId xmlns:p14="http://schemas.microsoft.com/office/powerpoint/2010/main" val="23544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762000"/>
            <a:ext cx="6096000" cy="4038600"/>
          </a:xfrm>
        </p:spPr>
        <p:txBody>
          <a:bodyPr>
            <a:normAutofit/>
          </a:bodyPr>
          <a:lstStyle/>
          <a:p>
            <a:r>
              <a:rPr lang="en-US" sz="2800" dirty="0" smtClean="0"/>
              <a:t>Acceptance notifications vary by program – some notify quickly, some take months.</a:t>
            </a:r>
          </a:p>
          <a:p>
            <a:r>
              <a:rPr lang="en-US" sz="2800" dirty="0" smtClean="0"/>
              <a:t>Short time to make a decision</a:t>
            </a:r>
          </a:p>
          <a:p>
            <a:r>
              <a:rPr lang="en-US" sz="2800" dirty="0" smtClean="0"/>
              <a:t>Most have waitlists</a:t>
            </a:r>
          </a:p>
          <a:p>
            <a:r>
              <a:rPr lang="en-US" sz="2800" dirty="0" smtClean="0"/>
              <a:t>What to do when accepted to more than one opportunity</a:t>
            </a:r>
          </a:p>
        </p:txBody>
      </p:sp>
      <p:sp>
        <p:nvSpPr>
          <p:cNvPr id="3" name="Title 2"/>
          <p:cNvSpPr>
            <a:spLocks noGrp="1"/>
          </p:cNvSpPr>
          <p:nvPr>
            <p:ph type="title"/>
          </p:nvPr>
        </p:nvSpPr>
        <p:spPr>
          <a:xfrm>
            <a:off x="0" y="4876800"/>
            <a:ext cx="9144000" cy="914400"/>
          </a:xfrm>
        </p:spPr>
        <p:txBody>
          <a:bodyPr/>
          <a:lstStyle/>
          <a:p>
            <a:pPr algn="ctr"/>
            <a:r>
              <a:rPr lang="en-US" dirty="0" smtClean="0"/>
              <a:t>What happens next?</a:t>
            </a:r>
            <a:endParaRPr lang="en-US" dirty="0"/>
          </a:p>
        </p:txBody>
      </p:sp>
    </p:spTree>
    <p:extLst>
      <p:ext uri="{BB962C8B-B14F-4D97-AF65-F5344CB8AC3E}">
        <p14:creationId xmlns:p14="http://schemas.microsoft.com/office/powerpoint/2010/main" val="2098149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urgo@augsburg.edu</a:t>
            </a:r>
          </a:p>
          <a:p>
            <a:r>
              <a:rPr lang="en-US" dirty="0" err="1" smtClean="0"/>
              <a:t>Hagfors</a:t>
            </a:r>
            <a:r>
              <a:rPr lang="en-US" dirty="0" smtClean="0"/>
              <a:t> Center 101</a:t>
            </a:r>
            <a:endParaRPr lang="en-US" dirty="0"/>
          </a:p>
        </p:txBody>
      </p:sp>
      <p:sp>
        <p:nvSpPr>
          <p:cNvPr id="3" name="Title 2"/>
          <p:cNvSpPr>
            <a:spLocks noGrp="1"/>
          </p:cNvSpPr>
          <p:nvPr>
            <p:ph type="title"/>
          </p:nvPr>
        </p:nvSpPr>
        <p:spPr/>
        <p:txBody>
          <a:bodyPr/>
          <a:lstStyle/>
          <a:p>
            <a:r>
              <a:rPr lang="en-US" dirty="0" smtClean="0"/>
              <a:t>Contact for Augsburg Students</a:t>
            </a:r>
            <a:endParaRPr lang="en-US" dirty="0"/>
          </a:p>
        </p:txBody>
      </p:sp>
    </p:spTree>
    <p:extLst>
      <p:ext uri="{BB962C8B-B14F-4D97-AF65-F5344CB8AC3E}">
        <p14:creationId xmlns:p14="http://schemas.microsoft.com/office/powerpoint/2010/main" val="423318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248400"/>
          </a:xfrm>
        </p:spPr>
        <p:txBody>
          <a:bodyPr>
            <a:normAutofit/>
          </a:bodyPr>
          <a:lstStyle/>
          <a:p>
            <a:r>
              <a:rPr lang="en-US" sz="2800" dirty="0" smtClean="0"/>
              <a:t>Competitive programs at research universities for undergrads</a:t>
            </a:r>
          </a:p>
          <a:p>
            <a:pPr lvl="1"/>
            <a:r>
              <a:rPr lang="en-US" sz="2000" dirty="0" smtClean="0">
                <a:solidFill>
                  <a:schemeClr val="tx1">
                    <a:lumMod val="75000"/>
                  </a:schemeClr>
                </a:solidFill>
              </a:rPr>
              <a:t>The research </a:t>
            </a:r>
            <a:r>
              <a:rPr lang="en-US" sz="2000" dirty="0">
                <a:solidFill>
                  <a:schemeClr val="tx1">
                    <a:lumMod val="75000"/>
                  </a:schemeClr>
                </a:solidFill>
              </a:rPr>
              <a:t>u</a:t>
            </a:r>
            <a:r>
              <a:rPr lang="en-US" sz="2000" dirty="0" smtClean="0">
                <a:solidFill>
                  <a:schemeClr val="tx1">
                    <a:lumMod val="75000"/>
                  </a:schemeClr>
                </a:solidFill>
              </a:rPr>
              <a:t>niversity environment</a:t>
            </a:r>
          </a:p>
          <a:p>
            <a:r>
              <a:rPr lang="en-US" sz="2800" dirty="0" smtClean="0"/>
              <a:t>8-12 weeks of full-time research under a research mentor </a:t>
            </a:r>
          </a:p>
          <a:p>
            <a:pPr lvl="1"/>
            <a:r>
              <a:rPr lang="en-US" sz="2000" dirty="0" smtClean="0">
                <a:solidFill>
                  <a:schemeClr val="tx1">
                    <a:lumMod val="75000"/>
                  </a:schemeClr>
                </a:solidFill>
              </a:rPr>
              <a:t>Often a cohort model that can include professional development seminars, guest speakers, courses, cultural outings, GRE prep</a:t>
            </a:r>
          </a:p>
          <a:p>
            <a:pPr lvl="1"/>
            <a:r>
              <a:rPr lang="en-US" sz="2000" dirty="0" smtClean="0">
                <a:solidFill>
                  <a:schemeClr val="tx1">
                    <a:lumMod val="75000"/>
                  </a:schemeClr>
                </a:solidFill>
              </a:rPr>
              <a:t>Different programs: goals, targeted students, requirements</a:t>
            </a:r>
          </a:p>
          <a:p>
            <a:r>
              <a:rPr lang="en-US" sz="2800" dirty="0" smtClean="0"/>
              <a:t>Paid (+ housing and travel usually)</a:t>
            </a:r>
            <a:endParaRPr lang="en-US" dirty="0" smtClean="0"/>
          </a:p>
          <a:p>
            <a:endParaRPr lang="en-US" dirty="0" smtClean="0"/>
          </a:p>
          <a:p>
            <a:endParaRPr lang="en-US" dirty="0" smtClean="0"/>
          </a:p>
        </p:txBody>
      </p:sp>
      <p:sp>
        <p:nvSpPr>
          <p:cNvPr id="3" name="Title 2"/>
          <p:cNvSpPr>
            <a:spLocks noGrp="1"/>
          </p:cNvSpPr>
          <p:nvPr>
            <p:ph type="title"/>
          </p:nvPr>
        </p:nvSpPr>
        <p:spPr>
          <a:xfrm>
            <a:off x="381000" y="5410200"/>
            <a:ext cx="8382000" cy="914400"/>
          </a:xfrm>
        </p:spPr>
        <p:txBody>
          <a:bodyPr/>
          <a:lstStyle/>
          <a:p>
            <a:r>
              <a:rPr lang="en-US" dirty="0" smtClean="0"/>
              <a:t>What is off-campus research?</a:t>
            </a:r>
            <a:endParaRPr lang="en-US" dirty="0"/>
          </a:p>
        </p:txBody>
      </p:sp>
    </p:spTree>
    <p:extLst>
      <p:ext uri="{BB962C8B-B14F-4D97-AF65-F5344CB8AC3E}">
        <p14:creationId xmlns:p14="http://schemas.microsoft.com/office/powerpoint/2010/main" val="42234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3657599"/>
          </a:xfrm>
        </p:spPr>
        <p:txBody>
          <a:bodyPr>
            <a:normAutofit/>
          </a:bodyPr>
          <a:lstStyle/>
          <a:p>
            <a:r>
              <a:rPr lang="en-US" sz="3600" dirty="0" smtClean="0"/>
              <a:t>Why do research? </a:t>
            </a:r>
          </a:p>
          <a:p>
            <a:r>
              <a:rPr lang="en-US" sz="3600" dirty="0" smtClean="0"/>
              <a:t>Why do research off-campus?</a:t>
            </a:r>
            <a:endParaRPr lang="en-US" sz="3600" dirty="0"/>
          </a:p>
        </p:txBody>
      </p:sp>
    </p:spTree>
    <p:extLst>
      <p:ext uri="{BB962C8B-B14F-4D97-AF65-F5344CB8AC3E}">
        <p14:creationId xmlns:p14="http://schemas.microsoft.com/office/powerpoint/2010/main" val="425648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685800"/>
            <a:ext cx="3273552" cy="639762"/>
          </a:xfrm>
        </p:spPr>
        <p:txBody>
          <a:bodyPr/>
          <a:lstStyle/>
          <a:p>
            <a:r>
              <a:rPr lang="en-US" dirty="0" smtClean="0">
                <a:solidFill>
                  <a:schemeClr val="tx1">
                    <a:lumMod val="75000"/>
                  </a:schemeClr>
                </a:solidFill>
              </a:rPr>
              <a:t>Why do research?</a:t>
            </a:r>
            <a:endParaRPr lang="en-US" dirty="0">
              <a:solidFill>
                <a:schemeClr val="tx1">
                  <a:lumMod val="75000"/>
                </a:schemeClr>
              </a:solidFill>
            </a:endParaRPr>
          </a:p>
        </p:txBody>
      </p:sp>
      <p:sp>
        <p:nvSpPr>
          <p:cNvPr id="3" name="Content Placeholder 2"/>
          <p:cNvSpPr>
            <a:spLocks noGrp="1"/>
          </p:cNvSpPr>
          <p:nvPr>
            <p:ph sz="half" idx="2"/>
          </p:nvPr>
        </p:nvSpPr>
        <p:spPr>
          <a:xfrm>
            <a:off x="1295400" y="1295400"/>
            <a:ext cx="3276600" cy="4800600"/>
          </a:xfrm>
        </p:spPr>
        <p:txBody>
          <a:bodyPr>
            <a:normAutofit/>
          </a:bodyPr>
          <a:lstStyle/>
          <a:p>
            <a:r>
              <a:rPr lang="en-US" dirty="0"/>
              <a:t>Explore topics in-depth and discover what interests you in your field</a:t>
            </a:r>
          </a:p>
          <a:p>
            <a:r>
              <a:rPr lang="en-US" dirty="0" smtClean="0"/>
              <a:t>Enhance </a:t>
            </a:r>
            <a:r>
              <a:rPr lang="en-US" dirty="0"/>
              <a:t>your writing, speaking, and critical-thinking abilities</a:t>
            </a:r>
          </a:p>
          <a:p>
            <a:r>
              <a:rPr lang="en-US" dirty="0" smtClean="0"/>
              <a:t>Become a more competitive applicant</a:t>
            </a:r>
            <a:endParaRPr lang="en-US" dirty="0"/>
          </a:p>
          <a:p>
            <a:endParaRPr lang="en-US" dirty="0"/>
          </a:p>
        </p:txBody>
      </p:sp>
      <p:sp>
        <p:nvSpPr>
          <p:cNvPr id="4" name="Text Placeholder 3"/>
          <p:cNvSpPr>
            <a:spLocks noGrp="1"/>
          </p:cNvSpPr>
          <p:nvPr>
            <p:ph type="body" sz="quarter" idx="3"/>
          </p:nvPr>
        </p:nvSpPr>
        <p:spPr/>
        <p:txBody>
          <a:bodyPr/>
          <a:lstStyle/>
          <a:p>
            <a:r>
              <a:rPr lang="en-US" dirty="0" smtClean="0">
                <a:solidFill>
                  <a:schemeClr val="tx1">
                    <a:lumMod val="75000"/>
                  </a:schemeClr>
                </a:solidFill>
              </a:rPr>
              <a:t>Why off-campus?</a:t>
            </a:r>
            <a:endParaRPr lang="en-US" dirty="0">
              <a:solidFill>
                <a:schemeClr val="tx1">
                  <a:lumMod val="75000"/>
                </a:schemeClr>
              </a:solidFill>
            </a:endParaRPr>
          </a:p>
        </p:txBody>
      </p:sp>
      <p:sp>
        <p:nvSpPr>
          <p:cNvPr id="5" name="Content Placeholder 4"/>
          <p:cNvSpPr>
            <a:spLocks noGrp="1"/>
          </p:cNvSpPr>
          <p:nvPr>
            <p:ph sz="quarter" idx="4"/>
          </p:nvPr>
        </p:nvSpPr>
        <p:spPr>
          <a:xfrm>
            <a:off x="5029200" y="1371600"/>
            <a:ext cx="3273552" cy="4495800"/>
          </a:xfrm>
        </p:spPr>
        <p:txBody>
          <a:bodyPr>
            <a:normAutofit fontScale="92500" lnSpcReduction="20000"/>
          </a:bodyPr>
          <a:lstStyle/>
          <a:p>
            <a:r>
              <a:rPr lang="en-US" dirty="0" smtClean="0"/>
              <a:t>Explore new sub-fields and specialty areas</a:t>
            </a:r>
          </a:p>
          <a:p>
            <a:r>
              <a:rPr lang="en-US" dirty="0" smtClean="0"/>
              <a:t>See what research  at an R1 looks like </a:t>
            </a:r>
          </a:p>
          <a:p>
            <a:r>
              <a:rPr lang="en-US" dirty="0" smtClean="0"/>
              <a:t>Get to know a department’s culture: faculty, grad students , work culture</a:t>
            </a:r>
          </a:p>
          <a:p>
            <a:r>
              <a:rPr lang="en-US" dirty="0" smtClean="0"/>
              <a:t>Possibilities of publishing</a:t>
            </a:r>
          </a:p>
          <a:p>
            <a:r>
              <a:rPr lang="en-US" dirty="0" smtClean="0"/>
              <a:t>Extend your network</a:t>
            </a:r>
          </a:p>
          <a:p>
            <a:r>
              <a:rPr lang="en-US" dirty="0" smtClean="0"/>
              <a:t>External letter of rec</a:t>
            </a:r>
          </a:p>
          <a:p>
            <a:r>
              <a:rPr lang="en-US" dirty="0" smtClean="0"/>
              <a:t>Explore a new city!</a:t>
            </a:r>
          </a:p>
          <a:p>
            <a:endParaRPr lang="en-US" dirty="0" smtClean="0"/>
          </a:p>
          <a:p>
            <a:endParaRPr lang="en-US" dirty="0"/>
          </a:p>
        </p:txBody>
      </p:sp>
      <p:sp>
        <p:nvSpPr>
          <p:cNvPr id="6" name="Title 5"/>
          <p:cNvSpPr>
            <a:spLocks noGrp="1"/>
          </p:cNvSpPr>
          <p:nvPr>
            <p:ph type="title"/>
          </p:nvPr>
        </p:nvSpPr>
        <p:spPr>
          <a:xfrm>
            <a:off x="152400" y="5638800"/>
            <a:ext cx="9296400" cy="914400"/>
          </a:xfrm>
        </p:spPr>
        <p:txBody>
          <a:bodyPr/>
          <a:lstStyle/>
          <a:p>
            <a:r>
              <a:rPr lang="en-US" dirty="0" smtClean="0"/>
              <a:t>Why do research off-campus?</a:t>
            </a:r>
            <a:endParaRPr lang="en-US" dirty="0"/>
          </a:p>
        </p:txBody>
      </p:sp>
    </p:spTree>
    <p:extLst>
      <p:ext uri="{BB962C8B-B14F-4D97-AF65-F5344CB8AC3E}">
        <p14:creationId xmlns:p14="http://schemas.microsoft.com/office/powerpoint/2010/main" val="392213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04800"/>
            <a:ext cx="4343400" cy="3568812"/>
          </a:xfrm>
        </p:spPr>
        <p:txBody>
          <a:bodyPr/>
          <a:lstStyle/>
          <a:p>
            <a:r>
              <a:rPr lang="en-US" dirty="0" smtClean="0"/>
              <a:t>Faculty</a:t>
            </a:r>
          </a:p>
          <a:p>
            <a:r>
              <a:rPr lang="en-US" dirty="0" smtClean="0"/>
              <a:t>Current and past students</a:t>
            </a:r>
          </a:p>
          <a:p>
            <a:r>
              <a:rPr lang="en-US" dirty="0" smtClean="0">
                <a:hlinkClick r:id="rId3"/>
              </a:rPr>
              <a:t>URGO’s  website</a:t>
            </a:r>
            <a:endParaRPr lang="en-US" dirty="0" smtClean="0"/>
          </a:p>
          <a:p>
            <a:pPr lvl="1"/>
            <a:r>
              <a:rPr lang="en-US" dirty="0" smtClean="0"/>
              <a:t>REUs</a:t>
            </a:r>
          </a:p>
          <a:p>
            <a:r>
              <a:rPr lang="en-US" dirty="0" smtClean="0"/>
              <a:t>Other colleges’ </a:t>
            </a:r>
            <a:r>
              <a:rPr lang="en-US" dirty="0" smtClean="0">
                <a:hlinkClick r:id="rId4"/>
              </a:rPr>
              <a:t>databases</a:t>
            </a:r>
            <a:endParaRPr lang="en-US" dirty="0" smtClean="0"/>
          </a:p>
          <a:p>
            <a:r>
              <a:rPr lang="en-US" dirty="0" smtClean="0"/>
              <a:t>Your field’s professional org</a:t>
            </a:r>
          </a:p>
          <a:p>
            <a:endParaRPr lang="en-US" dirty="0"/>
          </a:p>
        </p:txBody>
      </p:sp>
      <p:sp>
        <p:nvSpPr>
          <p:cNvPr id="3" name="Text Placeholder 2"/>
          <p:cNvSpPr>
            <a:spLocks noGrp="1"/>
          </p:cNvSpPr>
          <p:nvPr>
            <p:ph type="body" sz="half" idx="2"/>
          </p:nvPr>
        </p:nvSpPr>
        <p:spPr>
          <a:xfrm>
            <a:off x="5715000" y="685801"/>
            <a:ext cx="3429000" cy="3429000"/>
          </a:xfrm>
        </p:spPr>
        <p:txBody>
          <a:bodyPr>
            <a:normAutofit/>
          </a:bodyPr>
          <a:lstStyle/>
          <a:p>
            <a:r>
              <a:rPr lang="en-US" sz="2800" dirty="0" smtClean="0"/>
              <a:t>Apply to 5-10</a:t>
            </a:r>
            <a:endParaRPr lang="en-US" sz="2800" dirty="0"/>
          </a:p>
        </p:txBody>
      </p:sp>
      <p:sp>
        <p:nvSpPr>
          <p:cNvPr id="4" name="Title 3"/>
          <p:cNvSpPr>
            <a:spLocks noGrp="1"/>
          </p:cNvSpPr>
          <p:nvPr>
            <p:ph type="title"/>
          </p:nvPr>
        </p:nvSpPr>
        <p:spPr>
          <a:xfrm>
            <a:off x="838200" y="5562600"/>
            <a:ext cx="7543800" cy="914400"/>
          </a:xfrm>
        </p:spPr>
        <p:txBody>
          <a:bodyPr/>
          <a:lstStyle/>
          <a:p>
            <a:r>
              <a:rPr lang="en-US" dirty="0" smtClean="0"/>
              <a:t>How to find opportunities</a:t>
            </a:r>
            <a:endParaRPr lang="en-US" dirty="0"/>
          </a:p>
        </p:txBody>
      </p:sp>
      <p:pic>
        <p:nvPicPr>
          <p:cNvPr id="5" name="Picture 4" descr="Screen Shot 2015-12-03 at 10.14.26 AM.png"/>
          <p:cNvPicPr>
            <a:picLocks noChangeAspect="1"/>
          </p:cNvPicPr>
          <p:nvPr/>
        </p:nvPicPr>
        <p:blipFill>
          <a:blip r:embed="rId5"/>
          <a:stretch>
            <a:fillRect/>
          </a:stretch>
        </p:blipFill>
        <p:spPr>
          <a:xfrm>
            <a:off x="4331677" y="3876178"/>
            <a:ext cx="2209800" cy="1527678"/>
          </a:xfrm>
          <a:prstGeom prst="rect">
            <a:avLst/>
          </a:prstGeom>
        </p:spPr>
      </p:pic>
      <p:pic>
        <p:nvPicPr>
          <p:cNvPr id="6" name="Picture 5" descr="Screen Shot 2015-12-03 at 10.13.58 AM.png"/>
          <p:cNvPicPr>
            <a:picLocks noChangeAspect="1"/>
          </p:cNvPicPr>
          <p:nvPr/>
        </p:nvPicPr>
        <p:blipFill>
          <a:blip r:embed="rId6"/>
          <a:stretch>
            <a:fillRect/>
          </a:stretch>
        </p:blipFill>
        <p:spPr>
          <a:xfrm>
            <a:off x="1171303" y="3873612"/>
            <a:ext cx="2895600" cy="1530244"/>
          </a:xfrm>
          <a:prstGeom prst="rect">
            <a:avLst/>
          </a:prstGeom>
        </p:spPr>
      </p:pic>
    </p:spTree>
    <p:extLst>
      <p:ext uri="{BB962C8B-B14F-4D97-AF65-F5344CB8AC3E}">
        <p14:creationId xmlns:p14="http://schemas.microsoft.com/office/powerpoint/2010/main" val="456841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769" y="381001"/>
            <a:ext cx="7620000" cy="5105399"/>
          </a:xfrm>
        </p:spPr>
        <p:txBody>
          <a:bodyPr>
            <a:normAutofit/>
          </a:bodyPr>
          <a:lstStyle/>
          <a:p>
            <a:r>
              <a:rPr lang="en-US" dirty="0" smtClean="0"/>
              <a:t>Course completion requirements</a:t>
            </a:r>
          </a:p>
          <a:p>
            <a:r>
              <a:rPr lang="en-US" dirty="0" smtClean="0"/>
              <a:t>Academic standing (first-year, sophomore, etc.)</a:t>
            </a:r>
          </a:p>
          <a:p>
            <a:r>
              <a:rPr lang="en-US" dirty="0" smtClean="0"/>
              <a:t>Citizenship</a:t>
            </a:r>
          </a:p>
          <a:p>
            <a:r>
              <a:rPr lang="en-US" dirty="0" smtClean="0"/>
              <a:t>GPA</a:t>
            </a:r>
          </a:p>
          <a:p>
            <a:r>
              <a:rPr lang="en-US" dirty="0" smtClean="0"/>
              <a:t>Major </a:t>
            </a:r>
          </a:p>
          <a:p>
            <a:r>
              <a:rPr lang="en-US" dirty="0" smtClean="0"/>
              <a:t>Underrepresented as defined by the program</a:t>
            </a:r>
          </a:p>
          <a:p>
            <a:r>
              <a:rPr lang="en-US" dirty="0" smtClean="0"/>
              <a:t>Read carefully: sometimes programs are only accepting students from a region or particular schools</a:t>
            </a:r>
          </a:p>
          <a:p>
            <a:r>
              <a:rPr lang="en-US" dirty="0" smtClean="0"/>
              <a:t>Read preferences: programs might be looking for students from community colleges, underrepresented populations, those with no research experience, interested in PhD or health sciences</a:t>
            </a:r>
          </a:p>
          <a:p>
            <a:endParaRPr lang="en-US" dirty="0"/>
          </a:p>
        </p:txBody>
      </p:sp>
      <p:sp>
        <p:nvSpPr>
          <p:cNvPr id="3" name="Title 2"/>
          <p:cNvSpPr>
            <a:spLocks noGrp="1"/>
          </p:cNvSpPr>
          <p:nvPr>
            <p:ph type="title"/>
          </p:nvPr>
        </p:nvSpPr>
        <p:spPr>
          <a:xfrm>
            <a:off x="720969" y="5486400"/>
            <a:ext cx="7543800" cy="914400"/>
          </a:xfrm>
        </p:spPr>
        <p:txBody>
          <a:bodyPr/>
          <a:lstStyle/>
          <a:p>
            <a:r>
              <a:rPr lang="en-US" dirty="0" smtClean="0"/>
              <a:t>Eligibility </a:t>
            </a:r>
            <a:endParaRPr lang="en-US" dirty="0"/>
          </a:p>
        </p:txBody>
      </p:sp>
    </p:spTree>
    <p:extLst>
      <p:ext uri="{BB962C8B-B14F-4D97-AF65-F5344CB8AC3E}">
        <p14:creationId xmlns:p14="http://schemas.microsoft.com/office/powerpoint/2010/main" val="170789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Community </a:t>
            </a:r>
            <a:r>
              <a:rPr lang="en-US" dirty="0"/>
              <a:t>C</a:t>
            </a:r>
            <a:r>
              <a:rPr lang="en-US" dirty="0" smtClean="0"/>
              <a:t>ollege </a:t>
            </a:r>
            <a:r>
              <a:rPr lang="en-US" dirty="0"/>
              <a:t>F</a:t>
            </a:r>
            <a:r>
              <a:rPr lang="en-US" dirty="0" smtClean="0"/>
              <a:t>it</a:t>
            </a:r>
            <a:endParaRPr lang="en-US" dirty="0"/>
          </a:p>
        </p:txBody>
      </p:sp>
      <p:sp>
        <p:nvSpPr>
          <p:cNvPr id="3" name="Content Placeholder 2"/>
          <p:cNvSpPr>
            <a:spLocks noGrp="1"/>
          </p:cNvSpPr>
          <p:nvPr>
            <p:ph sz="half" idx="2"/>
          </p:nvPr>
        </p:nvSpPr>
        <p:spPr>
          <a:xfrm>
            <a:off x="1344168" y="1371600"/>
            <a:ext cx="3276600" cy="3581400"/>
          </a:xfrm>
        </p:spPr>
        <p:txBody>
          <a:bodyPr>
            <a:normAutofit/>
          </a:bodyPr>
          <a:lstStyle/>
          <a:p>
            <a:r>
              <a:rPr lang="en-US" dirty="0" smtClean="0">
                <a:hlinkClick r:id="rId3"/>
              </a:rPr>
              <a:t>Parkland - Biology</a:t>
            </a:r>
            <a:endParaRPr lang="en-US" dirty="0" smtClean="0"/>
          </a:p>
          <a:p>
            <a:r>
              <a:rPr lang="en-US" dirty="0" smtClean="0">
                <a:hlinkClick r:id="rId4"/>
              </a:rPr>
              <a:t>Montana State Computer Engineering</a:t>
            </a:r>
            <a:endParaRPr lang="en-US" dirty="0"/>
          </a:p>
          <a:p>
            <a:r>
              <a:rPr lang="en-US" dirty="0" smtClean="0">
                <a:hlinkClick r:id="rId5"/>
              </a:rPr>
              <a:t>Kansas State - </a:t>
            </a:r>
            <a:r>
              <a:rPr lang="en-US" dirty="0" err="1" smtClean="0">
                <a:hlinkClick r:id="rId5"/>
              </a:rPr>
              <a:t>Chem</a:t>
            </a:r>
            <a:endParaRPr lang="en-US" dirty="0" smtClean="0"/>
          </a:p>
        </p:txBody>
      </p:sp>
      <p:sp>
        <p:nvSpPr>
          <p:cNvPr id="4" name="Text Placeholder 3"/>
          <p:cNvSpPr>
            <a:spLocks noGrp="1"/>
          </p:cNvSpPr>
          <p:nvPr>
            <p:ph type="body" sz="quarter" idx="3"/>
          </p:nvPr>
        </p:nvSpPr>
        <p:spPr/>
        <p:txBody>
          <a:bodyPr/>
          <a:lstStyle/>
          <a:p>
            <a:r>
              <a:rPr lang="en-US" dirty="0" smtClean="0"/>
              <a:t>Minnesota Programs</a:t>
            </a:r>
            <a:endParaRPr lang="en-US" dirty="0"/>
          </a:p>
        </p:txBody>
      </p:sp>
      <p:sp>
        <p:nvSpPr>
          <p:cNvPr id="5" name="Content Placeholder 4"/>
          <p:cNvSpPr>
            <a:spLocks noGrp="1"/>
          </p:cNvSpPr>
          <p:nvPr>
            <p:ph sz="quarter" idx="4"/>
          </p:nvPr>
        </p:nvSpPr>
        <p:spPr/>
        <p:txBody>
          <a:bodyPr>
            <a:normAutofit fontScale="85000" lnSpcReduction="10000"/>
          </a:bodyPr>
          <a:lstStyle/>
          <a:p>
            <a:r>
              <a:rPr lang="en-US" dirty="0" smtClean="0">
                <a:hlinkClick r:id="rId6"/>
              </a:rPr>
              <a:t>Computational Methods and Big Data</a:t>
            </a:r>
            <a:endParaRPr lang="en-US" dirty="0" smtClean="0"/>
          </a:p>
          <a:p>
            <a:r>
              <a:rPr lang="en-US" dirty="0" smtClean="0">
                <a:hlinkClick r:id="rId7"/>
              </a:rPr>
              <a:t>Chemistry </a:t>
            </a:r>
            <a:r>
              <a:rPr lang="en-US" dirty="0" err="1" smtClean="0">
                <a:hlinkClick r:id="rId7"/>
              </a:rPr>
              <a:t>Lando</a:t>
            </a:r>
            <a:endParaRPr lang="en-US" dirty="0" smtClean="0"/>
          </a:p>
          <a:p>
            <a:r>
              <a:rPr lang="en-US" dirty="0" smtClean="0">
                <a:hlinkClick r:id="rId8"/>
              </a:rPr>
              <a:t>SUMMIT</a:t>
            </a:r>
            <a:endParaRPr lang="en-US" dirty="0" smtClean="0"/>
          </a:p>
          <a:p>
            <a:r>
              <a:rPr lang="en-US" dirty="0" smtClean="0">
                <a:hlinkClick r:id="rId9"/>
              </a:rPr>
              <a:t>Lillehei Heart Institute</a:t>
            </a:r>
            <a:endParaRPr lang="en-US" dirty="0" smtClean="0"/>
          </a:p>
          <a:p>
            <a:r>
              <a:rPr lang="en-US" dirty="0" smtClean="0">
                <a:hlinkClick r:id="rId10"/>
              </a:rPr>
              <a:t>LSSURP</a:t>
            </a:r>
            <a:endParaRPr lang="en-US" dirty="0" smtClean="0"/>
          </a:p>
          <a:p>
            <a:r>
              <a:rPr lang="en-US" dirty="0" smtClean="0">
                <a:hlinkClick r:id="rId11"/>
              </a:rPr>
              <a:t>Mayo Biomedical Ethics</a:t>
            </a:r>
            <a:endParaRPr lang="en-US" dirty="0" smtClean="0"/>
          </a:p>
          <a:p>
            <a:r>
              <a:rPr lang="en-US" dirty="0" smtClean="0">
                <a:hlinkClick r:id="rId12"/>
              </a:rPr>
              <a:t>URGO website for more</a:t>
            </a:r>
            <a:endParaRPr lang="en-US" dirty="0"/>
          </a:p>
        </p:txBody>
      </p:sp>
      <p:sp>
        <p:nvSpPr>
          <p:cNvPr id="6" name="Title 5"/>
          <p:cNvSpPr>
            <a:spLocks noGrp="1"/>
          </p:cNvSpPr>
          <p:nvPr>
            <p:ph type="title"/>
          </p:nvPr>
        </p:nvSpPr>
        <p:spPr/>
        <p:txBody>
          <a:bodyPr/>
          <a:lstStyle/>
          <a:p>
            <a:r>
              <a:rPr lang="en-US" dirty="0" smtClean="0"/>
              <a:t>Highlighted Programs</a:t>
            </a:r>
            <a:endParaRPr lang="en-US" dirty="0"/>
          </a:p>
        </p:txBody>
      </p:sp>
    </p:spTree>
    <p:extLst>
      <p:ext uri="{BB962C8B-B14F-4D97-AF65-F5344CB8AC3E}">
        <p14:creationId xmlns:p14="http://schemas.microsoft.com/office/powerpoint/2010/main" val="707321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09800" y="0"/>
            <a:ext cx="4450314" cy="6877761"/>
          </a:xfrm>
        </p:spPr>
      </p:pic>
    </p:spTree>
    <p:extLst>
      <p:ext uri="{BB962C8B-B14F-4D97-AF65-F5344CB8AC3E}">
        <p14:creationId xmlns:p14="http://schemas.microsoft.com/office/powerpoint/2010/main" val="2820316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1355</TotalTime>
  <Words>2100</Words>
  <Application>Microsoft Office PowerPoint</Application>
  <PresentationFormat>On-screen Show (4:3)</PresentationFormat>
  <Paragraphs>223</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Palatino Linotype</vt:lpstr>
      <vt:lpstr>Wingdings</vt:lpstr>
      <vt:lpstr>Elemental</vt:lpstr>
      <vt:lpstr>Off-Campus Research</vt:lpstr>
      <vt:lpstr>Introductions</vt:lpstr>
      <vt:lpstr>What is off-campus research?</vt:lpstr>
      <vt:lpstr>PowerPoint Presentation</vt:lpstr>
      <vt:lpstr>Why do research off-campus?</vt:lpstr>
      <vt:lpstr>How to find opportunities</vt:lpstr>
      <vt:lpstr>Eligibility </vt:lpstr>
      <vt:lpstr>Highlighted Programs</vt:lpstr>
      <vt:lpstr>PowerPoint Presentation</vt:lpstr>
      <vt:lpstr>Things to consider….</vt:lpstr>
      <vt:lpstr>Application Components</vt:lpstr>
      <vt:lpstr>Sample Prompt –  Single Essay</vt:lpstr>
      <vt:lpstr>Sample Prompts –  Multiple Responses</vt:lpstr>
      <vt:lpstr>Tips – Fitting funder’s mission: Liberal arts and community colleges</vt:lpstr>
      <vt:lpstr>Tips – Fitting funder’s mission: Underserved students</vt:lpstr>
      <vt:lpstr>Tips - Coursework</vt:lpstr>
      <vt:lpstr>Tips – Prior research or extensive class project</vt:lpstr>
      <vt:lpstr>Tips – Reflection on  past experiences</vt:lpstr>
      <vt:lpstr>What skills do researchers need?</vt:lpstr>
      <vt:lpstr>Tips- Other relevant items</vt:lpstr>
      <vt:lpstr>Tips -Why this program?</vt:lpstr>
      <vt:lpstr>Tips – What research interests you?</vt:lpstr>
      <vt:lpstr>Tips – Future plans and goals</vt:lpstr>
      <vt:lpstr>What happens next?</vt:lpstr>
      <vt:lpstr>Contact for Augsburg Students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dc:creator>
  <cp:lastModifiedBy>Solveig Mebust</cp:lastModifiedBy>
  <cp:revision>181</cp:revision>
  <cp:lastPrinted>2018-11-02T18:40:39Z</cp:lastPrinted>
  <dcterms:created xsi:type="dcterms:W3CDTF">2015-12-03T16:09:47Z</dcterms:created>
  <dcterms:modified xsi:type="dcterms:W3CDTF">2019-12-06T20:13:18Z</dcterms:modified>
</cp:coreProperties>
</file>