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28"/>
  </p:notesMasterIdLst>
  <p:sldIdLst>
    <p:sldId id="256" r:id="rId2"/>
    <p:sldId id="272" r:id="rId3"/>
    <p:sldId id="309" r:id="rId4"/>
    <p:sldId id="285" r:id="rId5"/>
    <p:sldId id="310" r:id="rId6"/>
    <p:sldId id="311" r:id="rId7"/>
    <p:sldId id="312" r:id="rId8"/>
    <p:sldId id="306" r:id="rId9"/>
    <p:sldId id="289" r:id="rId10"/>
    <p:sldId id="303" r:id="rId11"/>
    <p:sldId id="291" r:id="rId12"/>
    <p:sldId id="292" r:id="rId13"/>
    <p:sldId id="286" r:id="rId14"/>
    <p:sldId id="287" r:id="rId15"/>
    <p:sldId id="304" r:id="rId16"/>
    <p:sldId id="288" r:id="rId17"/>
    <p:sldId id="294" r:id="rId18"/>
    <p:sldId id="296" r:id="rId19"/>
    <p:sldId id="295" r:id="rId20"/>
    <p:sldId id="297" r:id="rId21"/>
    <p:sldId id="299" r:id="rId22"/>
    <p:sldId id="305" r:id="rId23"/>
    <p:sldId id="298" r:id="rId24"/>
    <p:sldId id="302" r:id="rId25"/>
    <p:sldId id="300" r:id="rId26"/>
    <p:sldId id="308" r:id="rId27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1" autoAdjust="0"/>
    <p:restoredTop sz="73042" autoAdjust="0"/>
  </p:normalViewPr>
  <p:slideViewPr>
    <p:cSldViewPr snapToGrid="0">
      <p:cViewPr varScale="1">
        <p:scale>
          <a:sx n="82" d="100"/>
          <a:sy n="82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D9D5943-58B9-45A6-B82F-A0FDC1CD3EBD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66E700E-A283-48EA-BDDF-6858F33B0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9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02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78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Kirsten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30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28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Kirsten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78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Dixie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70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Kirsten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251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0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Dixie</a:t>
            </a:r>
          </a:p>
          <a:p>
            <a:endParaRPr lang="en-US" dirty="0"/>
          </a:p>
          <a:p>
            <a:r>
              <a:rPr lang="en-US" dirty="0"/>
              <a:t>USE</a:t>
            </a:r>
            <a:r>
              <a:rPr lang="en-US" baseline="0" dirty="0"/>
              <a:t> LANGUAGE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47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Dixie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1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Dixie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9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1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97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5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Kirsten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93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4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Kirsten</a:t>
            </a:r>
          </a:p>
          <a:p>
            <a:r>
              <a:rPr lang="en-US" dirty="0"/>
              <a:t>Phase 1</a:t>
            </a:r>
            <a:r>
              <a:rPr lang="en-US" baseline="0" dirty="0"/>
              <a:t> – either student or faculty can turn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E700E-A283-48EA-BDDF-6858F33B02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47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2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9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0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6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7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9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41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8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gsburg.edu/urg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220" y="3525378"/>
            <a:ext cx="8086725" cy="1676171"/>
          </a:xfrm>
        </p:spPr>
        <p:txBody>
          <a:bodyPr/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b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URGO Summer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4220" y="5512198"/>
            <a:ext cx="7090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Dixie Shafer, Director of URGO</a:t>
            </a:r>
          </a:p>
        </p:txBody>
      </p:sp>
    </p:spTree>
    <p:extLst>
      <p:ext uri="{BB962C8B-B14F-4D97-AF65-F5344CB8AC3E}">
        <p14:creationId xmlns:p14="http://schemas.microsoft.com/office/powerpoint/2010/main" val="3431522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985" y="2203850"/>
            <a:ext cx="8086725" cy="3352800"/>
          </a:xfrm>
        </p:spPr>
        <p:txBody>
          <a:bodyPr/>
          <a:lstStyle/>
          <a:p>
            <a:r>
              <a:rPr lang="en-US" dirty="0"/>
              <a:t>First Step:</a:t>
            </a:r>
            <a:br>
              <a:rPr lang="en-US" dirty="0"/>
            </a:br>
            <a:r>
              <a:rPr lang="en-US" dirty="0"/>
              <a:t>Read the Information Packet and Application Forms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69957" y="5980671"/>
            <a:ext cx="4629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available at augsburg.edu/</a:t>
            </a:r>
            <a:r>
              <a:rPr lang="en-US" sz="2800" dirty="0" err="1"/>
              <a:t>urgo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7447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347" y="216660"/>
            <a:ext cx="8079581" cy="1658198"/>
          </a:xfrm>
        </p:spPr>
        <p:txBody>
          <a:bodyPr/>
          <a:lstStyle/>
          <a:p>
            <a:r>
              <a:rPr lang="en-US" dirty="0"/>
              <a:t>Finding a Faculty Mentor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347" y="1649080"/>
            <a:ext cx="3806190" cy="49831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Talk to faculty you’ve had class with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Talk to several faculty in your major, minor or related department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how you could fit into their ongoing research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all faculty will be here in the summer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137" y="2151793"/>
            <a:ext cx="4451483" cy="2953843"/>
          </a:xfrm>
        </p:spPr>
      </p:pic>
    </p:spTree>
    <p:extLst>
      <p:ext uri="{BB962C8B-B14F-4D97-AF65-F5344CB8AC3E}">
        <p14:creationId xmlns:p14="http://schemas.microsoft.com/office/powerpoint/2010/main" val="312727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228600"/>
            <a:ext cx="8079581" cy="1658198"/>
          </a:xfrm>
        </p:spPr>
        <p:txBody>
          <a:bodyPr/>
          <a:lstStyle/>
          <a:p>
            <a:r>
              <a:rPr lang="en-US" dirty="0"/>
              <a:t>Talking with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688593"/>
            <a:ext cx="8065294" cy="47799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Visit office hours or email faculty to find a time to meet before winter break.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Ask them what research they are currently working on, and if none, ask what their past research interests were.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Ask if they are willing to mentor a summer researcher.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Indicate if you are looking for 400 hours or are open to part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Tell them why you are interested in research and a bit about your background (GPA, courses you’ve taken, relevant experience).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they want you to come up with your own research idea, ask them to help you develop a question and research plan.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03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066" y="42333"/>
            <a:ext cx="8079581" cy="1658198"/>
          </a:xfrm>
        </p:spPr>
        <p:txBody>
          <a:bodyPr/>
          <a:lstStyle/>
          <a:p>
            <a:r>
              <a:rPr lang="en-US" dirty="0"/>
              <a:t>Application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53" y="1334203"/>
            <a:ext cx="8065294" cy="53290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Application and Information Packet available on URGO website (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www.augsburg.edu/urgo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Before winter break: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Make plan with faculty about what to work on in preparation for application (reading articles, writing essays, filling out application, etc.)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During winter break: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Work on both application components (Phase 1 and Phase 2). You will need to have multiple revisions with the advice and input of your faculty mentor.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February 9</a:t>
            </a:r>
            <a:r>
              <a:rPr lang="en-US" b="1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Faculty turn in Phase 1 by email to URGO. No late applications considered.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February 22</a:t>
            </a:r>
            <a:r>
              <a:rPr lang="en-US" b="1" baseline="30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nd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Faculty turn in Phase 2 by email to URGO. No late applications considered.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Notification is typically before Spring Break. </a:t>
            </a:r>
          </a:p>
        </p:txBody>
      </p:sp>
    </p:spTree>
    <p:extLst>
      <p:ext uri="{BB962C8B-B14F-4D97-AF65-F5344CB8AC3E}">
        <p14:creationId xmlns:p14="http://schemas.microsoft.com/office/powerpoint/2010/main" val="419897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 Application Components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Faculty mentor submits by February 9</a:t>
            </a:r>
            <a:r>
              <a:rPr lang="en-US" b="1" baseline="30000" dirty="0"/>
              <a:t>th</a:t>
            </a:r>
            <a:r>
              <a:rPr lang="en-US" b="1" dirty="0"/>
              <a:t> at 11:59pm to </a:t>
            </a:r>
            <a:r>
              <a:rPr lang="en-US" b="1" dirty="0" err="1"/>
              <a:t>urgo@augsburg.edu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Non-evaluative (intent to apply)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Without Phase 1, ineligible for Phase 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Narrow research question or brief description of creative activity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COVID implications: If COVID lingers, how would you conduct research in a safe way</a:t>
            </a:r>
          </a:p>
        </p:txBody>
      </p:sp>
    </p:spTree>
    <p:extLst>
      <p:ext uri="{BB962C8B-B14F-4D97-AF65-F5344CB8AC3E}">
        <p14:creationId xmlns:p14="http://schemas.microsoft.com/office/powerpoint/2010/main" val="3420524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 Application Components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7205" y="1993393"/>
            <a:ext cx="8143875" cy="37661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Submitted by faculty by February 22</a:t>
            </a:r>
            <a:r>
              <a:rPr lang="en-US" b="1" baseline="30000" dirty="0"/>
              <a:t>nd</a:t>
            </a:r>
            <a:r>
              <a:rPr lang="en-US" b="1" dirty="0"/>
              <a:t> at 11:59pm to </a:t>
            </a:r>
            <a:r>
              <a:rPr lang="en-US" b="1" dirty="0" err="1"/>
              <a:t>urgo@augsburg.edu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Biographical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Student/faculty availability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Research/Creative Activity Proposal </a:t>
            </a:r>
          </a:p>
          <a:p>
            <a:pPr marL="0" lvl="2" indent="0">
              <a:buNone/>
            </a:pPr>
            <a:r>
              <a:rPr lang="en-US" dirty="0"/>
              <a:t>	question or description </a:t>
            </a:r>
          </a:p>
          <a:p>
            <a:pPr marL="0" lvl="2" indent="0">
              <a:buNone/>
            </a:pPr>
            <a:r>
              <a:rPr lang="en-US" dirty="0"/>
              <a:t>	background </a:t>
            </a:r>
          </a:p>
          <a:p>
            <a:pPr marL="0" lvl="2" indent="0">
              <a:buNone/>
            </a:pPr>
            <a:r>
              <a:rPr lang="en-US" dirty="0"/>
              <a:t>	method </a:t>
            </a:r>
          </a:p>
          <a:p>
            <a:pPr marL="0" lvl="2" indent="0">
              <a:buNone/>
            </a:pPr>
            <a:r>
              <a:rPr lang="en-US" dirty="0"/>
              <a:t>	timeline </a:t>
            </a:r>
          </a:p>
          <a:p>
            <a:pPr marL="0" lvl="2" indent="0">
              <a:buNone/>
            </a:pPr>
            <a:r>
              <a:rPr lang="en-US" dirty="0"/>
              <a:t>	final products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Student essays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Faculty recommendation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46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Tips</a:t>
            </a:r>
          </a:p>
        </p:txBody>
      </p:sp>
    </p:spTree>
    <p:extLst>
      <p:ext uri="{BB962C8B-B14F-4D97-AF65-F5344CB8AC3E}">
        <p14:creationId xmlns:p14="http://schemas.microsoft.com/office/powerpoint/2010/main" val="149156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335195"/>
            <a:ext cx="8079581" cy="1658198"/>
          </a:xfrm>
        </p:spPr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339674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not be too broad (e.g. differences in communication patterns between men and women)</a:t>
            </a:r>
          </a:p>
          <a:p>
            <a:pPr marL="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not have been answered already (e.g. Is yoga good for mental health?)</a:t>
            </a:r>
          </a:p>
          <a:p>
            <a:pPr marL="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 must have the skills and methodological plan to thoroughly answer the question in 10 weeks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not be a biased question (e.g. How does heavy metal music make people violent?)</a:t>
            </a:r>
          </a:p>
          <a:p>
            <a:pPr marL="0" lvl="2" indent="0">
              <a:buNone/>
            </a:pPr>
            <a:r>
              <a:rPr lang="en-US" dirty="0"/>
              <a:t>	be open to what the data will tell you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0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7" y="223476"/>
            <a:ext cx="8079581" cy="1658198"/>
          </a:xfrm>
        </p:spPr>
        <p:txBody>
          <a:bodyPr/>
          <a:lstStyle/>
          <a:p>
            <a:r>
              <a:rPr lang="en-US" dirty="0"/>
              <a:t>Background/Lit Review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8980" y="1490188"/>
            <a:ext cx="8189604" cy="2259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61915" y="1843247"/>
            <a:ext cx="1598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the problem/goal?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2350" y="2245295"/>
            <a:ext cx="1696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have other people said about it?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81707" y="2174153"/>
            <a:ext cx="1622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have other people studied it?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27069" y="5094576"/>
            <a:ext cx="2453426" cy="1637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15613" y="1790116"/>
            <a:ext cx="1343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missing, or still needs to be considered?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2937" y="5155709"/>
            <a:ext cx="2937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Your research question</a:t>
            </a:r>
            <a:r>
              <a:rPr lang="en-US" sz="1600" dirty="0"/>
              <a:t> </a:t>
            </a:r>
          </a:p>
        </p:txBody>
      </p:sp>
      <p:sp>
        <p:nvSpPr>
          <p:cNvPr id="3" name="Right Arrow 2"/>
          <p:cNvSpPr/>
          <p:nvPr/>
        </p:nvSpPr>
        <p:spPr>
          <a:xfrm rot="3458222">
            <a:off x="1022123" y="4184308"/>
            <a:ext cx="2769327" cy="5535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4517619">
            <a:off x="2780064" y="3929165"/>
            <a:ext cx="1788552" cy="575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5568921">
            <a:off x="3707773" y="3457758"/>
            <a:ext cx="2339475" cy="506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6934903">
            <a:off x="5426398" y="3950761"/>
            <a:ext cx="2267391" cy="595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4778" y="5536573"/>
            <a:ext cx="21871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you are going to examine or the creative process you will undertake.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21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251177"/>
            <a:ext cx="8079581" cy="1658198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733748"/>
            <a:ext cx="8065294" cy="47460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Your method(s) must help you answer your question.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Explain why you chose that method(s).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Explain the method using non-technical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What are the limitations of your method?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Provide sufficient detail (e.g. who you will sample, how will you find the sample, how you will distribute survey, what types of topics will you cover in your survey/interview,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will you analyze/synthesize your data? Why did you choose this method of analysis?</a:t>
            </a:r>
          </a:p>
        </p:txBody>
      </p:sp>
    </p:spTree>
    <p:extLst>
      <p:ext uri="{BB962C8B-B14F-4D97-AF65-F5344CB8AC3E}">
        <p14:creationId xmlns:p14="http://schemas.microsoft.com/office/powerpoint/2010/main" val="6907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068" y="539750"/>
            <a:ext cx="8229865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Undergraduate Research and Graduate Opportunity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01626" y="1970459"/>
            <a:ext cx="8385307" cy="4541904"/>
          </a:xfrm>
        </p:spPr>
        <p:txBody>
          <a:bodyPr/>
          <a:lstStyle/>
          <a:p>
            <a:pPr>
              <a:lnSpc>
                <a:spcPct val="200000"/>
              </a:lnSpc>
              <a:buFont typeface="Calibri" panose="020F0502020204030204" pitchFamily="34" charset="0"/>
              <a:buAutoNum type="romanUcPeriod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Undergraduate Research</a:t>
            </a:r>
          </a:p>
          <a:p>
            <a:pPr>
              <a:lnSpc>
                <a:spcPct val="200000"/>
              </a:lnSpc>
              <a:buFont typeface="Calibri" panose="020F0502020204030204" pitchFamily="34" charset="0"/>
              <a:buAutoNum type="romanUcPeriod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Graduate School Advising</a:t>
            </a:r>
          </a:p>
          <a:p>
            <a:pPr>
              <a:lnSpc>
                <a:spcPct val="200000"/>
              </a:lnSpc>
              <a:buFont typeface="Calibri" panose="020F0502020204030204" pitchFamily="34" charset="0"/>
              <a:buAutoNum type="romanUcPeriod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Pre-Health Sciences Advising</a:t>
            </a:r>
          </a:p>
          <a:p>
            <a:pPr>
              <a:lnSpc>
                <a:spcPct val="200000"/>
              </a:lnSpc>
              <a:buFont typeface="Calibri" panose="020F0502020204030204" pitchFamily="34" charset="0"/>
              <a:buAutoNum type="romanUcPeriod"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Nationally-Competitive Fellowships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None/>
            </a:pPr>
            <a:endParaRPr lang="en-US" altLang="en-US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43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138289"/>
            <a:ext cx="8079581" cy="1658198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96" y="1269254"/>
            <a:ext cx="7620000" cy="5255638"/>
          </a:xfrm>
        </p:spPr>
      </p:pic>
    </p:spTree>
    <p:extLst>
      <p:ext uri="{BB962C8B-B14F-4D97-AF65-F5344CB8AC3E}">
        <p14:creationId xmlns:p14="http://schemas.microsoft.com/office/powerpoint/2010/main" val="3129191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Product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Products vary by discipline and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All projects will have some component of professional/analytical writing as defined by the field.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Other products include: Lab protocols, short stories, film scripts, poetry, musical compositions, performances, objects of art,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go through many revisions and be of higher quality and more substantial than classroom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Resume/CV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Presentation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URGO Summer Research Symposium (oral)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Zyzzogeton</a:t>
            </a:r>
            <a:r>
              <a:rPr lang="en-US" dirty="0"/>
              <a:t> (poster fair in April)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Specify other public forums at which you could present your research.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be presentations at regional or national conferences, or in classrooms or the community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24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10260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Answer the writing prompts (questions)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Meet minimum length requirements (includes prompts)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 interests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Preparation: What experiences have prepared you to succeed in research? Think of the skills you will need to carry out your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Educational and Career Goals: How does research fit your goals?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that you can complete multiple drafts with feedback from your faculty mentor and other resources.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62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632" y="296333"/>
            <a:ext cx="8079581" cy="1634068"/>
          </a:xfrm>
        </p:spPr>
        <p:txBody>
          <a:bodyPr>
            <a:normAutofit/>
          </a:bodyPr>
          <a:lstStyle/>
          <a:p>
            <a:r>
              <a:rPr lang="en-US" sz="3200" b="1" dirty="0"/>
              <a:t>See URGO Summer Research Selection Committee members for advice on your proposal 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919" y="1811867"/>
            <a:ext cx="8065294" cy="41440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List of Summer Research Selection Committee members can be found in the info packet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Make an appointment with the faculty member on the committee who is closest to your discipline. The list of committee members is in the information packet.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Ideally, you and your mentor meet with the faculty committee member at any point in the process – the earlier the better!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09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32" y="3251199"/>
            <a:ext cx="7732889" cy="3420534"/>
          </a:xfrm>
        </p:spPr>
        <p:txBody>
          <a:bodyPr>
            <a:normAutofit/>
          </a:bodyPr>
          <a:lstStyle/>
          <a:p>
            <a:r>
              <a:rPr lang="en-US" sz="4000" dirty="0"/>
              <a:t>Spread your risk: Apply for off-campus summer research or other opportunities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90" y="220228"/>
            <a:ext cx="7857066" cy="460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92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10D9-1E03-7E45-8024-F6D36AE1E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Tips for an Effective Application</a:t>
            </a:r>
          </a:p>
        </p:txBody>
      </p:sp>
    </p:spTree>
    <p:extLst>
      <p:ext uri="{BB962C8B-B14F-4D97-AF65-F5344CB8AC3E}">
        <p14:creationId xmlns:p14="http://schemas.microsoft.com/office/powerpoint/2010/main" val="98535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E075-AE82-0542-B105-EDB577D9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Research Coordinators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4421C-FD71-BD4C-8006-F6162B5E9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Social sciences, humanities and arts URGO Summer Research Coordinator is </a:t>
            </a:r>
            <a:r>
              <a:rPr lang="en-US" b="1" dirty="0"/>
              <a:t>Dr. </a:t>
            </a:r>
            <a:r>
              <a:rPr lang="en-US" b="1" dirty="0" err="1"/>
              <a:t>Maheen</a:t>
            </a:r>
            <a:r>
              <a:rPr lang="en-US" b="1" dirty="0"/>
              <a:t> Zaman </a:t>
            </a:r>
            <a:r>
              <a:rPr lang="en-US" dirty="0"/>
              <a:t>from 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Natural sciences, mathematics, statistics, and computer sciences URGO Summer Research Coordinator is </a:t>
            </a:r>
            <a:r>
              <a:rPr lang="en-US" b="1" dirty="0"/>
              <a:t>Dr. Michael Wentzel</a:t>
            </a:r>
            <a:r>
              <a:rPr lang="en-US" dirty="0"/>
              <a:t> from chemistry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3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Creative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5029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Projects can be done in any field.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 recommend it be within faculty’s line of research or area of expertise.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Research produces knowledge, a product, or an outcome that makes an original contribution to its discipline.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Creative activity proposals show how their creative project depends on research, and explain how the research will enhance and deepen the creative activity.</a:t>
            </a:r>
          </a:p>
        </p:txBody>
      </p:sp>
    </p:spTree>
    <p:extLst>
      <p:ext uri="{BB962C8B-B14F-4D97-AF65-F5344CB8AC3E}">
        <p14:creationId xmlns:p14="http://schemas.microsoft.com/office/powerpoint/2010/main" val="167474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1C74-014C-2649-B385-E13130BD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Research and Creativity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398F9-DAAE-9244-A021-2F7DBC329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Council on Undergraduate Research (CUR) definition of research: “Undergraduate research, scholarship, creative activity is an inquiry or investigation conducted by an undergraduate in collaboration with a faculty mentor that makes an original intellectual or creative contribution to the discipline,” (Wentzel, 1997). </a:t>
            </a:r>
          </a:p>
          <a:p>
            <a:endParaRPr lang="en-US" dirty="0"/>
          </a:p>
          <a:p>
            <a:r>
              <a:rPr lang="en-US" dirty="0"/>
              <a:t>Definitions are available on the URGO website under Summer Research Info Packet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C2F2-B84E-DF49-A691-F55BA41E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476FA-CE23-CE45-A314-8E148361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“scholarly research” may be disciplinary or interdisciplinary in nature. It should produce knowledge, a product, or an outcome that makes an original contribution to its area. </a:t>
            </a:r>
            <a:r>
              <a:rPr lang="en-US" b="1" dirty="0"/>
              <a:t>Research and scholarship</a:t>
            </a:r>
            <a:r>
              <a:rPr lang="en-US" dirty="0"/>
              <a:t> </a:t>
            </a:r>
            <a:r>
              <a:rPr lang="en-US" b="1" dirty="0"/>
              <a:t>may be conducted in all disciplines</a:t>
            </a:r>
            <a:r>
              <a:rPr lang="en-US" dirty="0"/>
              <a:t>. Research may be qualitative or quantitative in nature, or may use any other methodology that is typical of the discipline in which the student is working. </a:t>
            </a:r>
          </a:p>
        </p:txBody>
      </p:sp>
    </p:spTree>
    <p:extLst>
      <p:ext uri="{BB962C8B-B14F-4D97-AF65-F5344CB8AC3E}">
        <p14:creationId xmlns:p14="http://schemas.microsoft.com/office/powerpoint/2010/main" val="198729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2029-81BA-2D42-81A8-FC6C5612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5369-11E8-2242-B791-1D9BE3DA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conducted as part of a creative project should be integral either to the process of artistic creation or necessary to the end- product itself, as well as contribute to aesthetic or practical knowledge of the artistic field or medium in which the student is working.  Students proposing a creative project should take care to show how their project depends on research, and explain how the research will enhance and deepen the creative activity.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97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24EF4305-B58E-DE40-A3C0-E165405AC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592"/>
            <a:ext cx="9144000" cy="65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8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0"/>
            <a:ext cx="8079581" cy="1658198"/>
          </a:xfrm>
        </p:spPr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361215"/>
            <a:ext cx="8065294" cy="490411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Be a full-time Augsburg undergraduate student (currently taking at least 12 credits per semester)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Have completed at least one year of undergraduate study by the start of research, and have at least one semester of full-time study (at least 12 credits) remaining after the completion of summer research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Have a minimum GPA of 2.8 (lower GPAs considered on a case-by-case basis)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NOT have participated in URGO 200 or 400 hours or the McNair Scholars program previously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For 400-hour researchers: Must be present for 10 out of 11 weeks for research program (can take 5 days off)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For 400-hour researchers: Must be present for presentations and celebration luncheon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3115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13395</TotalTime>
  <Words>1455</Words>
  <Application>Microsoft Macintosh PowerPoint</Application>
  <PresentationFormat>On-screen Show (4:3)</PresentationFormat>
  <Paragraphs>153</Paragraphs>
  <Slides>26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Palatino Linotype</vt:lpstr>
      <vt:lpstr>Wingdings</vt:lpstr>
      <vt:lpstr>Metropolitan</vt:lpstr>
      <vt:lpstr>2021 URGO Summer Research </vt:lpstr>
      <vt:lpstr>Undergraduate Research and Graduate Opportunity</vt:lpstr>
      <vt:lpstr>Summer Research Coordinators</vt:lpstr>
      <vt:lpstr>Research and Creative Activity</vt:lpstr>
      <vt:lpstr>Summer Research and Creativity Defined</vt:lpstr>
      <vt:lpstr>Definition Continued</vt:lpstr>
      <vt:lpstr>Creative Activity</vt:lpstr>
      <vt:lpstr>PowerPoint Presentation</vt:lpstr>
      <vt:lpstr>Eligibility</vt:lpstr>
      <vt:lpstr>First Step: Read the Information Packet and Application Forms </vt:lpstr>
      <vt:lpstr>Finding a Faculty Mentor</vt:lpstr>
      <vt:lpstr>Talking with faculty</vt:lpstr>
      <vt:lpstr>Application Timeline</vt:lpstr>
      <vt:lpstr>Phase 1 Application Components</vt:lpstr>
      <vt:lpstr>Phase 2 Application Components</vt:lpstr>
      <vt:lpstr>Application Tips</vt:lpstr>
      <vt:lpstr>Research Question</vt:lpstr>
      <vt:lpstr>Background/Lit Review</vt:lpstr>
      <vt:lpstr>Methods</vt:lpstr>
      <vt:lpstr>Timeline</vt:lpstr>
      <vt:lpstr>Final Product</vt:lpstr>
      <vt:lpstr>Final Presentation</vt:lpstr>
      <vt:lpstr>Essays</vt:lpstr>
      <vt:lpstr>See URGO Summer Research Selection Committee members for advice on your proposal  </vt:lpstr>
      <vt:lpstr>Spread your risk: Apply for off-campus summer research or other opportunities</vt:lpstr>
      <vt:lpstr>Tips for an Effective Application</vt:lpstr>
    </vt:vector>
  </TitlesOfParts>
  <Company>Augsburg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Undergraduate Research and Graduate Opportunity</dc:title>
  <dc:creator>Kirsten O'Brien</dc:creator>
  <cp:lastModifiedBy>Laura Kundel</cp:lastModifiedBy>
  <cp:revision>287</cp:revision>
  <cp:lastPrinted>2016-10-28T15:50:06Z</cp:lastPrinted>
  <dcterms:created xsi:type="dcterms:W3CDTF">2014-04-09T20:00:33Z</dcterms:created>
  <dcterms:modified xsi:type="dcterms:W3CDTF">2021-01-14T20:30:28Z</dcterms:modified>
</cp:coreProperties>
</file>