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34"/>
  </p:notesMasterIdLst>
  <p:handoutMasterIdLst>
    <p:handoutMasterId r:id="rId35"/>
  </p:handoutMasterIdLst>
  <p:sldIdLst>
    <p:sldId id="256" r:id="rId3"/>
    <p:sldId id="498" r:id="rId4"/>
    <p:sldId id="471" r:id="rId5"/>
    <p:sldId id="472" r:id="rId6"/>
    <p:sldId id="475" r:id="rId7"/>
    <p:sldId id="476" r:id="rId8"/>
    <p:sldId id="477" r:id="rId9"/>
    <p:sldId id="478" r:id="rId10"/>
    <p:sldId id="480" r:id="rId11"/>
    <p:sldId id="481" r:id="rId12"/>
    <p:sldId id="504" r:id="rId13"/>
    <p:sldId id="482" r:id="rId14"/>
    <p:sldId id="483" r:id="rId15"/>
    <p:sldId id="484" r:id="rId16"/>
    <p:sldId id="485" r:id="rId17"/>
    <p:sldId id="486" r:id="rId18"/>
    <p:sldId id="487" r:id="rId19"/>
    <p:sldId id="490" r:id="rId20"/>
    <p:sldId id="501" r:id="rId21"/>
    <p:sldId id="505" r:id="rId22"/>
    <p:sldId id="502" r:id="rId23"/>
    <p:sldId id="491" r:id="rId24"/>
    <p:sldId id="492" r:id="rId25"/>
    <p:sldId id="493" r:id="rId26"/>
    <p:sldId id="494" r:id="rId27"/>
    <p:sldId id="508" r:id="rId28"/>
    <p:sldId id="510" r:id="rId29"/>
    <p:sldId id="507" r:id="rId30"/>
    <p:sldId id="511" r:id="rId31"/>
    <p:sldId id="257" r:id="rId32"/>
    <p:sldId id="495" r:id="rId3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85" autoAdjust="0"/>
  </p:normalViewPr>
  <p:slideViewPr>
    <p:cSldViewPr>
      <p:cViewPr varScale="1">
        <p:scale>
          <a:sx n="64" d="100"/>
          <a:sy n="64" d="100"/>
        </p:scale>
        <p:origin x="1746" y="78"/>
      </p:cViewPr>
      <p:guideLst>
        <p:guide orient="horz" pos="2160"/>
        <p:guide pos="2880"/>
      </p:guideLst>
    </p:cSldViewPr>
  </p:slideViewPr>
  <p:notesTextViewPr>
    <p:cViewPr>
      <p:scale>
        <a:sx n="1" d="1"/>
        <a:sy n="1" d="1"/>
      </p:scale>
      <p:origin x="0" y="0"/>
    </p:cViewPr>
  </p:notesTextViewPr>
  <p:notesViewPr>
    <p:cSldViewPr>
      <p:cViewPr varScale="1">
        <p:scale>
          <a:sx n="82" d="100"/>
          <a:sy n="82" d="100"/>
        </p:scale>
        <p:origin x="2010"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0463B8-D9A1-48C4-BE87-FC9B92AB8825}" type="doc">
      <dgm:prSet loTypeId="urn:microsoft.com/office/officeart/2009/layout/CircleArrowProcess" loCatId="process" qsTypeId="urn:microsoft.com/office/officeart/2005/8/quickstyle/simple1" qsCatId="simple" csTypeId="urn:microsoft.com/office/officeart/2005/8/colors/colorful1" csCatId="colorful" phldr="1"/>
      <dgm:spPr/>
      <dgm:t>
        <a:bodyPr/>
        <a:lstStyle/>
        <a:p>
          <a:endParaRPr lang="en-US"/>
        </a:p>
      </dgm:t>
    </dgm:pt>
    <dgm:pt modelId="{B9505E7C-7994-494B-946B-E9E7FFCC6621}">
      <dgm:prSet phldrT="[Text]"/>
      <dgm:spPr/>
      <dgm:t>
        <a:bodyPr/>
        <a:lstStyle/>
        <a:p>
          <a:r>
            <a:rPr lang="en-US" dirty="0" smtClean="0"/>
            <a:t>Before</a:t>
          </a:r>
          <a:endParaRPr lang="en-US" dirty="0"/>
        </a:p>
      </dgm:t>
    </dgm:pt>
    <dgm:pt modelId="{37555B03-58C0-44F3-8483-D16621C3FBB9}" type="parTrans" cxnId="{7E6F3316-B069-4429-A3A4-DA34E9BACABD}">
      <dgm:prSet/>
      <dgm:spPr/>
      <dgm:t>
        <a:bodyPr/>
        <a:lstStyle/>
        <a:p>
          <a:endParaRPr lang="en-US"/>
        </a:p>
      </dgm:t>
    </dgm:pt>
    <dgm:pt modelId="{91E493E9-DD48-4F27-B6A2-4200B5E8A963}" type="sibTrans" cxnId="{7E6F3316-B069-4429-A3A4-DA34E9BACABD}">
      <dgm:prSet/>
      <dgm:spPr/>
      <dgm:t>
        <a:bodyPr/>
        <a:lstStyle/>
        <a:p>
          <a:endParaRPr lang="en-US"/>
        </a:p>
      </dgm:t>
    </dgm:pt>
    <dgm:pt modelId="{6E59B127-D920-4F33-B59E-E3992146BDAD}">
      <dgm:prSet phldrT="[Text]"/>
      <dgm:spPr/>
      <dgm:t>
        <a:bodyPr/>
        <a:lstStyle/>
        <a:p>
          <a:r>
            <a:rPr lang="en-US" dirty="0" smtClean="0"/>
            <a:t>During</a:t>
          </a:r>
          <a:endParaRPr lang="en-US" dirty="0"/>
        </a:p>
      </dgm:t>
    </dgm:pt>
    <dgm:pt modelId="{915C6496-E83C-4CC1-A91A-263682542D20}" type="parTrans" cxnId="{67A39420-E6D9-4506-A538-D967ED8B2B15}">
      <dgm:prSet/>
      <dgm:spPr/>
      <dgm:t>
        <a:bodyPr/>
        <a:lstStyle/>
        <a:p>
          <a:endParaRPr lang="en-US"/>
        </a:p>
      </dgm:t>
    </dgm:pt>
    <dgm:pt modelId="{1E54F482-8229-4E80-9961-6EC89B15095B}" type="sibTrans" cxnId="{67A39420-E6D9-4506-A538-D967ED8B2B15}">
      <dgm:prSet/>
      <dgm:spPr/>
      <dgm:t>
        <a:bodyPr/>
        <a:lstStyle/>
        <a:p>
          <a:endParaRPr lang="en-US"/>
        </a:p>
      </dgm:t>
    </dgm:pt>
    <dgm:pt modelId="{9D6DE6AD-6954-4146-B9B0-1704B0910C00}">
      <dgm:prSet phldrT="[Text]"/>
      <dgm:spPr/>
      <dgm:t>
        <a:bodyPr/>
        <a:lstStyle/>
        <a:p>
          <a:r>
            <a:rPr lang="en-US" dirty="0" smtClean="0"/>
            <a:t>After</a:t>
          </a:r>
          <a:endParaRPr lang="en-US" dirty="0"/>
        </a:p>
      </dgm:t>
    </dgm:pt>
    <dgm:pt modelId="{D375027E-53EA-4AC4-9509-300CA8B81945}" type="parTrans" cxnId="{A38145BE-ADCB-405C-9A32-686AFCAA6B32}">
      <dgm:prSet/>
      <dgm:spPr/>
      <dgm:t>
        <a:bodyPr/>
        <a:lstStyle/>
        <a:p>
          <a:endParaRPr lang="en-US"/>
        </a:p>
      </dgm:t>
    </dgm:pt>
    <dgm:pt modelId="{07B4EF71-1252-4BC0-B78F-CA450E4F215C}" type="sibTrans" cxnId="{A38145BE-ADCB-405C-9A32-686AFCAA6B32}">
      <dgm:prSet/>
      <dgm:spPr/>
      <dgm:t>
        <a:bodyPr/>
        <a:lstStyle/>
        <a:p>
          <a:endParaRPr lang="en-US"/>
        </a:p>
      </dgm:t>
    </dgm:pt>
    <dgm:pt modelId="{064F089F-A210-4538-946F-3E7A501567B9}" type="pres">
      <dgm:prSet presAssocID="{720463B8-D9A1-48C4-BE87-FC9B92AB8825}" presName="Name0" presStyleCnt="0">
        <dgm:presLayoutVars>
          <dgm:chMax val="7"/>
          <dgm:chPref val="7"/>
          <dgm:dir/>
          <dgm:animLvl val="lvl"/>
        </dgm:presLayoutVars>
      </dgm:prSet>
      <dgm:spPr/>
      <dgm:t>
        <a:bodyPr/>
        <a:lstStyle/>
        <a:p>
          <a:endParaRPr lang="en-US"/>
        </a:p>
      </dgm:t>
    </dgm:pt>
    <dgm:pt modelId="{EFDB76A3-471A-43AB-A834-4963CDCF2286}" type="pres">
      <dgm:prSet presAssocID="{B9505E7C-7994-494B-946B-E9E7FFCC6621}" presName="Accent1" presStyleCnt="0"/>
      <dgm:spPr/>
    </dgm:pt>
    <dgm:pt modelId="{B6FA131C-7CA2-4421-8975-A0828565C1F9}" type="pres">
      <dgm:prSet presAssocID="{B9505E7C-7994-494B-946B-E9E7FFCC6621}" presName="Accent" presStyleLbl="node1" presStyleIdx="0" presStyleCnt="3"/>
      <dgm:spPr/>
    </dgm:pt>
    <dgm:pt modelId="{05483CDB-5E82-4CA5-85D1-C5DFBFB72869}" type="pres">
      <dgm:prSet presAssocID="{B9505E7C-7994-494B-946B-E9E7FFCC6621}" presName="Parent1" presStyleLbl="revTx" presStyleIdx="0" presStyleCnt="3">
        <dgm:presLayoutVars>
          <dgm:chMax val="1"/>
          <dgm:chPref val="1"/>
          <dgm:bulletEnabled val="1"/>
        </dgm:presLayoutVars>
      </dgm:prSet>
      <dgm:spPr/>
      <dgm:t>
        <a:bodyPr/>
        <a:lstStyle/>
        <a:p>
          <a:endParaRPr lang="en-US"/>
        </a:p>
      </dgm:t>
    </dgm:pt>
    <dgm:pt modelId="{7F28DB30-755A-4394-94BC-643FA8E77B8D}" type="pres">
      <dgm:prSet presAssocID="{6E59B127-D920-4F33-B59E-E3992146BDAD}" presName="Accent2" presStyleCnt="0"/>
      <dgm:spPr/>
    </dgm:pt>
    <dgm:pt modelId="{9D014E8C-E76F-4AC3-8400-8A7856037488}" type="pres">
      <dgm:prSet presAssocID="{6E59B127-D920-4F33-B59E-E3992146BDAD}" presName="Accent" presStyleLbl="node1" presStyleIdx="1" presStyleCnt="3"/>
      <dgm:spPr/>
    </dgm:pt>
    <dgm:pt modelId="{C14E5B02-DAEC-4DFC-BDB9-6C18B65F1CAA}" type="pres">
      <dgm:prSet presAssocID="{6E59B127-D920-4F33-B59E-E3992146BDAD}" presName="Parent2" presStyleLbl="revTx" presStyleIdx="1" presStyleCnt="3">
        <dgm:presLayoutVars>
          <dgm:chMax val="1"/>
          <dgm:chPref val="1"/>
          <dgm:bulletEnabled val="1"/>
        </dgm:presLayoutVars>
      </dgm:prSet>
      <dgm:spPr/>
      <dgm:t>
        <a:bodyPr/>
        <a:lstStyle/>
        <a:p>
          <a:endParaRPr lang="en-US"/>
        </a:p>
      </dgm:t>
    </dgm:pt>
    <dgm:pt modelId="{34B5A6CB-9D85-4E3D-95E1-320444D3BE63}" type="pres">
      <dgm:prSet presAssocID="{9D6DE6AD-6954-4146-B9B0-1704B0910C00}" presName="Accent3" presStyleCnt="0"/>
      <dgm:spPr/>
    </dgm:pt>
    <dgm:pt modelId="{D9135B3A-47C5-4D3E-BF33-39D4BB2E9074}" type="pres">
      <dgm:prSet presAssocID="{9D6DE6AD-6954-4146-B9B0-1704B0910C00}" presName="Accent" presStyleLbl="node1" presStyleIdx="2" presStyleCnt="3"/>
      <dgm:spPr/>
    </dgm:pt>
    <dgm:pt modelId="{1E845442-7BE9-4275-ABAA-12B4314BD718}" type="pres">
      <dgm:prSet presAssocID="{9D6DE6AD-6954-4146-B9B0-1704B0910C00}" presName="Parent3" presStyleLbl="revTx" presStyleIdx="2" presStyleCnt="3">
        <dgm:presLayoutVars>
          <dgm:chMax val="1"/>
          <dgm:chPref val="1"/>
          <dgm:bulletEnabled val="1"/>
        </dgm:presLayoutVars>
      </dgm:prSet>
      <dgm:spPr/>
      <dgm:t>
        <a:bodyPr/>
        <a:lstStyle/>
        <a:p>
          <a:endParaRPr lang="en-US"/>
        </a:p>
      </dgm:t>
    </dgm:pt>
  </dgm:ptLst>
  <dgm:cxnLst>
    <dgm:cxn modelId="{74315F3E-C7EF-4477-92E5-EE91AD3EC598}" type="presOf" srcId="{6E59B127-D920-4F33-B59E-E3992146BDAD}" destId="{C14E5B02-DAEC-4DFC-BDB9-6C18B65F1CAA}" srcOrd="0" destOrd="0" presId="urn:microsoft.com/office/officeart/2009/layout/CircleArrowProcess"/>
    <dgm:cxn modelId="{0FBF8C42-64D3-457D-918A-039245AE3A82}" type="presOf" srcId="{B9505E7C-7994-494B-946B-E9E7FFCC6621}" destId="{05483CDB-5E82-4CA5-85D1-C5DFBFB72869}" srcOrd="0" destOrd="0" presId="urn:microsoft.com/office/officeart/2009/layout/CircleArrowProcess"/>
    <dgm:cxn modelId="{7E6F3316-B069-4429-A3A4-DA34E9BACABD}" srcId="{720463B8-D9A1-48C4-BE87-FC9B92AB8825}" destId="{B9505E7C-7994-494B-946B-E9E7FFCC6621}" srcOrd="0" destOrd="0" parTransId="{37555B03-58C0-44F3-8483-D16621C3FBB9}" sibTransId="{91E493E9-DD48-4F27-B6A2-4200B5E8A963}"/>
    <dgm:cxn modelId="{20955597-9905-402B-A9A3-3A1BB9D33E74}" type="presOf" srcId="{9D6DE6AD-6954-4146-B9B0-1704B0910C00}" destId="{1E845442-7BE9-4275-ABAA-12B4314BD718}" srcOrd="0" destOrd="0" presId="urn:microsoft.com/office/officeart/2009/layout/CircleArrowProcess"/>
    <dgm:cxn modelId="{9772F569-A790-4F8A-9A2B-349FFCD07F1E}" type="presOf" srcId="{720463B8-D9A1-48C4-BE87-FC9B92AB8825}" destId="{064F089F-A210-4538-946F-3E7A501567B9}" srcOrd="0" destOrd="0" presId="urn:microsoft.com/office/officeart/2009/layout/CircleArrowProcess"/>
    <dgm:cxn modelId="{67A39420-E6D9-4506-A538-D967ED8B2B15}" srcId="{720463B8-D9A1-48C4-BE87-FC9B92AB8825}" destId="{6E59B127-D920-4F33-B59E-E3992146BDAD}" srcOrd="1" destOrd="0" parTransId="{915C6496-E83C-4CC1-A91A-263682542D20}" sibTransId="{1E54F482-8229-4E80-9961-6EC89B15095B}"/>
    <dgm:cxn modelId="{A38145BE-ADCB-405C-9A32-686AFCAA6B32}" srcId="{720463B8-D9A1-48C4-BE87-FC9B92AB8825}" destId="{9D6DE6AD-6954-4146-B9B0-1704B0910C00}" srcOrd="2" destOrd="0" parTransId="{D375027E-53EA-4AC4-9509-300CA8B81945}" sibTransId="{07B4EF71-1252-4BC0-B78F-CA450E4F215C}"/>
    <dgm:cxn modelId="{4D98E1EA-CE62-4642-8E6E-BA97EE40BAFC}" type="presParOf" srcId="{064F089F-A210-4538-946F-3E7A501567B9}" destId="{EFDB76A3-471A-43AB-A834-4963CDCF2286}" srcOrd="0" destOrd="0" presId="urn:microsoft.com/office/officeart/2009/layout/CircleArrowProcess"/>
    <dgm:cxn modelId="{6BA64CAE-F5EE-4D42-8D21-8EC252154D39}" type="presParOf" srcId="{EFDB76A3-471A-43AB-A834-4963CDCF2286}" destId="{B6FA131C-7CA2-4421-8975-A0828565C1F9}" srcOrd="0" destOrd="0" presId="urn:microsoft.com/office/officeart/2009/layout/CircleArrowProcess"/>
    <dgm:cxn modelId="{72BE250E-3C81-43D9-A763-508BAC351513}" type="presParOf" srcId="{064F089F-A210-4538-946F-3E7A501567B9}" destId="{05483CDB-5E82-4CA5-85D1-C5DFBFB72869}" srcOrd="1" destOrd="0" presId="urn:microsoft.com/office/officeart/2009/layout/CircleArrowProcess"/>
    <dgm:cxn modelId="{119C6276-DC4B-4EF3-AA23-399BC7EF4A29}" type="presParOf" srcId="{064F089F-A210-4538-946F-3E7A501567B9}" destId="{7F28DB30-755A-4394-94BC-643FA8E77B8D}" srcOrd="2" destOrd="0" presId="urn:microsoft.com/office/officeart/2009/layout/CircleArrowProcess"/>
    <dgm:cxn modelId="{42DA375B-4850-4644-99FA-467DEDA6F376}" type="presParOf" srcId="{7F28DB30-755A-4394-94BC-643FA8E77B8D}" destId="{9D014E8C-E76F-4AC3-8400-8A7856037488}" srcOrd="0" destOrd="0" presId="urn:microsoft.com/office/officeart/2009/layout/CircleArrowProcess"/>
    <dgm:cxn modelId="{BAFBE7DA-6D0B-4DF7-8198-02273E5C6315}" type="presParOf" srcId="{064F089F-A210-4538-946F-3E7A501567B9}" destId="{C14E5B02-DAEC-4DFC-BDB9-6C18B65F1CAA}" srcOrd="3" destOrd="0" presId="urn:microsoft.com/office/officeart/2009/layout/CircleArrowProcess"/>
    <dgm:cxn modelId="{C09259DE-F0B2-43D9-A328-1BF783A900B2}" type="presParOf" srcId="{064F089F-A210-4538-946F-3E7A501567B9}" destId="{34B5A6CB-9D85-4E3D-95E1-320444D3BE63}" srcOrd="4" destOrd="0" presId="urn:microsoft.com/office/officeart/2009/layout/CircleArrowProcess"/>
    <dgm:cxn modelId="{16283F8B-2FFB-4888-837B-D618767163D2}" type="presParOf" srcId="{34B5A6CB-9D85-4E3D-95E1-320444D3BE63}" destId="{D9135B3A-47C5-4D3E-BF33-39D4BB2E9074}" srcOrd="0" destOrd="0" presId="urn:microsoft.com/office/officeart/2009/layout/CircleArrowProcess"/>
    <dgm:cxn modelId="{FE81E190-EF46-4246-9EC4-4DB32EB85483}" type="presParOf" srcId="{064F089F-A210-4538-946F-3E7A501567B9}" destId="{1E845442-7BE9-4275-ABAA-12B4314BD718}"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23E704CD-265E-466F-ADA7-BC101CDE49BA}" type="datetimeFigureOut">
              <a:rPr lang="en-US" smtClean="0"/>
              <a:t>9/16/2015</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EAC325ED-3164-490C-A78F-67C8EEEB9523}" type="slidenum">
              <a:rPr lang="en-US" smtClean="0"/>
              <a:t>‹#›</a:t>
            </a:fld>
            <a:endParaRPr lang="en-US"/>
          </a:p>
        </p:txBody>
      </p:sp>
    </p:spTree>
    <p:extLst>
      <p:ext uri="{BB962C8B-B14F-4D97-AF65-F5344CB8AC3E}">
        <p14:creationId xmlns:p14="http://schemas.microsoft.com/office/powerpoint/2010/main" val="14722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0995E8F8-38C8-4728-B02F-E4F218BA30CC}" type="datetimeFigureOut">
              <a:rPr lang="en-US" smtClean="0"/>
              <a:t>9/16/2015</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4E152D0A-153E-46B6-903A-CB1344D1571F}" type="slidenum">
              <a:rPr lang="en-US" smtClean="0"/>
              <a:t>‹#›</a:t>
            </a:fld>
            <a:endParaRPr lang="en-US"/>
          </a:p>
        </p:txBody>
      </p:sp>
    </p:spTree>
    <p:extLst>
      <p:ext uri="{BB962C8B-B14F-4D97-AF65-F5344CB8AC3E}">
        <p14:creationId xmlns:p14="http://schemas.microsoft.com/office/powerpoint/2010/main" val="4185027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ugsburg.edu/strommen/informational-interview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wileyvalentine.com/blog/2012/06/07/be-your-best-sel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yourself and your role</a:t>
            </a:r>
          </a:p>
          <a:p>
            <a:r>
              <a:rPr lang="en-US" dirty="0" smtClean="0"/>
              <a:t>-If there are a small amount of students, you can have them introduce themselves, their year in school and major too if you would like</a:t>
            </a:r>
            <a:endParaRPr lang="en-US" dirty="0"/>
          </a:p>
        </p:txBody>
      </p:sp>
      <p:sp>
        <p:nvSpPr>
          <p:cNvPr id="4" name="Slide Number Placeholder 3"/>
          <p:cNvSpPr>
            <a:spLocks noGrp="1"/>
          </p:cNvSpPr>
          <p:nvPr>
            <p:ph type="sldNum" sz="quarter" idx="10"/>
          </p:nvPr>
        </p:nvSpPr>
        <p:spPr/>
        <p:txBody>
          <a:bodyPr/>
          <a:lstStyle/>
          <a:p>
            <a:fld id="{4E152D0A-153E-46B6-903A-CB1344D1571F}" type="slidenum">
              <a:rPr lang="en-US" smtClean="0"/>
              <a:t>1</a:t>
            </a:fld>
            <a:endParaRPr lang="en-US"/>
          </a:p>
        </p:txBody>
      </p:sp>
    </p:spTree>
    <p:extLst>
      <p:ext uri="{BB962C8B-B14F-4D97-AF65-F5344CB8AC3E}">
        <p14:creationId xmlns:p14="http://schemas.microsoft.com/office/powerpoint/2010/main" val="10132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hlinkClick r:id="rId3"/>
            </a:endParaRPr>
          </a:p>
        </p:txBody>
      </p:sp>
      <p:sp>
        <p:nvSpPr>
          <p:cNvPr id="4" name="Slide Number Placeholder 3"/>
          <p:cNvSpPr>
            <a:spLocks noGrp="1"/>
          </p:cNvSpPr>
          <p:nvPr>
            <p:ph type="sldNum" sz="quarter" idx="10"/>
          </p:nvPr>
        </p:nvSpPr>
        <p:spPr/>
        <p:txBody>
          <a:bodyPr/>
          <a:lstStyle/>
          <a:p>
            <a:fld id="{4E152D0A-153E-46B6-903A-CB1344D1571F}" type="slidenum">
              <a:rPr lang="en-US" smtClean="0"/>
              <a:t>10</a:t>
            </a:fld>
            <a:endParaRPr lang="en-US"/>
          </a:p>
        </p:txBody>
      </p:sp>
    </p:spTree>
    <p:extLst>
      <p:ext uri="{BB962C8B-B14F-4D97-AF65-F5344CB8AC3E}">
        <p14:creationId xmlns:p14="http://schemas.microsoft.com/office/powerpoint/2010/main" val="2050371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a:t>
            </a:r>
          </a:p>
          <a:p>
            <a:endParaRPr lang="en-US" dirty="0" smtClean="0"/>
          </a:p>
          <a:p>
            <a:r>
              <a:rPr lang="en-US" dirty="0" smtClean="0"/>
              <a:t>-If time, have the participants practice their own elevator</a:t>
            </a:r>
            <a:r>
              <a:rPr lang="en-US" baseline="0" dirty="0" smtClean="0"/>
              <a:t> pitch </a:t>
            </a:r>
            <a:endParaRPr lang="en-US" dirty="0"/>
          </a:p>
        </p:txBody>
      </p:sp>
      <p:sp>
        <p:nvSpPr>
          <p:cNvPr id="4" name="Slide Number Placeholder 3"/>
          <p:cNvSpPr>
            <a:spLocks noGrp="1"/>
          </p:cNvSpPr>
          <p:nvPr>
            <p:ph type="sldNum" sz="quarter" idx="10"/>
          </p:nvPr>
        </p:nvSpPr>
        <p:spPr/>
        <p:txBody>
          <a:bodyPr/>
          <a:lstStyle/>
          <a:p>
            <a:fld id="{4E152D0A-153E-46B6-903A-CB1344D1571F}" type="slidenum">
              <a:rPr lang="en-US" smtClean="0"/>
              <a:t>11</a:t>
            </a:fld>
            <a:endParaRPr lang="en-US"/>
          </a:p>
        </p:txBody>
      </p:sp>
    </p:spTree>
    <p:extLst>
      <p:ext uri="{BB962C8B-B14F-4D97-AF65-F5344CB8AC3E}">
        <p14:creationId xmlns:p14="http://schemas.microsoft.com/office/powerpoint/2010/main" val="283675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 vs. pamphlet questions:</a:t>
            </a:r>
          </a:p>
          <a:p>
            <a:endParaRPr lang="en-US" dirty="0" smtClean="0"/>
          </a:p>
          <a:p>
            <a:r>
              <a:rPr lang="en-US" dirty="0" smtClean="0"/>
              <a:t>Avoid asking questions that you can easily</a:t>
            </a:r>
            <a:r>
              <a:rPr lang="en-US" baseline="0" dirty="0" smtClean="0"/>
              <a:t> answer from reading a pamphlet, brochure, or website - instead, ask questions that can only be answered by a person (examples on next slides)</a:t>
            </a:r>
            <a:endParaRPr lang="en-US" dirty="0"/>
          </a:p>
        </p:txBody>
      </p:sp>
      <p:sp>
        <p:nvSpPr>
          <p:cNvPr id="4" name="Slide Number Placeholder 3"/>
          <p:cNvSpPr>
            <a:spLocks noGrp="1"/>
          </p:cNvSpPr>
          <p:nvPr>
            <p:ph type="sldNum" sz="quarter" idx="10"/>
          </p:nvPr>
        </p:nvSpPr>
        <p:spPr/>
        <p:txBody>
          <a:bodyPr/>
          <a:lstStyle/>
          <a:p>
            <a:fld id="{4E152D0A-153E-46B6-903A-CB1344D1571F}" type="slidenum">
              <a:rPr lang="en-US" smtClean="0"/>
              <a:t>12</a:t>
            </a:fld>
            <a:endParaRPr lang="en-US"/>
          </a:p>
        </p:txBody>
      </p:sp>
    </p:spTree>
    <p:extLst>
      <p:ext uri="{BB962C8B-B14F-4D97-AF65-F5344CB8AC3E}">
        <p14:creationId xmlns:p14="http://schemas.microsoft.com/office/powerpoint/2010/main" val="3312729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152D0A-153E-46B6-903A-CB1344D1571F}" type="slidenum">
              <a:rPr lang="en-US" smtClean="0"/>
              <a:t>13</a:t>
            </a:fld>
            <a:endParaRPr lang="en-US"/>
          </a:p>
        </p:txBody>
      </p:sp>
    </p:spTree>
    <p:extLst>
      <p:ext uri="{BB962C8B-B14F-4D97-AF65-F5344CB8AC3E}">
        <p14:creationId xmlns:p14="http://schemas.microsoft.com/office/powerpoint/2010/main" val="2532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Avoid asking about pay until you are offered a position </a:t>
            </a:r>
            <a:r>
              <a:rPr lang="en-US"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4E152D0A-153E-46B6-903A-CB1344D1571F}" type="slidenum">
              <a:rPr lang="en-US" smtClean="0"/>
              <a:t>14</a:t>
            </a:fld>
            <a:endParaRPr lang="en-US"/>
          </a:p>
        </p:txBody>
      </p:sp>
    </p:spTree>
    <p:extLst>
      <p:ext uri="{BB962C8B-B14F-4D97-AF65-F5344CB8AC3E}">
        <p14:creationId xmlns:p14="http://schemas.microsoft.com/office/powerpoint/2010/main" val="2000312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52D0A-153E-46B6-903A-CB1344D1571F}" type="slidenum">
              <a:rPr lang="en-US" smtClean="0"/>
              <a:t>15</a:t>
            </a:fld>
            <a:endParaRPr lang="en-US"/>
          </a:p>
        </p:txBody>
      </p:sp>
    </p:spTree>
    <p:extLst>
      <p:ext uri="{BB962C8B-B14F-4D97-AF65-F5344CB8AC3E}">
        <p14:creationId xmlns:p14="http://schemas.microsoft.com/office/powerpoint/2010/main" val="4260476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points: </a:t>
            </a:r>
          </a:p>
          <a:p>
            <a:endParaRPr lang="en-US" dirty="0" smtClean="0"/>
          </a:p>
          <a:p>
            <a:r>
              <a:rPr lang="en-US" dirty="0" smtClean="0"/>
              <a:t>Be prepared. </a:t>
            </a:r>
          </a:p>
          <a:p>
            <a:r>
              <a:rPr lang="en-US" dirty="0" smtClean="0"/>
              <a:t>Use questions to sell yourself well. </a:t>
            </a:r>
          </a:p>
          <a:p>
            <a:r>
              <a:rPr lang="en-US" dirty="0" smtClean="0"/>
              <a:t>Engage in natural conversation. </a:t>
            </a:r>
          </a:p>
          <a:p>
            <a:r>
              <a:rPr lang="en-US" dirty="0" smtClean="0"/>
              <a:t>Listen sincerely and enjoy the experience. </a:t>
            </a:r>
          </a:p>
          <a:p>
            <a:endParaRPr lang="en-US" dirty="0" smtClean="0"/>
          </a:p>
          <a:p>
            <a:r>
              <a:rPr lang="en-US" dirty="0" smtClean="0"/>
              <a:t>Image:</a:t>
            </a:r>
            <a:r>
              <a:rPr lang="en-US" baseline="0" dirty="0" smtClean="0"/>
              <a:t> </a:t>
            </a:r>
            <a:r>
              <a:rPr lang="en-US" dirty="0" smtClean="0">
                <a:hlinkClick r:id="rId3"/>
              </a:rPr>
              <a:t>http://www.wileyvalentine.com/blog/2012/06/07/be-your-best-self/</a:t>
            </a:r>
            <a:r>
              <a:rPr lang="en-US" dirty="0" smtClean="0"/>
              <a:t> </a:t>
            </a:r>
            <a:endParaRPr lang="en-US" dirty="0"/>
          </a:p>
        </p:txBody>
      </p:sp>
      <p:sp>
        <p:nvSpPr>
          <p:cNvPr id="4" name="Slide Number Placeholder 3"/>
          <p:cNvSpPr>
            <a:spLocks noGrp="1"/>
          </p:cNvSpPr>
          <p:nvPr>
            <p:ph type="sldNum" sz="quarter" idx="10"/>
          </p:nvPr>
        </p:nvSpPr>
        <p:spPr/>
        <p:txBody>
          <a:bodyPr/>
          <a:lstStyle/>
          <a:p>
            <a:fld id="{4E152D0A-153E-46B6-903A-CB1344D1571F}" type="slidenum">
              <a:rPr lang="en-US" smtClean="0"/>
              <a:t>16</a:t>
            </a:fld>
            <a:endParaRPr lang="en-US"/>
          </a:p>
        </p:txBody>
      </p:sp>
    </p:spTree>
    <p:extLst>
      <p:ext uri="{BB962C8B-B14F-4D97-AF65-F5344CB8AC3E}">
        <p14:creationId xmlns:p14="http://schemas.microsoft.com/office/powerpoint/2010/main" val="3324466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52D0A-153E-46B6-903A-CB1344D1571F}" type="slidenum">
              <a:rPr lang="en-US" smtClean="0"/>
              <a:t>17</a:t>
            </a:fld>
            <a:endParaRPr lang="en-US"/>
          </a:p>
        </p:txBody>
      </p:sp>
    </p:spTree>
    <p:extLst>
      <p:ext uri="{BB962C8B-B14F-4D97-AF65-F5344CB8AC3E}">
        <p14:creationId xmlns:p14="http://schemas.microsoft.com/office/powerpoint/2010/main" val="3900979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your shoes are comfortable – limit to 2</a:t>
            </a:r>
            <a:r>
              <a:rPr lang="en-US" baseline="0" dirty="0" smtClean="0"/>
              <a:t> inch heels</a:t>
            </a:r>
            <a:endParaRPr lang="en-US" dirty="0"/>
          </a:p>
        </p:txBody>
      </p:sp>
      <p:sp>
        <p:nvSpPr>
          <p:cNvPr id="4" name="Slide Number Placeholder 3"/>
          <p:cNvSpPr>
            <a:spLocks noGrp="1"/>
          </p:cNvSpPr>
          <p:nvPr>
            <p:ph type="sldNum" sz="quarter" idx="10"/>
          </p:nvPr>
        </p:nvSpPr>
        <p:spPr/>
        <p:txBody>
          <a:bodyPr/>
          <a:lstStyle/>
          <a:p>
            <a:fld id="{4E152D0A-153E-46B6-903A-CB1344D1571F}" type="slidenum">
              <a:rPr lang="en-US" smtClean="0"/>
              <a:t>18</a:t>
            </a:fld>
            <a:endParaRPr lang="en-US"/>
          </a:p>
        </p:txBody>
      </p:sp>
    </p:spTree>
    <p:extLst>
      <p:ext uri="{BB962C8B-B14F-4D97-AF65-F5344CB8AC3E}">
        <p14:creationId xmlns:p14="http://schemas.microsoft.com/office/powerpoint/2010/main" val="3513785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TIPS:</a:t>
            </a:r>
          </a:p>
          <a:p>
            <a:r>
              <a:rPr lang="en-US" dirty="0" smtClean="0"/>
              <a:t>-Practice good hygiene: brush your teeth, wear</a:t>
            </a:r>
            <a:r>
              <a:rPr lang="en-US" baseline="0" dirty="0" smtClean="0"/>
              <a:t> deodorant, keep facial hair well groomed, limit scents</a:t>
            </a:r>
            <a:endParaRPr lang="en-US" dirty="0" smtClean="0"/>
          </a:p>
          <a:p>
            <a:r>
              <a:rPr lang="en-US" dirty="0" smtClean="0"/>
              <a:t>-Simple hair, makeup,</a:t>
            </a:r>
            <a:r>
              <a:rPr lang="en-US" baseline="0" dirty="0" smtClean="0"/>
              <a:t> and accessories</a:t>
            </a:r>
            <a:endParaRPr lang="en-US" dirty="0" smtClean="0"/>
          </a:p>
          <a:p>
            <a:r>
              <a:rPr lang="en-US" dirty="0" smtClean="0"/>
              <a:t>-Stick</a:t>
            </a:r>
            <a:r>
              <a:rPr lang="en-US" baseline="0" dirty="0" smtClean="0"/>
              <a:t> to l</a:t>
            </a:r>
            <a:r>
              <a:rPr lang="en-US" dirty="0" smtClean="0"/>
              <a:t>ow-key color schemes: navy suit, white or light blue shirts, mellow ties. </a:t>
            </a:r>
          </a:p>
          <a:p>
            <a:r>
              <a:rPr lang="en-US" dirty="0" smtClean="0"/>
              <a:t>-Suit and tie or dress shirt with dress slacks or skirt. </a:t>
            </a:r>
          </a:p>
          <a:p>
            <a:r>
              <a:rPr lang="en-US" dirty="0" smtClean="0"/>
              <a:t>-Blouse, shirt, or shell that gives you good coverage. </a:t>
            </a:r>
          </a:p>
          <a:p>
            <a:r>
              <a:rPr lang="en-US" dirty="0" smtClean="0"/>
              <a:t>-Socks match pants &amp; shoes match belt.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E152D0A-153E-46B6-903A-CB1344D1571F}" type="slidenum">
              <a:rPr lang="en-US" smtClean="0"/>
              <a:t>19</a:t>
            </a:fld>
            <a:endParaRPr lang="en-US"/>
          </a:p>
        </p:txBody>
      </p:sp>
    </p:spTree>
    <p:extLst>
      <p:ext uri="{BB962C8B-B14F-4D97-AF65-F5344CB8AC3E}">
        <p14:creationId xmlns:p14="http://schemas.microsoft.com/office/powerpoint/2010/main" val="404410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152D0A-153E-46B6-903A-CB1344D1571F}" type="slidenum">
              <a:rPr lang="en-US" smtClean="0"/>
              <a:t>2</a:t>
            </a:fld>
            <a:endParaRPr lang="en-US"/>
          </a:p>
        </p:txBody>
      </p:sp>
    </p:spTree>
    <p:extLst>
      <p:ext uri="{BB962C8B-B14F-4D97-AF65-F5344CB8AC3E}">
        <p14:creationId xmlns:p14="http://schemas.microsoft.com/office/powerpoint/2010/main" val="682133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AVOID:</a:t>
            </a:r>
            <a:endParaRPr lang="en-US" baseline="0" dirty="0" smtClean="0"/>
          </a:p>
          <a:p>
            <a:pPr marL="171450" indent="-171450">
              <a:buFontTx/>
              <a:buChar char="-"/>
            </a:pPr>
            <a:r>
              <a:rPr lang="en-US" baseline="0" dirty="0" smtClean="0"/>
              <a:t>Inappropriate clothes that makes them question your competence/professionalism</a:t>
            </a:r>
          </a:p>
          <a:p>
            <a:pPr marL="171450" indent="-171450">
              <a:buFontTx/>
              <a:buChar char="-"/>
            </a:pPr>
            <a:r>
              <a:rPr lang="en-US" baseline="0" dirty="0" smtClean="0"/>
              <a:t>Perfume/loud jewelry, excessive makeup</a:t>
            </a:r>
          </a:p>
          <a:p>
            <a:pPr marL="171450" indent="-171450">
              <a:buFontTx/>
              <a:buChar char="-"/>
            </a:pPr>
            <a:r>
              <a:rPr lang="en-US" baseline="0" dirty="0" smtClean="0"/>
              <a:t>Shirts/ties that are too bold </a:t>
            </a:r>
          </a:p>
          <a:p>
            <a:pPr marL="171450" indent="-171450">
              <a:buFontTx/>
              <a:buChar char="-"/>
            </a:pPr>
            <a:r>
              <a:rPr lang="en-US" baseline="0" dirty="0" smtClean="0"/>
              <a:t>Skirts that are too short, heals that are too tall. </a:t>
            </a:r>
          </a:p>
          <a:p>
            <a:pPr marL="171450" indent="-171450">
              <a:buFontTx/>
              <a:buChar char="-"/>
            </a:pPr>
            <a:r>
              <a:rPr lang="en-US" baseline="0" dirty="0" smtClean="0"/>
              <a:t>Dirty, wrinkled, stained clothes. </a:t>
            </a:r>
          </a:p>
          <a:p>
            <a:pPr marL="171450" indent="-171450">
              <a:buFontTx/>
              <a:buChar char="-"/>
            </a:pPr>
            <a:r>
              <a:rPr lang="en-US" baseline="0" dirty="0" smtClean="0"/>
              <a:t>Too much skin. </a:t>
            </a:r>
          </a:p>
          <a:p>
            <a:pPr marL="171450" indent="-171450">
              <a:buFontTx/>
              <a:buChar char="-"/>
            </a:pPr>
            <a:r>
              <a:rPr lang="en-US" baseline="0" dirty="0" smtClean="0"/>
              <a:t>Awkward fit, or candidate looks uncomfortable (pulling or tugging at clothes, fidgets, </a:t>
            </a:r>
            <a:r>
              <a:rPr lang="en-US" baseline="0" dirty="0" err="1" smtClean="0"/>
              <a:t>etc</a:t>
            </a:r>
            <a:r>
              <a:rPr lang="en-US" baseline="0" dirty="0" smtClean="0"/>
              <a:t>). </a:t>
            </a:r>
          </a:p>
          <a:p>
            <a:pPr marL="171450" indent="-171450">
              <a:buFontTx/>
              <a:buChar char="-"/>
            </a:pPr>
            <a:r>
              <a:rPr lang="en-US" baseline="0" dirty="0" smtClean="0"/>
              <a:t>Backpacks and bulky bags.</a:t>
            </a:r>
            <a:endParaRPr lang="en-US" dirty="0" smtClean="0"/>
          </a:p>
          <a:p>
            <a:endParaRPr lang="en-US" dirty="0"/>
          </a:p>
        </p:txBody>
      </p:sp>
      <p:sp>
        <p:nvSpPr>
          <p:cNvPr id="4" name="Slide Number Placeholder 3"/>
          <p:cNvSpPr>
            <a:spLocks noGrp="1"/>
          </p:cNvSpPr>
          <p:nvPr>
            <p:ph type="sldNum" sz="quarter" idx="10"/>
          </p:nvPr>
        </p:nvSpPr>
        <p:spPr/>
        <p:txBody>
          <a:bodyPr/>
          <a:lstStyle/>
          <a:p>
            <a:fld id="{4E152D0A-153E-46B6-903A-CB1344D1571F}" type="slidenum">
              <a:rPr lang="en-US" smtClean="0"/>
              <a:t>20</a:t>
            </a:fld>
            <a:endParaRPr lang="en-US"/>
          </a:p>
        </p:txBody>
      </p:sp>
    </p:spTree>
    <p:extLst>
      <p:ext uri="{BB962C8B-B14F-4D97-AF65-F5344CB8AC3E}">
        <p14:creationId xmlns:p14="http://schemas.microsoft.com/office/powerpoint/2010/main" val="185505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JCPenny</a:t>
            </a:r>
            <a:r>
              <a:rPr lang="en-US" dirty="0" smtClean="0"/>
              <a:t>, Sears, TJ Maxx, Marshalls, and </a:t>
            </a:r>
            <a:r>
              <a:rPr lang="en-US" dirty="0" err="1" smtClean="0"/>
              <a:t>Herbergers</a:t>
            </a:r>
            <a:r>
              <a:rPr lang="en-US" dirty="0" smtClean="0"/>
              <a:t> can be good places to get trousers, blazers, suits, sweaters, and skirts, especially if you only need one or two and don't have a lot of money. </a:t>
            </a:r>
            <a:r>
              <a:rPr lang="en-US" dirty="0" err="1" smtClean="0"/>
              <a:t>JCPenny</a:t>
            </a:r>
            <a:r>
              <a:rPr lang="en-US" dirty="0" smtClean="0"/>
              <a:t> is a preferred place for me because they </a:t>
            </a:r>
            <a:r>
              <a:rPr lang="en-US" b="1" i="1" dirty="0" smtClean="0"/>
              <a:t>always</a:t>
            </a:r>
            <a:r>
              <a:rPr lang="en-US" dirty="0" smtClean="0"/>
              <a:t> have something on sale in the professional attire categories, or have coupons that can be used for return purchases. Sometimes these places offer tailoring services, but if they don't that can sometimes be done by outside vendors for minimal cost. These places also usually have a pretty good selection of the basics.</a:t>
            </a:r>
            <a:br>
              <a:rPr lang="en-US" dirty="0" smtClean="0"/>
            </a:br>
            <a:r>
              <a:rPr lang="en-US" dirty="0" smtClean="0"/>
              <a:t/>
            </a:r>
            <a:br>
              <a:rPr lang="en-US" dirty="0" smtClean="0"/>
            </a:br>
            <a:r>
              <a:rPr lang="en-US" dirty="0" smtClean="0"/>
              <a:t>Having said that, for some of the more basic stuff (shirts, ties, blouses, sweaters, etc.), Target works well. Target is just limited in selection at times. You can find good affordable accessories at places like Savers, ARC Value Village, and even Goodwill.</a:t>
            </a:r>
            <a:endParaRPr lang="en-US" dirty="0"/>
          </a:p>
        </p:txBody>
      </p:sp>
      <p:sp>
        <p:nvSpPr>
          <p:cNvPr id="4" name="Slide Number Placeholder 3"/>
          <p:cNvSpPr>
            <a:spLocks noGrp="1"/>
          </p:cNvSpPr>
          <p:nvPr>
            <p:ph type="sldNum" sz="quarter" idx="10"/>
          </p:nvPr>
        </p:nvSpPr>
        <p:spPr/>
        <p:txBody>
          <a:bodyPr/>
          <a:lstStyle/>
          <a:p>
            <a:fld id="{4E152D0A-153E-46B6-903A-CB1344D1571F}" type="slidenum">
              <a:rPr lang="en-US" smtClean="0"/>
              <a:t>21</a:t>
            </a:fld>
            <a:endParaRPr lang="en-US"/>
          </a:p>
        </p:txBody>
      </p:sp>
    </p:spTree>
    <p:extLst>
      <p:ext uri="{BB962C8B-B14F-4D97-AF65-F5344CB8AC3E}">
        <p14:creationId xmlns:p14="http://schemas.microsoft.com/office/powerpoint/2010/main" val="807947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152D0A-153E-46B6-903A-CB1344D1571F}" type="slidenum">
              <a:rPr lang="en-US" smtClean="0"/>
              <a:t>22</a:t>
            </a:fld>
            <a:endParaRPr lang="en-US"/>
          </a:p>
        </p:txBody>
      </p:sp>
    </p:spTree>
    <p:extLst>
      <p:ext uri="{BB962C8B-B14F-4D97-AF65-F5344CB8AC3E}">
        <p14:creationId xmlns:p14="http://schemas.microsoft.com/office/powerpoint/2010/main" val="326601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52D0A-153E-46B6-903A-CB1344D1571F}" type="slidenum">
              <a:rPr lang="en-US" smtClean="0"/>
              <a:t>23</a:t>
            </a:fld>
            <a:endParaRPr lang="en-US"/>
          </a:p>
        </p:txBody>
      </p:sp>
    </p:spTree>
    <p:extLst>
      <p:ext uri="{BB962C8B-B14F-4D97-AF65-F5344CB8AC3E}">
        <p14:creationId xmlns:p14="http://schemas.microsoft.com/office/powerpoint/2010/main" val="951396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handout for details. </a:t>
            </a:r>
            <a:endParaRPr lang="en-US" dirty="0"/>
          </a:p>
        </p:txBody>
      </p:sp>
      <p:sp>
        <p:nvSpPr>
          <p:cNvPr id="4" name="Slide Number Placeholder 3"/>
          <p:cNvSpPr>
            <a:spLocks noGrp="1"/>
          </p:cNvSpPr>
          <p:nvPr>
            <p:ph type="sldNum" sz="quarter" idx="10"/>
          </p:nvPr>
        </p:nvSpPr>
        <p:spPr/>
        <p:txBody>
          <a:bodyPr/>
          <a:lstStyle/>
          <a:p>
            <a:fld id="{4E152D0A-153E-46B6-903A-CB1344D1571F}" type="slidenum">
              <a:rPr lang="en-US" smtClean="0"/>
              <a:t>24</a:t>
            </a:fld>
            <a:endParaRPr lang="en-US"/>
          </a:p>
        </p:txBody>
      </p:sp>
    </p:spTree>
    <p:extLst>
      <p:ext uri="{BB962C8B-B14F-4D97-AF65-F5344CB8AC3E}">
        <p14:creationId xmlns:p14="http://schemas.microsoft.com/office/powerpoint/2010/main" val="1630879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handout for details. </a:t>
            </a:r>
            <a:endParaRPr lang="en-US" dirty="0"/>
          </a:p>
        </p:txBody>
      </p:sp>
      <p:sp>
        <p:nvSpPr>
          <p:cNvPr id="4" name="Slide Number Placeholder 3"/>
          <p:cNvSpPr>
            <a:spLocks noGrp="1"/>
          </p:cNvSpPr>
          <p:nvPr>
            <p:ph type="sldNum" sz="quarter" idx="10"/>
          </p:nvPr>
        </p:nvSpPr>
        <p:spPr/>
        <p:txBody>
          <a:bodyPr/>
          <a:lstStyle/>
          <a:p>
            <a:fld id="{4E152D0A-153E-46B6-903A-CB1344D1571F}" type="slidenum">
              <a:rPr lang="en-US" smtClean="0"/>
              <a:t>25</a:t>
            </a:fld>
            <a:endParaRPr lang="en-US"/>
          </a:p>
        </p:txBody>
      </p:sp>
    </p:spTree>
    <p:extLst>
      <p:ext uri="{BB962C8B-B14F-4D97-AF65-F5344CB8AC3E}">
        <p14:creationId xmlns:p14="http://schemas.microsoft.com/office/powerpoint/2010/main" val="1520863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152D0A-153E-46B6-903A-CB1344D1571F}" type="slidenum">
              <a:rPr lang="en-US" smtClean="0"/>
              <a:t>26</a:t>
            </a:fld>
            <a:endParaRPr lang="en-US"/>
          </a:p>
        </p:txBody>
      </p:sp>
    </p:spTree>
    <p:extLst>
      <p:ext uri="{BB962C8B-B14F-4D97-AF65-F5344CB8AC3E}">
        <p14:creationId xmlns:p14="http://schemas.microsoft.com/office/powerpoint/2010/main" val="1072979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152D0A-153E-46B6-903A-CB1344D1571F}" type="slidenum">
              <a:rPr lang="en-US" smtClean="0"/>
              <a:t>27</a:t>
            </a:fld>
            <a:endParaRPr lang="en-US"/>
          </a:p>
        </p:txBody>
      </p:sp>
    </p:spTree>
    <p:extLst>
      <p:ext uri="{BB962C8B-B14F-4D97-AF65-F5344CB8AC3E}">
        <p14:creationId xmlns:p14="http://schemas.microsoft.com/office/powerpoint/2010/main" val="1093311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31D61FD-2656-4ABB-B702-C843568DED4D}"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3932012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Make Sure to Highlight the Strommen</a:t>
            </a:r>
            <a:r>
              <a:rPr lang="en-US" baseline="0" dirty="0" smtClean="0"/>
              <a:t> Job Fair Website</a:t>
            </a:r>
            <a:endParaRPr lang="en-US" dirty="0" smtClean="0"/>
          </a:p>
        </p:txBody>
      </p:sp>
      <p:sp>
        <p:nvSpPr>
          <p:cNvPr id="4" name="Slide Number Placeholder 3"/>
          <p:cNvSpPr>
            <a:spLocks noGrp="1"/>
          </p:cNvSpPr>
          <p:nvPr>
            <p:ph type="sldNum" sz="quarter" idx="5"/>
          </p:nvPr>
        </p:nvSpPr>
        <p:spPr/>
        <p:txBody>
          <a:bodyPr/>
          <a:lstStyle/>
          <a:p>
            <a:pPr>
              <a:defRPr/>
            </a:pPr>
            <a:fld id="{7F94D0D5-D981-459D-9145-BBD4AEA5515B}" type="slidenum">
              <a:rPr lang="en-US" smtClean="0"/>
              <a:pPr>
                <a:defRPr/>
              </a:pPr>
              <a:t>30</a:t>
            </a:fld>
            <a:endParaRPr lang="en-US"/>
          </a:p>
        </p:txBody>
      </p:sp>
    </p:spTree>
    <p:extLst>
      <p:ext uri="{BB962C8B-B14F-4D97-AF65-F5344CB8AC3E}">
        <p14:creationId xmlns:p14="http://schemas.microsoft.com/office/powerpoint/2010/main" val="113655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52D0A-153E-46B6-903A-CB1344D1571F}" type="slidenum">
              <a:rPr lang="en-US" smtClean="0"/>
              <a:t>3</a:t>
            </a:fld>
            <a:endParaRPr lang="en-US"/>
          </a:p>
        </p:txBody>
      </p:sp>
    </p:spTree>
    <p:extLst>
      <p:ext uri="{BB962C8B-B14F-4D97-AF65-F5344CB8AC3E}">
        <p14:creationId xmlns:p14="http://schemas.microsoft.com/office/powerpoint/2010/main" val="29126590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Distribute</a:t>
            </a:r>
            <a:r>
              <a:rPr lang="en-US" baseline="0" dirty="0" smtClean="0"/>
              <a:t> Survey</a:t>
            </a:r>
            <a:endParaRPr lang="en-US" dirty="0"/>
          </a:p>
        </p:txBody>
      </p:sp>
      <p:sp>
        <p:nvSpPr>
          <p:cNvPr id="4" name="Slide Number Placeholder 3"/>
          <p:cNvSpPr>
            <a:spLocks noGrp="1"/>
          </p:cNvSpPr>
          <p:nvPr>
            <p:ph type="sldNum" sz="quarter" idx="10"/>
          </p:nvPr>
        </p:nvSpPr>
        <p:spPr/>
        <p:txBody>
          <a:bodyPr/>
          <a:lstStyle/>
          <a:p>
            <a:fld id="{4E152D0A-153E-46B6-903A-CB1344D1571F}" type="slidenum">
              <a:rPr lang="en-US" smtClean="0"/>
              <a:t>31</a:t>
            </a:fld>
            <a:endParaRPr lang="en-US"/>
          </a:p>
        </p:txBody>
      </p:sp>
    </p:spTree>
    <p:extLst>
      <p:ext uri="{BB962C8B-B14F-4D97-AF65-F5344CB8AC3E}">
        <p14:creationId xmlns:p14="http://schemas.microsoft.com/office/powerpoint/2010/main" val="1204805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52D0A-153E-46B6-903A-CB1344D1571F}" type="slidenum">
              <a:rPr lang="en-US" smtClean="0"/>
              <a:t>4</a:t>
            </a:fld>
            <a:endParaRPr lang="en-US"/>
          </a:p>
        </p:txBody>
      </p:sp>
    </p:spTree>
    <p:extLst>
      <p:ext uri="{BB962C8B-B14F-4D97-AF65-F5344CB8AC3E}">
        <p14:creationId xmlns:p14="http://schemas.microsoft.com/office/powerpoint/2010/main" val="4136848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to a successful Job Fair experience is PREPARATION!</a:t>
            </a:r>
            <a:r>
              <a:rPr lang="en-US" baseline="0" dirty="0" smtClean="0"/>
              <a:t> So, now we will talk about some strategies for preparing for before, during, and after the fair.</a:t>
            </a:r>
            <a:endParaRPr lang="en-US" dirty="0"/>
          </a:p>
        </p:txBody>
      </p:sp>
      <p:sp>
        <p:nvSpPr>
          <p:cNvPr id="4" name="Slide Number Placeholder 3"/>
          <p:cNvSpPr>
            <a:spLocks noGrp="1"/>
          </p:cNvSpPr>
          <p:nvPr>
            <p:ph type="sldNum" sz="quarter" idx="10"/>
          </p:nvPr>
        </p:nvSpPr>
        <p:spPr/>
        <p:txBody>
          <a:bodyPr/>
          <a:lstStyle/>
          <a:p>
            <a:fld id="{4E152D0A-153E-46B6-903A-CB1344D1571F}" type="slidenum">
              <a:rPr lang="en-US" smtClean="0"/>
              <a:t>5</a:t>
            </a:fld>
            <a:endParaRPr lang="en-US"/>
          </a:p>
        </p:txBody>
      </p:sp>
    </p:spTree>
    <p:extLst>
      <p:ext uri="{BB962C8B-B14F-4D97-AF65-F5344CB8AC3E}">
        <p14:creationId xmlns:p14="http://schemas.microsoft.com/office/powerpoint/2010/main" val="422184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52D0A-153E-46B6-903A-CB1344D1571F}" type="slidenum">
              <a:rPr lang="en-US" smtClean="0"/>
              <a:t>6</a:t>
            </a:fld>
            <a:endParaRPr lang="en-US"/>
          </a:p>
        </p:txBody>
      </p:sp>
    </p:spTree>
    <p:extLst>
      <p:ext uri="{BB962C8B-B14F-4D97-AF65-F5344CB8AC3E}">
        <p14:creationId xmlns:p14="http://schemas.microsoft.com/office/powerpoint/2010/main" val="2800960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clarifying students’ goals for the fair - what are some examples: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is your main goal for the Fair? </a:t>
            </a:r>
            <a:endParaRPr lang="en-US" dirty="0" smtClean="0"/>
          </a:p>
          <a:p>
            <a:r>
              <a:rPr lang="en-US" dirty="0" smtClean="0"/>
              <a:t>Searching</a:t>
            </a:r>
            <a:r>
              <a:rPr lang="en-US" baseline="0" dirty="0" smtClean="0"/>
              <a:t> for a job or internship or just testing the waters/exploring? </a:t>
            </a:r>
          </a:p>
          <a:p>
            <a:r>
              <a:rPr lang="en-US" baseline="0" dirty="0" smtClean="0"/>
              <a:t>How many employers want to connect with? </a:t>
            </a:r>
          </a:p>
          <a:p>
            <a:r>
              <a:rPr lang="en-US" baseline="0" dirty="0" smtClean="0"/>
              <a:t>What kinds of opportunities are you seeking? </a:t>
            </a:r>
          </a:p>
          <a:p>
            <a:r>
              <a:rPr lang="en-US" baseline="0" dirty="0" smtClean="0"/>
              <a:t>Trying to explore different industries? </a:t>
            </a:r>
          </a:p>
          <a:p>
            <a:r>
              <a:rPr lang="en-US" baseline="0" dirty="0" smtClean="0"/>
              <a:t>What would a successful Fair look like for you? </a:t>
            </a:r>
          </a:p>
          <a:p>
            <a:r>
              <a:rPr lang="en-US" baseline="0" dirty="0" smtClean="0"/>
              <a:t>How does this Job Fair fit into the mix of all the various job/internship search activities you are engaged in?</a:t>
            </a:r>
          </a:p>
          <a:p>
            <a:r>
              <a:rPr lang="en-US" b="1" baseline="0" dirty="0" smtClean="0"/>
              <a:t>Realize this is just one avenue for finding opportunities – keep in mind 80% of jobs are never posted. </a:t>
            </a:r>
            <a:endParaRPr lang="en-US" b="1" dirty="0"/>
          </a:p>
        </p:txBody>
      </p:sp>
      <p:sp>
        <p:nvSpPr>
          <p:cNvPr id="4" name="Slide Number Placeholder 3"/>
          <p:cNvSpPr>
            <a:spLocks noGrp="1"/>
          </p:cNvSpPr>
          <p:nvPr>
            <p:ph type="sldNum" sz="quarter" idx="10"/>
          </p:nvPr>
        </p:nvSpPr>
        <p:spPr/>
        <p:txBody>
          <a:bodyPr/>
          <a:lstStyle/>
          <a:p>
            <a:fld id="{4E152D0A-153E-46B6-903A-CB1344D1571F}" type="slidenum">
              <a:rPr lang="en-US" smtClean="0"/>
              <a:t>7</a:t>
            </a:fld>
            <a:endParaRPr lang="en-US"/>
          </a:p>
        </p:txBody>
      </p:sp>
    </p:spTree>
    <p:extLst>
      <p:ext uri="{BB962C8B-B14F-4D97-AF65-F5344CB8AC3E}">
        <p14:creationId xmlns:p14="http://schemas.microsoft.com/office/powerpoint/2010/main" val="758956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Solicit ideas from student</a:t>
            </a:r>
            <a:r>
              <a:rPr lang="en-US" baseline="0" dirty="0" smtClean="0"/>
              <a:t>s first: </a:t>
            </a:r>
          </a:p>
          <a:p>
            <a:endParaRPr lang="en-US" baseline="0" dirty="0" smtClean="0"/>
          </a:p>
          <a:p>
            <a:pPr marL="514350" indent="-514350">
              <a:buFont typeface="+mj-lt"/>
              <a:buAutoNum type="arabicPeriod"/>
            </a:pPr>
            <a:r>
              <a:rPr lang="en-US" dirty="0" smtClean="0"/>
              <a:t>How would you research employers? </a:t>
            </a:r>
          </a:p>
          <a:p>
            <a:pPr marL="514350" indent="-514350">
              <a:buFont typeface="+mj-lt"/>
              <a:buAutoNum type="arabicPeriod"/>
            </a:pPr>
            <a:r>
              <a:rPr lang="en-US" dirty="0" smtClean="0"/>
              <a:t>What would you want to know? </a:t>
            </a:r>
          </a:p>
          <a:p>
            <a:pPr marL="514350" indent="-514350">
              <a:buFont typeface="+mj-lt"/>
              <a:buAutoNum type="arabicPeriod"/>
            </a:pPr>
            <a:r>
              <a:rPr lang="en-US" dirty="0" smtClean="0"/>
              <a:t>When would you do this research? </a:t>
            </a:r>
          </a:p>
          <a:p>
            <a:endParaRPr lang="en-US" dirty="0"/>
          </a:p>
        </p:txBody>
      </p:sp>
      <p:sp>
        <p:nvSpPr>
          <p:cNvPr id="4" name="Slide Number Placeholder 3"/>
          <p:cNvSpPr>
            <a:spLocks noGrp="1"/>
          </p:cNvSpPr>
          <p:nvPr>
            <p:ph type="sldNum" sz="quarter" idx="10"/>
          </p:nvPr>
        </p:nvSpPr>
        <p:spPr/>
        <p:txBody>
          <a:bodyPr/>
          <a:lstStyle/>
          <a:p>
            <a:fld id="{4E152D0A-153E-46B6-903A-CB1344D1571F}" type="slidenum">
              <a:rPr lang="en-US" smtClean="0"/>
              <a:t>8</a:t>
            </a:fld>
            <a:endParaRPr lang="en-US"/>
          </a:p>
        </p:txBody>
      </p:sp>
    </p:spTree>
    <p:extLst>
      <p:ext uri="{BB962C8B-B14F-4D97-AF65-F5344CB8AC3E}">
        <p14:creationId xmlns:p14="http://schemas.microsoft.com/office/powerpoint/2010/main" val="2329189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52D0A-153E-46B6-903A-CB1344D1571F}" type="slidenum">
              <a:rPr lang="en-US" smtClean="0"/>
              <a:t>9</a:t>
            </a:fld>
            <a:endParaRPr lang="en-US"/>
          </a:p>
        </p:txBody>
      </p:sp>
    </p:spTree>
    <p:extLst>
      <p:ext uri="{BB962C8B-B14F-4D97-AF65-F5344CB8AC3E}">
        <p14:creationId xmlns:p14="http://schemas.microsoft.com/office/powerpoint/2010/main" val="863913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userDrawn="1"/>
        </p:nvSpPr>
        <p:spPr bwMode="auto">
          <a:xfrm>
            <a:off x="146304" y="6400901"/>
            <a:ext cx="8833104" cy="309563"/>
          </a:xfrm>
          <a:prstGeom prst="rect">
            <a:avLst/>
          </a:prstGeom>
          <a:solidFill>
            <a:schemeClr val="accent2">
              <a:lumMod val="50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Title 7"/>
          <p:cNvSpPr>
            <a:spLocks noGrp="1"/>
          </p:cNvSpPr>
          <p:nvPr>
            <p:ph type="ctrTitle" hasCustomPrompt="1"/>
          </p:nvPr>
        </p:nvSpPr>
        <p:spPr>
          <a:xfrm>
            <a:off x="685800" y="381000"/>
            <a:ext cx="7772400" cy="1752600"/>
          </a:xfrm>
        </p:spPr>
        <p:txBody>
          <a:bodyPr anchor="b"/>
          <a:lstStyle>
            <a:lvl1pPr>
              <a:defRPr sz="4200" baseline="0">
                <a:solidFill>
                  <a:schemeClr val="accent1"/>
                </a:solidFill>
              </a:defRPr>
            </a:lvl1pPr>
          </a:lstStyle>
          <a:p>
            <a:r>
              <a:rPr kumimoji="0" lang="en-US" dirty="0" smtClean="0"/>
              <a:t>Presentation Title</a:t>
            </a:r>
            <a:endParaRPr kumimoji="0" lang="en-US" dirty="0"/>
          </a:p>
        </p:txBody>
      </p:sp>
      <p:pic>
        <p:nvPicPr>
          <p:cNvPr id="21" name="Picture 1" descr="Project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3555" y="6208395"/>
            <a:ext cx="4556647" cy="3657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2" name="Subtitle 8"/>
          <p:cNvSpPr txBox="1">
            <a:spLocks/>
          </p:cNvSpPr>
          <p:nvPr userDrawn="1"/>
        </p:nvSpPr>
        <p:spPr>
          <a:xfrm>
            <a:off x="1171956" y="3152129"/>
            <a:ext cx="6781800" cy="1153272"/>
          </a:xfrm>
          <a:prstGeom prst="rect">
            <a:avLst/>
          </a:prstGeom>
        </p:spPr>
        <p:txBody>
          <a:bodyPr vert="horz">
            <a:normAutofit lnSpcReduction="10000"/>
          </a:bodyPr>
          <a:lstStyle>
            <a:lvl1pPr marL="0" marR="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defRPr kumimoji="0" sz="1600" b="1" kern="1200" cap="none" spc="250" baseline="0">
                <a:solidFill>
                  <a:schemeClr val="tx2"/>
                </a:solidFill>
                <a:latin typeface="+mn-lt"/>
                <a:ea typeface="+mn-ea"/>
                <a:cs typeface="+mn-cs"/>
                <a:sym typeface="Wingding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r>
              <a:rPr lang="en-US" dirty="0" smtClean="0"/>
              <a:t>AUGSBURG</a:t>
            </a:r>
            <a:r>
              <a:rPr lang="en-US" baseline="0" dirty="0" smtClean="0"/>
              <a:t> COLLEGE</a:t>
            </a:r>
          </a:p>
          <a:p>
            <a:endParaRPr lang="en-US" dirty="0" smtClean="0"/>
          </a:p>
          <a:p>
            <a:r>
              <a:rPr lang="en-US" dirty="0" smtClean="0"/>
              <a:t>STROMMEN CENTER FOR MEANINGFUL WORK</a:t>
            </a:r>
          </a:p>
          <a:p>
            <a:r>
              <a:rPr lang="en-US" dirty="0" smtClean="0"/>
              <a:t>CAREER &amp; INTERNSHIP SERVICES</a:t>
            </a:r>
          </a:p>
          <a:p>
            <a:endParaRPr lang="en-US" dirty="0" smtClean="0"/>
          </a:p>
          <a:p>
            <a:endParaRPr lang="en-US" dirty="0" smtClean="0"/>
          </a:p>
        </p:txBody>
      </p:sp>
      <p:sp>
        <p:nvSpPr>
          <p:cNvPr id="23" name="Subtitle 8"/>
          <p:cNvSpPr txBox="1">
            <a:spLocks/>
          </p:cNvSpPr>
          <p:nvPr userDrawn="1"/>
        </p:nvSpPr>
        <p:spPr bwMode="auto">
          <a:xfrm>
            <a:off x="1181100" y="4497907"/>
            <a:ext cx="678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marR="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defRPr sz="1600" b="1" kern="1200" cap="none" spc="250" baseline="0">
                <a:solidFill>
                  <a:schemeClr val="tx2"/>
                </a:solidFill>
                <a:latin typeface="+mn-lt"/>
                <a:ea typeface="+mn-ea"/>
                <a:cs typeface="+mn-cs"/>
                <a:sym typeface="Wingdings"/>
              </a:defRPr>
            </a:lvl1pPr>
            <a:lvl2pPr marL="457200" indent="0" algn="ctr" rtl="0" eaLnBrk="1" fontAlgn="base" hangingPunct="1">
              <a:spcBef>
                <a:spcPct val="20000"/>
              </a:spcBef>
              <a:spcAft>
                <a:spcPct val="0"/>
              </a:spcAft>
              <a:buClr>
                <a:schemeClr val="accent2"/>
              </a:buClr>
              <a:buSzPct val="70000"/>
              <a:buFont typeface="Wingdings" pitchFamily="2" charset="2"/>
              <a:buNone/>
              <a:defRPr sz="2200" kern="1200">
                <a:solidFill>
                  <a:schemeClr val="tx2"/>
                </a:solidFill>
                <a:latin typeface="+mn-lt"/>
                <a:ea typeface="+mn-ea"/>
                <a:cs typeface="+mn-cs"/>
              </a:defRPr>
            </a:lvl2pPr>
            <a:lvl3pPr marL="914400" indent="0" algn="ctr" rtl="0" eaLnBrk="1" fontAlgn="base" hangingPunct="1">
              <a:spcBef>
                <a:spcPct val="20000"/>
              </a:spcBef>
              <a:spcAft>
                <a:spcPct val="0"/>
              </a:spcAft>
              <a:buClr>
                <a:srgbClr val="C32D2E"/>
              </a:buClr>
              <a:buSzPct val="75000"/>
              <a:buFont typeface="Wingdings 2" pitchFamily="18" charset="2"/>
              <a:buNone/>
              <a:defRPr sz="2000" kern="1200">
                <a:solidFill>
                  <a:schemeClr val="tx1"/>
                </a:solidFill>
                <a:latin typeface="+mn-lt"/>
                <a:ea typeface="+mn-ea"/>
                <a:cs typeface="+mn-cs"/>
              </a:defRPr>
            </a:lvl3pPr>
            <a:lvl4pPr marL="1371600" indent="0" algn="ctr" rtl="0" eaLnBrk="1" fontAlgn="base" hangingPunct="1">
              <a:spcBef>
                <a:spcPct val="20000"/>
              </a:spcBef>
              <a:spcAft>
                <a:spcPct val="0"/>
              </a:spcAft>
              <a:buClr>
                <a:srgbClr val="84AA33"/>
              </a:buClr>
              <a:buSzPct val="70000"/>
              <a:buFont typeface="Wingdings" pitchFamily="2" charset="2"/>
              <a:buNone/>
              <a:defRPr sz="2000" kern="1200">
                <a:solidFill>
                  <a:schemeClr val="tx2"/>
                </a:solidFill>
                <a:latin typeface="+mn-lt"/>
                <a:ea typeface="+mn-ea"/>
                <a:cs typeface="+mn-cs"/>
              </a:defRPr>
            </a:lvl4pPr>
            <a:lvl5pPr marL="1828800" indent="0" algn="ctr" rtl="0" eaLnBrk="1" fontAlgn="base" hangingPunct="1">
              <a:spcBef>
                <a:spcPct val="20000"/>
              </a:spcBef>
              <a:spcAft>
                <a:spcPct val="0"/>
              </a:spcAft>
              <a:buClr>
                <a:srgbClr val="964305"/>
              </a:buClr>
              <a:buNone/>
              <a:defRPr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r>
              <a:rPr lang="en-US" sz="1200" dirty="0" smtClean="0"/>
              <a:t>Christensen</a:t>
            </a:r>
            <a:r>
              <a:rPr lang="en-US" sz="1200" baseline="0" dirty="0" smtClean="0"/>
              <a:t> 100 </a:t>
            </a:r>
            <a:r>
              <a:rPr lang="en-US" sz="1200" baseline="0" dirty="0" smtClean="0">
                <a:sym typeface="Wingdings"/>
              </a:rPr>
              <a:t> careers@augsburg.edu  (612)330-1148</a:t>
            </a:r>
            <a:endParaRPr lang="en-US" sz="1200" dirty="0" smtClean="0"/>
          </a:p>
          <a:p>
            <a:endParaRPr lang="en-US" dirty="0" smtClean="0"/>
          </a:p>
        </p:txBody>
      </p:sp>
      <p:sp>
        <p:nvSpPr>
          <p:cNvPr id="25" name="Oval 24"/>
          <p:cNvSpPr/>
          <p:nvPr userDrawn="1"/>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50058" y="2209800"/>
            <a:ext cx="443883" cy="429087"/>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userDrawn="1"/>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2">
              <a:lumMod val="50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pic>
        <p:nvPicPr>
          <p:cNvPr id="16" name="Picture 1" descr="Project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3555" y="6208395"/>
            <a:ext cx="4556647" cy="3657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6922570" y="3016019"/>
            <a:ext cx="443883" cy="42908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smtClean="0"/>
            </a:lvl1pPr>
          </a:lstStyle>
          <a:p>
            <a:pPr>
              <a:defRPr/>
            </a:pPr>
            <a:fld id="{C7D6A9A3-5987-40F9-A2AF-3BD0C328CC9F}" type="slidenum">
              <a:rPr lang="en-US"/>
              <a:pPr>
                <a:defRPr/>
              </a:pPr>
              <a:t>‹#›</a:t>
            </a:fld>
            <a:endParaRPr lang="en-US"/>
          </a:p>
        </p:txBody>
      </p:sp>
    </p:spTree>
    <p:extLst>
      <p:ext uri="{BB962C8B-B14F-4D97-AF65-F5344CB8AC3E}">
        <p14:creationId xmlns:p14="http://schemas.microsoft.com/office/powerpoint/2010/main" val="312842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767" y="1278466"/>
            <a:ext cx="8081434" cy="4538134"/>
          </a:xfrm>
          <a:prstGeom prst="rect">
            <a:avLst/>
          </a:prstGeom>
        </p:spPr>
        <p:txBody>
          <a:bodyPr wrap="square">
            <a:normAutofit/>
          </a:bodyPr>
          <a:lstStyle>
            <a:lvl2pPr marL="287338" indent="-173038">
              <a:buFont typeface="Arial" pitchFamily="34" charset="0"/>
              <a:buChar char="−"/>
              <a:defRPr/>
            </a:lvl2pPr>
            <a:lvl3pPr marL="457200" indent="-171450">
              <a:buClrTx/>
              <a:defRPr/>
            </a:lvl3pPr>
            <a:lvl4pPr marL="628650" indent="-171450">
              <a:defRPr/>
            </a:lvl4pPr>
            <a:lvl5pPr marL="742950" indent="-1143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a:xfrm>
            <a:off x="438150" y="0"/>
            <a:ext cx="6183086" cy="838200"/>
          </a:xfrm>
        </p:spPr>
        <p:txBody>
          <a:bodyPr/>
          <a:lstStyle/>
          <a:p>
            <a:r>
              <a:rPr lang="en-US" dirty="0" smtClean="0"/>
              <a:t>Click to edit Master title style</a:t>
            </a:r>
            <a:endParaRPr lang="en-US" dirty="0"/>
          </a:p>
        </p:txBody>
      </p:sp>
      <p:sp>
        <p:nvSpPr>
          <p:cNvPr id="14" name="Slide Number Placeholder 13"/>
          <p:cNvSpPr>
            <a:spLocks noGrp="1"/>
          </p:cNvSpPr>
          <p:nvPr>
            <p:ph type="sldNum" sz="quarter" idx="10"/>
          </p:nvPr>
        </p:nvSpPr>
        <p:spPr/>
        <p:txBody>
          <a:bodyPr/>
          <a:lstStyle/>
          <a:p>
            <a:fld id="{DE8265EC-9979-4961-B7BA-7FDF9E64A4A6}" type="slidenum">
              <a:rPr lang="en-US" smtClean="0">
                <a:solidFill>
                  <a:prstClr val="black">
                    <a:tint val="75000"/>
                  </a:prstClr>
                </a:solidFill>
              </a:rPr>
              <a:pPr/>
              <a:t>‹#›</a:t>
            </a:fld>
            <a:endParaRPr lang="en-US" dirty="0">
              <a:solidFill>
                <a:prstClr val="black">
                  <a:tint val="75000"/>
                </a:prstClr>
              </a:solidFill>
            </a:endParaRPr>
          </a:p>
        </p:txBody>
      </p:sp>
      <p:sp>
        <p:nvSpPr>
          <p:cNvPr id="15" name="Footer Placeholder 14"/>
          <p:cNvSpPr>
            <a:spLocks noGrp="1"/>
          </p:cNvSpPr>
          <p:nvPr>
            <p:ph type="ftr" sz="quarter" idx="11"/>
          </p:nvPr>
        </p:nvSpPr>
        <p:spPr/>
        <p:txBody>
          <a:bodyPr/>
          <a:lstStyle/>
          <a:p>
            <a:r>
              <a:rPr lang="en-US" dirty="0" smtClean="0">
                <a:solidFill>
                  <a:prstClr val="black">
                    <a:tint val="75000"/>
                  </a:prstClr>
                </a:solidFill>
              </a:rPr>
              <a:t>Overview </a:t>
            </a:r>
            <a:endParaRPr lang="en-US" dirty="0">
              <a:solidFill>
                <a:prstClr val="black">
                  <a:tint val="75000"/>
                </a:prstClr>
              </a:solidFill>
            </a:endParaRPr>
          </a:p>
        </p:txBody>
      </p:sp>
    </p:spTree>
    <p:extLst>
      <p:ext uri="{BB962C8B-B14F-4D97-AF65-F5344CB8AC3E}">
        <p14:creationId xmlns:p14="http://schemas.microsoft.com/office/powerpoint/2010/main" val="4203333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2"/>
          <p:cNvSpPr>
            <a:spLocks noGrp="1" noChangeArrowheads="1"/>
          </p:cNvSpPr>
          <p:nvPr>
            <p:ph type="title"/>
          </p:nvPr>
        </p:nvSpPr>
        <p:spPr bwMode="auto">
          <a:xfrm>
            <a:off x="364671" y="0"/>
            <a:ext cx="6256565" cy="838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lvl="0"/>
            <a:r>
              <a:rPr lang="en-US" dirty="0" smtClean="0"/>
              <a:t>Click to edit Master title style</a:t>
            </a:r>
          </a:p>
        </p:txBody>
      </p:sp>
      <p:sp>
        <p:nvSpPr>
          <p:cNvPr id="14" name="Slide Number Placeholder 13"/>
          <p:cNvSpPr>
            <a:spLocks noGrp="1"/>
          </p:cNvSpPr>
          <p:nvPr>
            <p:ph type="sldNum" sz="quarter" idx="10"/>
          </p:nvPr>
        </p:nvSpPr>
        <p:spPr/>
        <p:txBody>
          <a:bodyPr/>
          <a:lstStyle/>
          <a:p>
            <a:fld id="{DE8265EC-9979-4961-B7BA-7FDF9E64A4A6}" type="slidenum">
              <a:rPr lang="en-US" smtClean="0">
                <a:solidFill>
                  <a:prstClr val="black">
                    <a:tint val="75000"/>
                  </a:prstClr>
                </a:solidFill>
              </a:rPr>
              <a:pPr/>
              <a:t>‹#›</a:t>
            </a:fld>
            <a:endParaRPr lang="en-US" dirty="0">
              <a:solidFill>
                <a:prstClr val="black">
                  <a:tint val="75000"/>
                </a:prstClr>
              </a:solidFill>
            </a:endParaRPr>
          </a:p>
        </p:txBody>
      </p:sp>
      <p:sp>
        <p:nvSpPr>
          <p:cNvPr id="15" name="Footer Placeholder 14"/>
          <p:cNvSpPr>
            <a:spLocks noGrp="1"/>
          </p:cNvSpPr>
          <p:nvPr>
            <p:ph type="ftr" sz="quarter" idx="11"/>
          </p:nvPr>
        </p:nvSpPr>
        <p:spPr/>
        <p:txBody>
          <a:bodyPr/>
          <a:lstStyle/>
          <a:p>
            <a:r>
              <a:rPr lang="en-US" smtClean="0">
                <a:solidFill>
                  <a:prstClr val="black">
                    <a:tint val="75000"/>
                  </a:prstClr>
                </a:solidFill>
              </a:rPr>
              <a:t>Overview</a:t>
            </a:r>
            <a:endParaRPr lang="en-US" dirty="0">
              <a:solidFill>
                <a:prstClr val="black">
                  <a:tint val="75000"/>
                </a:prstClr>
              </a:solidFill>
            </a:endParaRPr>
          </a:p>
        </p:txBody>
      </p:sp>
    </p:spTree>
    <p:extLst>
      <p:ext uri="{BB962C8B-B14F-4D97-AF65-F5344CB8AC3E}">
        <p14:creationId xmlns:p14="http://schemas.microsoft.com/office/powerpoint/2010/main" val="2054863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Slide Number Placeholder 8"/>
          <p:cNvSpPr>
            <a:spLocks noGrp="1"/>
          </p:cNvSpPr>
          <p:nvPr>
            <p:ph type="sldNum" sz="quarter" idx="10"/>
          </p:nvPr>
        </p:nvSpPr>
        <p:spPr/>
        <p:txBody>
          <a:bodyPr/>
          <a:lstStyle/>
          <a:p>
            <a:fld id="{DE8265EC-9979-4961-B7BA-7FDF9E64A4A6}" type="slidenum">
              <a:rPr lang="en-US" smtClean="0">
                <a:solidFill>
                  <a:prstClr val="black">
                    <a:tint val="75000"/>
                  </a:prstClr>
                </a:solidFill>
              </a:rPr>
              <a:pPr/>
              <a:t>‹#›</a:t>
            </a:fld>
            <a:endParaRPr lang="en-US" dirty="0">
              <a:solidFill>
                <a:prstClr val="black">
                  <a:tint val="75000"/>
                </a:prstClr>
              </a:solidFill>
            </a:endParaRPr>
          </a:p>
        </p:txBody>
      </p:sp>
      <p:sp>
        <p:nvSpPr>
          <p:cNvPr id="10" name="Footer Placeholder 9"/>
          <p:cNvSpPr>
            <a:spLocks noGrp="1"/>
          </p:cNvSpPr>
          <p:nvPr>
            <p:ph type="ftr" sz="quarter" idx="11"/>
          </p:nvPr>
        </p:nvSpPr>
        <p:spPr/>
        <p:txBody>
          <a:bodyPr/>
          <a:lstStyle/>
          <a:p>
            <a:r>
              <a:rPr lang="en-US" smtClean="0">
                <a:solidFill>
                  <a:prstClr val="black">
                    <a:tint val="75000"/>
                  </a:prstClr>
                </a:solidFill>
              </a:rPr>
              <a:t>Overview</a:t>
            </a:r>
            <a:endParaRPr lang="en-US" dirty="0">
              <a:solidFill>
                <a:prstClr val="black">
                  <a:tint val="75000"/>
                </a:prstClr>
              </a:solidFill>
            </a:endParaRPr>
          </a:p>
        </p:txBody>
      </p:sp>
    </p:spTree>
    <p:extLst>
      <p:ext uri="{BB962C8B-B14F-4D97-AF65-F5344CB8AC3E}">
        <p14:creationId xmlns:p14="http://schemas.microsoft.com/office/powerpoint/2010/main" val="1694564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2"/>
      </p:bgRef>
    </p:bg>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itle 2"/>
          <p:cNvSpPr>
            <a:spLocks noGrp="1"/>
          </p:cNvSpPr>
          <p:nvPr>
            <p:ph type="title"/>
          </p:nvPr>
        </p:nvSpPr>
        <p:spPr/>
        <p:txBody>
          <a:bodyPr/>
          <a:lstStyle>
            <a:lvl1pPr algn="l">
              <a:defRPr/>
            </a:lvl1pPr>
          </a:lstStyle>
          <a:p>
            <a:r>
              <a:rPr lang="en-US" dirty="0"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2">
              <a:lumMod val="50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userDrawn="1"/>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0058" y="2209800"/>
            <a:ext cx="443883" cy="429087"/>
          </a:xfrm>
          <a:prstGeom prst="rect">
            <a:avLst/>
          </a:prstGeom>
        </p:spPr>
      </p:pic>
      <p:pic>
        <p:nvPicPr>
          <p:cNvPr id="21" name="Picture 1" descr="Project1.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3555" y="6208395"/>
            <a:ext cx="4556647" cy="3657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dirty="0"/>
          </a:p>
        </p:txBody>
      </p:sp>
      <p:sp>
        <p:nvSpPr>
          <p:cNvPr id="8" name="Straight Connector 7"/>
          <p:cNvSpPr>
            <a:spLocks noChangeShapeType="1"/>
          </p:cNvSpPr>
          <p:nvPr userDrawn="1"/>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2">
              <a:lumMod val="50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pic>
        <p:nvPicPr>
          <p:cNvPr id="28" name="Picture 1" descr="Project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3555" y="6208395"/>
            <a:ext cx="4556647" cy="3657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50261" y="1046292"/>
            <a:ext cx="443883" cy="42908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2">
              <a:lumMod val="50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pic>
        <p:nvPicPr>
          <p:cNvPr id="11" name="Picture 1" descr="Project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3555" y="6208395"/>
            <a:ext cx="4556647" cy="3657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1">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1" name="Rectangle 20"/>
          <p:cNvSpPr>
            <a:spLocks noChangeArrowheads="1"/>
          </p:cNvSpPr>
          <p:nvPr/>
        </p:nvSpPr>
        <p:spPr bwMode="auto">
          <a:xfrm>
            <a:off x="149352" y="6388385"/>
            <a:ext cx="8833104" cy="309563"/>
          </a:xfrm>
          <a:prstGeom prst="rect">
            <a:avLst/>
          </a:prstGeom>
          <a:solidFill>
            <a:schemeClr val="accent2">
              <a:lumMod val="50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pic>
        <p:nvPicPr>
          <p:cNvPr id="22" name="Picture 1" descr="Project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3555" y="6208395"/>
            <a:ext cx="4556647" cy="3657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1295400" y="228600"/>
            <a:ext cx="609600" cy="609600"/>
            <a:chOff x="1295400" y="228600"/>
            <a:chExt cx="609600" cy="609600"/>
          </a:xfrm>
        </p:grpSpPr>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78258" y="318856"/>
              <a:ext cx="443883" cy="429087"/>
            </a:xfrm>
            <a:prstGeom prst="rect">
              <a:avLst/>
            </a:prstGeom>
          </p:spPr>
        </p:pic>
      </p:gr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1">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2">
              <a:lumMod val="50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pic>
        <p:nvPicPr>
          <p:cNvPr id="23" name="Picture 1" descr="Project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3555" y="6208395"/>
            <a:ext cx="4556647" cy="3657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24" name="Group 23"/>
          <p:cNvGrpSpPr/>
          <p:nvPr userDrawn="1"/>
        </p:nvGrpSpPr>
        <p:grpSpPr>
          <a:xfrm>
            <a:off x="1295400" y="228600"/>
            <a:ext cx="609600" cy="609600"/>
            <a:chOff x="1295400" y="228600"/>
            <a:chExt cx="609600" cy="609600"/>
          </a:xfrm>
        </p:grpSpPr>
        <p:sp>
          <p:nvSpPr>
            <p:cNvPr id="25" name="Oval 24"/>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78258" y="318856"/>
              <a:ext cx="443883" cy="429087"/>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2">
              <a:lumMod val="50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pic>
        <p:nvPicPr>
          <p:cNvPr id="21" name="Picture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343962" y="1062199"/>
            <a:ext cx="443883" cy="429087"/>
          </a:xfrm>
          <a:prstGeom prst="rect">
            <a:avLst/>
          </a:prstGeom>
        </p:spPr>
      </p:pic>
      <p:pic>
        <p:nvPicPr>
          <p:cNvPr id="24" name="Picture 1" descr="Project1.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33555" y="6208395"/>
            <a:ext cx="4556647" cy="3657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F_grey.png"/>
          <p:cNvPicPr>
            <a:picLocks noChangeAspect="1"/>
          </p:cNvPicPr>
          <p:nvPr userDrawn="1"/>
        </p:nvPicPr>
        <p:blipFill>
          <a:blip r:embed="rId5" cstate="print">
            <a:lum contrast="23000"/>
          </a:blip>
          <a:srcRect r="18124" b="19662"/>
          <a:stretch>
            <a:fillRect/>
          </a:stretch>
        </p:blipFill>
        <p:spPr>
          <a:xfrm>
            <a:off x="4527563" y="2328275"/>
            <a:ext cx="4616437" cy="4529725"/>
          </a:xfrm>
          <a:prstGeom prst="rect">
            <a:avLst/>
          </a:prstGeom>
        </p:spPr>
      </p:pic>
      <p:sp>
        <p:nvSpPr>
          <p:cNvPr id="15" name="Rectangle 14"/>
          <p:cNvSpPr/>
          <p:nvPr userDrawn="1"/>
        </p:nvSpPr>
        <p:spPr bwMode="auto">
          <a:xfrm>
            <a:off x="0" y="0"/>
            <a:ext cx="6629400" cy="838200"/>
          </a:xfrm>
          <a:prstGeom prst="rect">
            <a:avLst/>
          </a:prstGeom>
          <a:gradFill flip="none" rotWithShape="1">
            <a:gsLst>
              <a:gs pos="92000">
                <a:schemeClr val="bg1"/>
              </a:gs>
              <a:gs pos="69000">
                <a:srgbClr val="92D050"/>
              </a:gs>
            </a:gsLst>
            <a:lin ang="600000" scaled="0"/>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mtClean="0">
              <a:solidFill>
                <a:prstClr val="black"/>
              </a:solidFill>
            </a:endParaRPr>
          </a:p>
        </p:txBody>
      </p:sp>
      <p:sp>
        <p:nvSpPr>
          <p:cNvPr id="40962" name="Rectangle 2"/>
          <p:cNvSpPr>
            <a:spLocks noGrp="1" noChangeArrowheads="1"/>
          </p:cNvSpPr>
          <p:nvPr>
            <p:ph type="title"/>
          </p:nvPr>
        </p:nvSpPr>
        <p:spPr bwMode="auto">
          <a:xfrm>
            <a:off x="364671" y="0"/>
            <a:ext cx="6256565"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lvl="0"/>
            <a:r>
              <a:rPr lang="en-US" dirty="0" smtClean="0"/>
              <a:t>Click to edit Master title style</a:t>
            </a:r>
          </a:p>
        </p:txBody>
      </p:sp>
      <p:pic>
        <p:nvPicPr>
          <p:cNvPr id="13" name="Picture 12" descr="green-logo.png"/>
          <p:cNvPicPr>
            <a:picLocks noChangeAspect="1"/>
          </p:cNvPicPr>
          <p:nvPr userDrawn="1"/>
        </p:nvPicPr>
        <p:blipFill>
          <a:blip r:embed="rId6" cstate="print"/>
          <a:stretch>
            <a:fillRect/>
          </a:stretch>
        </p:blipFill>
        <p:spPr>
          <a:xfrm>
            <a:off x="6988628" y="280825"/>
            <a:ext cx="1925714" cy="289248"/>
          </a:xfrm>
          <a:prstGeom prst="rect">
            <a:avLst/>
          </a:prstGeom>
        </p:spPr>
      </p:pic>
      <p:sp>
        <p:nvSpPr>
          <p:cNvPr id="12" name="Footer Placeholder 11"/>
          <p:cNvSpPr>
            <a:spLocks noGrp="1"/>
          </p:cNvSpPr>
          <p:nvPr>
            <p:ph type="ftr" sz="quarter" idx="3"/>
          </p:nvPr>
        </p:nvSpPr>
        <p:spPr>
          <a:xfrm>
            <a:off x="7296150" y="6356350"/>
            <a:ext cx="116204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r>
              <a:rPr lang="en-US" dirty="0" smtClean="0">
                <a:solidFill>
                  <a:prstClr val="black">
                    <a:tint val="75000"/>
                  </a:prstClr>
                </a:solidFill>
              </a:rPr>
              <a:t>Overview </a:t>
            </a:r>
            <a:endParaRPr lang="en-US" dirty="0">
              <a:solidFill>
                <a:prstClr val="black">
                  <a:tint val="75000"/>
                </a:prstClr>
              </a:solidFill>
            </a:endParaRPr>
          </a:p>
        </p:txBody>
      </p:sp>
      <p:sp>
        <p:nvSpPr>
          <p:cNvPr id="17" name="Slide Number Placeholder 16"/>
          <p:cNvSpPr>
            <a:spLocks noGrp="1"/>
          </p:cNvSpPr>
          <p:nvPr>
            <p:ph type="sldNum" sz="quarter" idx="4"/>
          </p:nvPr>
        </p:nvSpPr>
        <p:spPr>
          <a:xfrm>
            <a:off x="8553449" y="6356350"/>
            <a:ext cx="390525"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DE8265EC-9979-4961-B7BA-7FDF9E64A4A6}" type="slidenum">
              <a:rPr lang="en-US" smtClean="0">
                <a:solidFill>
                  <a:prstClr val="black">
                    <a:tint val="75000"/>
                  </a:prstClr>
                </a:solidFill>
              </a:rPr>
              <a:pPr fontAlgn="base">
                <a:spcBef>
                  <a:spcPct val="0"/>
                </a:spcBef>
                <a:spcAft>
                  <a:spcPct val="0"/>
                </a:spcAft>
              </a:pPr>
              <a:t>‹#›</a:t>
            </a:fld>
            <a:endParaRPr lang="en-US" dirty="0">
              <a:solidFill>
                <a:prstClr val="black">
                  <a:tint val="75000"/>
                </a:prstClr>
              </a:solidFill>
            </a:endParaRPr>
          </a:p>
        </p:txBody>
      </p:sp>
      <p:cxnSp>
        <p:nvCxnSpPr>
          <p:cNvPr id="21" name="Straight Connector 20"/>
          <p:cNvCxnSpPr/>
          <p:nvPr userDrawn="1"/>
        </p:nvCxnSpPr>
        <p:spPr bwMode="auto">
          <a:xfrm rot="5400000">
            <a:off x="8410574" y="6548438"/>
            <a:ext cx="180975" cy="1588"/>
          </a:xfrm>
          <a:prstGeom prst="line">
            <a:avLst/>
          </a:prstGeom>
          <a:solidFill>
            <a:schemeClr val="bg1">
              <a:alpha val="45000"/>
            </a:schemeClr>
          </a:solidFill>
          <a:ln w="9525" cap="flat" cmpd="sng" algn="ctr">
            <a:solidFill>
              <a:schemeClr val="bg1">
                <a:lumMod val="65000"/>
              </a:schemeClr>
            </a:solidFill>
            <a:prstDash val="solid"/>
            <a:round/>
            <a:headEnd type="none" w="med" len="med"/>
            <a:tailEnd type="none" w="med" len="med"/>
          </a:ln>
          <a:effectLst/>
        </p:spPr>
      </p:cxnSp>
    </p:spTree>
    <p:extLst>
      <p:ext uri="{BB962C8B-B14F-4D97-AF65-F5344CB8AC3E}">
        <p14:creationId xmlns:p14="http://schemas.microsoft.com/office/powerpoint/2010/main" val="181230379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iming>
    <p:tnLst>
      <p:par>
        <p:cTn id="1" dur="indefinite" restart="never" nodeType="tmRoot"/>
      </p:par>
    </p:tnLst>
  </p:timing>
  <p:hf hdr="0" dt="0"/>
  <p:txStyles>
    <p:titleStyle>
      <a:lvl1pPr algn="l" rtl="0" eaLnBrk="1" fontAlgn="base" hangingPunct="1">
        <a:lnSpc>
          <a:spcPct val="95000"/>
        </a:lnSpc>
        <a:spcBef>
          <a:spcPct val="0"/>
        </a:spcBef>
        <a:spcAft>
          <a:spcPct val="0"/>
        </a:spcAft>
        <a:defRPr sz="2400" b="1" cap="all" baseline="0">
          <a:solidFill>
            <a:schemeClr val="tx1"/>
          </a:solidFill>
          <a:latin typeface="+mj-lt"/>
          <a:ea typeface="+mj-ea"/>
          <a:cs typeface="+mj-cs"/>
        </a:defRPr>
      </a:lvl1pPr>
      <a:lvl2pPr algn="l" rtl="0" eaLnBrk="1" fontAlgn="base" hangingPunct="1">
        <a:lnSpc>
          <a:spcPct val="95000"/>
        </a:lnSpc>
        <a:spcBef>
          <a:spcPct val="0"/>
        </a:spcBef>
        <a:spcAft>
          <a:spcPct val="0"/>
        </a:spcAft>
        <a:defRPr sz="4000">
          <a:solidFill>
            <a:schemeClr val="tx2"/>
          </a:solidFill>
          <a:latin typeface="Arial" charset="0"/>
        </a:defRPr>
      </a:lvl2pPr>
      <a:lvl3pPr algn="l" rtl="0" eaLnBrk="1" fontAlgn="base" hangingPunct="1">
        <a:lnSpc>
          <a:spcPct val="95000"/>
        </a:lnSpc>
        <a:spcBef>
          <a:spcPct val="0"/>
        </a:spcBef>
        <a:spcAft>
          <a:spcPct val="0"/>
        </a:spcAft>
        <a:defRPr sz="4000">
          <a:solidFill>
            <a:schemeClr val="tx2"/>
          </a:solidFill>
          <a:latin typeface="Arial" charset="0"/>
        </a:defRPr>
      </a:lvl3pPr>
      <a:lvl4pPr algn="l" rtl="0" eaLnBrk="1" fontAlgn="base" hangingPunct="1">
        <a:lnSpc>
          <a:spcPct val="95000"/>
        </a:lnSpc>
        <a:spcBef>
          <a:spcPct val="0"/>
        </a:spcBef>
        <a:spcAft>
          <a:spcPct val="0"/>
        </a:spcAft>
        <a:defRPr sz="4000">
          <a:solidFill>
            <a:schemeClr val="tx2"/>
          </a:solidFill>
          <a:latin typeface="Arial" charset="0"/>
        </a:defRPr>
      </a:lvl4pPr>
      <a:lvl5pPr algn="l" rtl="0" eaLnBrk="1" fontAlgn="base" hangingPunct="1">
        <a:lnSpc>
          <a:spcPct val="95000"/>
        </a:lnSpc>
        <a:spcBef>
          <a:spcPct val="0"/>
        </a:spcBef>
        <a:spcAft>
          <a:spcPct val="0"/>
        </a:spcAft>
        <a:defRPr sz="4000">
          <a:solidFill>
            <a:schemeClr val="tx2"/>
          </a:solidFill>
          <a:latin typeface="Arial" charset="0"/>
        </a:defRPr>
      </a:lvl5pPr>
      <a:lvl6pPr marL="457200" algn="l" rtl="0" eaLnBrk="1" fontAlgn="base" hangingPunct="1">
        <a:lnSpc>
          <a:spcPct val="95000"/>
        </a:lnSpc>
        <a:spcBef>
          <a:spcPct val="0"/>
        </a:spcBef>
        <a:spcAft>
          <a:spcPct val="0"/>
        </a:spcAft>
        <a:defRPr sz="4000">
          <a:solidFill>
            <a:schemeClr val="tx2"/>
          </a:solidFill>
          <a:latin typeface="Arial" charset="0"/>
        </a:defRPr>
      </a:lvl6pPr>
      <a:lvl7pPr marL="914400" algn="l" rtl="0" eaLnBrk="1" fontAlgn="base" hangingPunct="1">
        <a:lnSpc>
          <a:spcPct val="95000"/>
        </a:lnSpc>
        <a:spcBef>
          <a:spcPct val="0"/>
        </a:spcBef>
        <a:spcAft>
          <a:spcPct val="0"/>
        </a:spcAft>
        <a:defRPr sz="4000">
          <a:solidFill>
            <a:schemeClr val="tx2"/>
          </a:solidFill>
          <a:latin typeface="Arial" charset="0"/>
        </a:defRPr>
      </a:lvl7pPr>
      <a:lvl8pPr marL="1371600" algn="l" rtl="0" eaLnBrk="1" fontAlgn="base" hangingPunct="1">
        <a:lnSpc>
          <a:spcPct val="95000"/>
        </a:lnSpc>
        <a:spcBef>
          <a:spcPct val="0"/>
        </a:spcBef>
        <a:spcAft>
          <a:spcPct val="0"/>
        </a:spcAft>
        <a:defRPr sz="4000">
          <a:solidFill>
            <a:schemeClr val="tx2"/>
          </a:solidFill>
          <a:latin typeface="Arial" charset="0"/>
        </a:defRPr>
      </a:lvl8pPr>
      <a:lvl9pPr marL="1828800" algn="l" rtl="0" eaLnBrk="1" fontAlgn="base" hangingPunct="1">
        <a:lnSpc>
          <a:spcPct val="95000"/>
        </a:lnSpc>
        <a:spcBef>
          <a:spcPct val="0"/>
        </a:spcBef>
        <a:spcAft>
          <a:spcPct val="0"/>
        </a:spcAft>
        <a:defRPr sz="4000">
          <a:solidFill>
            <a:schemeClr val="tx2"/>
          </a:solidFill>
          <a:latin typeface="Arial" charset="0"/>
        </a:defRPr>
      </a:lvl9pPr>
    </p:titleStyle>
    <p:bodyStyle>
      <a:lvl1pPr marL="119063" indent="-119063" algn="l" rtl="0" eaLnBrk="1" fontAlgn="base" hangingPunct="1">
        <a:spcBef>
          <a:spcPct val="20000"/>
        </a:spcBef>
        <a:spcAft>
          <a:spcPct val="25000"/>
        </a:spcAft>
        <a:buClr>
          <a:srgbClr val="92D050"/>
        </a:buClr>
        <a:buSzPct val="80000"/>
        <a:buFont typeface="Arial" pitchFamily="34" charset="0"/>
        <a:buChar char="•"/>
        <a:defRPr sz="2600">
          <a:solidFill>
            <a:schemeClr val="tx1"/>
          </a:solidFill>
          <a:latin typeface="+mn-lt"/>
          <a:ea typeface="+mn-ea"/>
          <a:cs typeface="+mn-cs"/>
        </a:defRPr>
      </a:lvl1pPr>
      <a:lvl2pPr marL="287338" indent="-168275" algn="l" rtl="0" eaLnBrk="1" fontAlgn="base" hangingPunct="1">
        <a:spcBef>
          <a:spcPct val="20000"/>
        </a:spcBef>
        <a:spcAft>
          <a:spcPct val="0"/>
        </a:spcAft>
        <a:buClrTx/>
        <a:buSzPct val="70000"/>
        <a:buFont typeface="Arial" pitchFamily="34" charset="0"/>
        <a:buNone/>
        <a:defRPr sz="2500">
          <a:solidFill>
            <a:schemeClr val="tx1"/>
          </a:solidFill>
          <a:latin typeface="+mn-lt"/>
        </a:defRPr>
      </a:lvl2pPr>
      <a:lvl3pPr marL="1144588" indent="-228600" algn="l" rtl="0" eaLnBrk="1" fontAlgn="base" hangingPunct="1">
        <a:spcBef>
          <a:spcPct val="20000"/>
        </a:spcBef>
        <a:spcAft>
          <a:spcPct val="0"/>
        </a:spcAft>
        <a:buClr>
          <a:schemeClr val="folHlink"/>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2"/>
          </a:solidFill>
          <a:latin typeface="+mn-lt"/>
        </a:defRPr>
      </a:lvl6pPr>
      <a:lvl7pPr marL="2971800" indent="-228600" algn="l" rtl="0" eaLnBrk="1" fontAlgn="base" hangingPunct="1">
        <a:spcBef>
          <a:spcPct val="20000"/>
        </a:spcBef>
        <a:spcAft>
          <a:spcPct val="0"/>
        </a:spcAft>
        <a:buChar char="•"/>
        <a:defRPr sz="1600">
          <a:solidFill>
            <a:schemeClr val="tx2"/>
          </a:solidFill>
          <a:latin typeface="+mn-lt"/>
        </a:defRPr>
      </a:lvl7pPr>
      <a:lvl8pPr marL="3429000" indent="-228600" algn="l" rtl="0" eaLnBrk="1" fontAlgn="base" hangingPunct="1">
        <a:spcBef>
          <a:spcPct val="20000"/>
        </a:spcBef>
        <a:spcAft>
          <a:spcPct val="0"/>
        </a:spcAft>
        <a:buChar char="•"/>
        <a:defRPr sz="1600">
          <a:solidFill>
            <a:schemeClr val="tx2"/>
          </a:solidFill>
          <a:latin typeface="+mn-lt"/>
        </a:defRPr>
      </a:lvl8pPr>
      <a:lvl9pPr marL="3886200" indent="-228600" algn="l" rtl="0" eaLnBrk="1" fontAlgn="base" hangingPunct="1">
        <a:spcBef>
          <a:spcPct val="20000"/>
        </a:spcBef>
        <a:spcAft>
          <a:spcPct val="0"/>
        </a:spcAft>
        <a:buChar char="•"/>
        <a:defRPr sz="16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a/augsburg.edu/forms/d/1O8C3AAd2C_ENJ1txUgql7GO2EQItLNCT0VkpCpA-rkk/viewfor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eb.augsburg.edu/strommen/websitedocs/Fall%20On-campus%20Internship%20Fair/Employer%20Research%20for%20Fair%20Tips%20Handout.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solidFill>
                  <a:schemeClr val="tx2">
                    <a:satMod val="130000"/>
                  </a:schemeClr>
                </a:solidFill>
              </a:rPr>
              <a:t>Preparing for the Fall 2015</a:t>
            </a:r>
            <a:r>
              <a:rPr lang="en-US" dirty="0" smtClean="0">
                <a:solidFill>
                  <a:schemeClr val="tx2">
                    <a:satMod val="130000"/>
                  </a:schemeClr>
                </a:solidFill>
              </a:rPr>
              <a:t/>
            </a:r>
            <a:br>
              <a:rPr lang="en-US" dirty="0" smtClean="0">
                <a:solidFill>
                  <a:schemeClr val="tx2">
                    <a:satMod val="130000"/>
                  </a:schemeClr>
                </a:solidFill>
              </a:rPr>
            </a:br>
            <a:r>
              <a:rPr lang="en-US" sz="3600" dirty="0" smtClean="0">
                <a:solidFill>
                  <a:schemeClr val="tx2">
                    <a:satMod val="130000"/>
                  </a:schemeClr>
                </a:solidFill>
              </a:rPr>
              <a:t>Career &amp; Internship Fair</a:t>
            </a:r>
            <a:endParaRPr lang="en-US" sz="3600" dirty="0"/>
          </a:p>
        </p:txBody>
      </p:sp>
    </p:spTree>
    <p:extLst>
      <p:ext uri="{BB962C8B-B14F-4D97-AF65-F5344CB8AC3E}">
        <p14:creationId xmlns:p14="http://schemas.microsoft.com/office/powerpoint/2010/main" val="3536346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Preparing your Elevator Pitch</a:t>
            </a:r>
            <a:endParaRPr lang="en-US" dirty="0"/>
          </a:p>
        </p:txBody>
      </p:sp>
      <p:sp>
        <p:nvSpPr>
          <p:cNvPr id="4" name="Content Placeholder 1"/>
          <p:cNvSpPr>
            <a:spLocks noGrp="1"/>
          </p:cNvSpPr>
          <p:nvPr>
            <p:ph type="body" idx="1"/>
          </p:nvPr>
        </p:nvSpPr>
        <p:spPr>
          <a:xfrm>
            <a:off x="1368426" y="2743200"/>
            <a:ext cx="6480174" cy="1673225"/>
          </a:xfrm>
        </p:spPr>
        <p:txBody>
          <a:bodyPr/>
          <a:lstStyle/>
          <a:p>
            <a:pPr marL="0" indent="0">
              <a:buNone/>
            </a:pPr>
            <a:r>
              <a:rPr lang="en-US" dirty="0" smtClean="0"/>
              <a:t>Making a good impression!</a:t>
            </a:r>
          </a:p>
        </p:txBody>
      </p:sp>
    </p:spTree>
    <p:extLst>
      <p:ext uri="{BB962C8B-B14F-4D97-AF65-F5344CB8AC3E}">
        <p14:creationId xmlns:p14="http://schemas.microsoft.com/office/powerpoint/2010/main" val="2739871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a:normAutofit lnSpcReduction="10000"/>
          </a:bodyPr>
          <a:lstStyle/>
          <a:p>
            <a:r>
              <a:rPr lang="en-US" dirty="0" smtClean="0"/>
              <a:t>10-15 second introduction explaining…</a:t>
            </a:r>
          </a:p>
          <a:p>
            <a:pPr lvl="1"/>
            <a:r>
              <a:rPr lang="en-US" b="1" dirty="0" smtClean="0"/>
              <a:t>Who you are </a:t>
            </a:r>
            <a:r>
              <a:rPr lang="en-US" dirty="0" smtClean="0"/>
              <a:t>(Major, School, Career Interests, etc.)</a:t>
            </a:r>
          </a:p>
          <a:p>
            <a:pPr lvl="1"/>
            <a:r>
              <a:rPr lang="en-US" b="1" dirty="0" smtClean="0"/>
              <a:t>What you have to offer </a:t>
            </a:r>
            <a:r>
              <a:rPr lang="en-US" dirty="0" smtClean="0"/>
              <a:t>(Unique and relevant skill or strength)</a:t>
            </a:r>
          </a:p>
          <a:p>
            <a:pPr lvl="1"/>
            <a:r>
              <a:rPr lang="en-US" b="1" dirty="0" smtClean="0"/>
              <a:t>What you are looking for </a:t>
            </a:r>
            <a:r>
              <a:rPr lang="en-US" dirty="0" smtClean="0"/>
              <a:t>(A skill you hope to develop or something that interests you about the employer)</a:t>
            </a:r>
          </a:p>
          <a:p>
            <a:r>
              <a:rPr lang="en-US" dirty="0" smtClean="0"/>
              <a:t>Example:</a:t>
            </a:r>
          </a:p>
          <a:p>
            <a:pPr lvl="1"/>
            <a:r>
              <a:rPr lang="en-US" i="1" dirty="0" smtClean="0"/>
              <a:t>“Hi, I’m Auggie Eagle, and I am the mascot at Augsburg College. I have experience motivating and engaging people at athletic events and am now looking for an opportunity to build my communication skills in non-athletic situations through an internship with Alumni Relations”</a:t>
            </a:r>
          </a:p>
          <a:p>
            <a:pPr lvl="1"/>
            <a:endParaRPr lang="en-US" dirty="0"/>
          </a:p>
        </p:txBody>
      </p:sp>
      <p:sp>
        <p:nvSpPr>
          <p:cNvPr id="4" name="Title 3"/>
          <p:cNvSpPr>
            <a:spLocks noGrp="1"/>
          </p:cNvSpPr>
          <p:nvPr>
            <p:ph type="title"/>
          </p:nvPr>
        </p:nvSpPr>
        <p:spPr/>
        <p:txBody>
          <a:bodyPr/>
          <a:lstStyle/>
          <a:p>
            <a:r>
              <a:rPr lang="en-US" dirty="0" smtClean="0"/>
              <a:t>Elevator Pitch</a:t>
            </a:r>
            <a:endParaRPr lang="en-US" dirty="0"/>
          </a:p>
        </p:txBody>
      </p:sp>
    </p:spTree>
    <p:extLst>
      <p:ext uri="{BB962C8B-B14F-4D97-AF65-F5344CB8AC3E}">
        <p14:creationId xmlns:p14="http://schemas.microsoft.com/office/powerpoint/2010/main" val="18386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idx="1"/>
          </p:nvPr>
        </p:nvSpPr>
        <p:spPr/>
        <p:txBody>
          <a:bodyPr/>
          <a:lstStyle/>
          <a:p>
            <a:pPr marL="0" indent="0">
              <a:buNone/>
            </a:pPr>
            <a:r>
              <a:rPr lang="en-US" dirty="0" smtClean="0"/>
              <a:t>What information do you want to gather from employers?</a:t>
            </a:r>
          </a:p>
        </p:txBody>
      </p:sp>
      <p:sp>
        <p:nvSpPr>
          <p:cNvPr id="3" name="Title 2"/>
          <p:cNvSpPr>
            <a:spLocks noGrp="1"/>
          </p:cNvSpPr>
          <p:nvPr>
            <p:ph type="title"/>
          </p:nvPr>
        </p:nvSpPr>
        <p:spPr/>
        <p:txBody>
          <a:bodyPr/>
          <a:lstStyle/>
          <a:p>
            <a:r>
              <a:rPr lang="en-US" dirty="0" smtClean="0"/>
              <a:t>Prepare your Questions</a:t>
            </a:r>
            <a:endParaRPr lang="en-US" dirty="0"/>
          </a:p>
        </p:txBody>
      </p:sp>
    </p:spTree>
    <p:extLst>
      <p:ext uri="{BB962C8B-B14F-4D97-AF65-F5344CB8AC3E}">
        <p14:creationId xmlns:p14="http://schemas.microsoft.com/office/powerpoint/2010/main" val="3852355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DO	</a:t>
            </a:r>
            <a:endParaRPr lang="en-US" dirty="0"/>
          </a:p>
        </p:txBody>
      </p:sp>
      <p:sp>
        <p:nvSpPr>
          <p:cNvPr id="3" name="Text Placeholder 2"/>
          <p:cNvSpPr>
            <a:spLocks noGrp="1"/>
          </p:cNvSpPr>
          <p:nvPr>
            <p:ph type="body" sz="half" idx="3"/>
          </p:nvPr>
        </p:nvSpPr>
        <p:spPr/>
        <p:txBody>
          <a:bodyPr/>
          <a:lstStyle/>
          <a:p>
            <a:r>
              <a:rPr lang="en-US" dirty="0" smtClean="0"/>
              <a:t>DON’T</a:t>
            </a:r>
            <a:endParaRPr lang="en-US" dirty="0"/>
          </a:p>
        </p:txBody>
      </p:sp>
      <p:sp>
        <p:nvSpPr>
          <p:cNvPr id="4" name="Content Placeholder 3"/>
          <p:cNvSpPr>
            <a:spLocks noGrp="1"/>
          </p:cNvSpPr>
          <p:nvPr>
            <p:ph sz="quarter" idx="2"/>
          </p:nvPr>
        </p:nvSpPr>
        <p:spPr/>
        <p:txBody>
          <a:bodyPr>
            <a:normAutofit/>
          </a:bodyPr>
          <a:lstStyle/>
          <a:p>
            <a:r>
              <a:rPr lang="en-US" dirty="0" smtClean="0"/>
              <a:t>I read online that XX… can you tell me a bit more about that? </a:t>
            </a:r>
          </a:p>
        </p:txBody>
      </p:sp>
      <p:sp>
        <p:nvSpPr>
          <p:cNvPr id="5" name="Content Placeholder 4"/>
          <p:cNvSpPr>
            <a:spLocks noGrp="1"/>
          </p:cNvSpPr>
          <p:nvPr>
            <p:ph sz="quarter" idx="4"/>
          </p:nvPr>
        </p:nvSpPr>
        <p:spPr/>
        <p:txBody>
          <a:bodyPr/>
          <a:lstStyle/>
          <a:p>
            <a:r>
              <a:rPr lang="en-US" dirty="0" smtClean="0"/>
              <a:t>What does your company do? </a:t>
            </a:r>
            <a:endParaRPr lang="en-US" dirty="0"/>
          </a:p>
        </p:txBody>
      </p:sp>
      <p:sp>
        <p:nvSpPr>
          <p:cNvPr id="6" name="Title 5"/>
          <p:cNvSpPr>
            <a:spLocks noGrp="1"/>
          </p:cNvSpPr>
          <p:nvPr>
            <p:ph type="title"/>
          </p:nvPr>
        </p:nvSpPr>
        <p:spPr/>
        <p:txBody>
          <a:bodyPr/>
          <a:lstStyle/>
          <a:p>
            <a:r>
              <a:rPr lang="en-US" dirty="0" smtClean="0"/>
              <a:t>Questions for Employers:</a:t>
            </a:r>
            <a:endParaRPr lang="en-US" dirty="0"/>
          </a:p>
        </p:txBody>
      </p:sp>
    </p:spTree>
    <p:extLst>
      <p:ext uri="{BB962C8B-B14F-4D97-AF65-F5344CB8AC3E}">
        <p14:creationId xmlns:p14="http://schemas.microsoft.com/office/powerpoint/2010/main" val="388200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DO	</a:t>
            </a:r>
            <a:endParaRPr lang="en-US" dirty="0"/>
          </a:p>
        </p:txBody>
      </p:sp>
      <p:sp>
        <p:nvSpPr>
          <p:cNvPr id="3" name="Text Placeholder 2"/>
          <p:cNvSpPr>
            <a:spLocks noGrp="1"/>
          </p:cNvSpPr>
          <p:nvPr>
            <p:ph type="body" sz="half" idx="3"/>
          </p:nvPr>
        </p:nvSpPr>
        <p:spPr/>
        <p:txBody>
          <a:bodyPr/>
          <a:lstStyle/>
          <a:p>
            <a:r>
              <a:rPr lang="en-US" dirty="0" smtClean="0"/>
              <a:t>DON’T</a:t>
            </a:r>
            <a:endParaRPr lang="en-US" dirty="0"/>
          </a:p>
        </p:txBody>
      </p:sp>
      <p:sp>
        <p:nvSpPr>
          <p:cNvPr id="4" name="Content Placeholder 3"/>
          <p:cNvSpPr>
            <a:spLocks noGrp="1"/>
          </p:cNvSpPr>
          <p:nvPr>
            <p:ph sz="quarter" idx="2"/>
          </p:nvPr>
        </p:nvSpPr>
        <p:spPr/>
        <p:txBody>
          <a:bodyPr>
            <a:normAutofit/>
          </a:bodyPr>
          <a:lstStyle/>
          <a:p>
            <a:r>
              <a:rPr lang="en-US" dirty="0" smtClean="0"/>
              <a:t>What qualities do you seek in ideal candidates for this position? </a:t>
            </a:r>
          </a:p>
        </p:txBody>
      </p:sp>
      <p:sp>
        <p:nvSpPr>
          <p:cNvPr id="5" name="Content Placeholder 4"/>
          <p:cNvSpPr>
            <a:spLocks noGrp="1"/>
          </p:cNvSpPr>
          <p:nvPr>
            <p:ph sz="quarter" idx="4"/>
          </p:nvPr>
        </p:nvSpPr>
        <p:spPr/>
        <p:txBody>
          <a:bodyPr/>
          <a:lstStyle/>
          <a:p>
            <a:r>
              <a:rPr lang="en-US" dirty="0" smtClean="0"/>
              <a:t>How much does this job pay? </a:t>
            </a:r>
          </a:p>
          <a:p>
            <a:r>
              <a:rPr lang="en-US" dirty="0" smtClean="0"/>
              <a:t>What jobs do you have? </a:t>
            </a:r>
            <a:endParaRPr lang="en-US" dirty="0"/>
          </a:p>
        </p:txBody>
      </p:sp>
      <p:sp>
        <p:nvSpPr>
          <p:cNvPr id="6" name="Title 5"/>
          <p:cNvSpPr>
            <a:spLocks noGrp="1"/>
          </p:cNvSpPr>
          <p:nvPr>
            <p:ph type="title"/>
          </p:nvPr>
        </p:nvSpPr>
        <p:spPr/>
        <p:txBody>
          <a:bodyPr/>
          <a:lstStyle/>
          <a:p>
            <a:r>
              <a:rPr lang="en-US" dirty="0" smtClean="0"/>
              <a:t>Questions for Employers:</a:t>
            </a:r>
            <a:endParaRPr lang="en-US" dirty="0"/>
          </a:p>
        </p:txBody>
      </p:sp>
    </p:spTree>
    <p:extLst>
      <p:ext uri="{BB962C8B-B14F-4D97-AF65-F5344CB8AC3E}">
        <p14:creationId xmlns:p14="http://schemas.microsoft.com/office/powerpoint/2010/main" val="235992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DO	</a:t>
            </a:r>
            <a:endParaRPr lang="en-US" dirty="0"/>
          </a:p>
        </p:txBody>
      </p:sp>
      <p:sp>
        <p:nvSpPr>
          <p:cNvPr id="3" name="Text Placeholder 2"/>
          <p:cNvSpPr>
            <a:spLocks noGrp="1"/>
          </p:cNvSpPr>
          <p:nvPr>
            <p:ph type="body" sz="half" idx="3"/>
          </p:nvPr>
        </p:nvSpPr>
        <p:spPr/>
        <p:txBody>
          <a:bodyPr/>
          <a:lstStyle/>
          <a:p>
            <a:r>
              <a:rPr lang="en-US" dirty="0" smtClean="0"/>
              <a:t>DON’T</a:t>
            </a:r>
            <a:endParaRPr lang="en-US" dirty="0"/>
          </a:p>
        </p:txBody>
      </p:sp>
      <p:sp>
        <p:nvSpPr>
          <p:cNvPr id="4" name="Content Placeholder 3"/>
          <p:cNvSpPr>
            <a:spLocks noGrp="1"/>
          </p:cNvSpPr>
          <p:nvPr>
            <p:ph sz="quarter" idx="2"/>
          </p:nvPr>
        </p:nvSpPr>
        <p:spPr/>
        <p:txBody>
          <a:bodyPr>
            <a:normAutofit/>
          </a:bodyPr>
          <a:lstStyle/>
          <a:p>
            <a:r>
              <a:rPr lang="en-US" dirty="0" smtClean="0"/>
              <a:t>I am looking for a position that will enable me to grow my skills in XX and XX. What professional development opportunities </a:t>
            </a:r>
            <a:r>
              <a:rPr lang="en-US" smtClean="0"/>
              <a:t>are available here</a:t>
            </a:r>
            <a:r>
              <a:rPr lang="en-US" dirty="0" smtClean="0"/>
              <a:t>? </a:t>
            </a:r>
            <a:endParaRPr lang="en-US" dirty="0"/>
          </a:p>
        </p:txBody>
      </p:sp>
      <p:sp>
        <p:nvSpPr>
          <p:cNvPr id="5" name="Content Placeholder 4"/>
          <p:cNvSpPr>
            <a:spLocks noGrp="1"/>
          </p:cNvSpPr>
          <p:nvPr>
            <p:ph sz="quarter" idx="4"/>
          </p:nvPr>
        </p:nvSpPr>
        <p:spPr/>
        <p:txBody>
          <a:bodyPr>
            <a:normAutofit lnSpcReduction="10000"/>
          </a:bodyPr>
          <a:lstStyle/>
          <a:p>
            <a:r>
              <a:rPr lang="en-US" dirty="0" smtClean="0"/>
              <a:t>Miss out on asking in-depth questions that demonstrate skills and interest in the organization or position. </a:t>
            </a:r>
          </a:p>
          <a:p>
            <a:r>
              <a:rPr lang="en-US" dirty="0" smtClean="0"/>
              <a:t>Stammer with ill-prepared questions. </a:t>
            </a:r>
          </a:p>
          <a:p>
            <a:r>
              <a:rPr lang="en-US" dirty="0" smtClean="0"/>
              <a:t>Share your weaknesses. </a:t>
            </a:r>
          </a:p>
        </p:txBody>
      </p:sp>
      <p:sp>
        <p:nvSpPr>
          <p:cNvPr id="6" name="Title 5"/>
          <p:cNvSpPr>
            <a:spLocks noGrp="1"/>
          </p:cNvSpPr>
          <p:nvPr>
            <p:ph type="title"/>
          </p:nvPr>
        </p:nvSpPr>
        <p:spPr/>
        <p:txBody>
          <a:bodyPr/>
          <a:lstStyle/>
          <a:p>
            <a:r>
              <a:rPr lang="en-US" dirty="0" smtClean="0"/>
              <a:t>Questions for Employers:</a:t>
            </a:r>
            <a:endParaRPr lang="en-US" dirty="0"/>
          </a:p>
        </p:txBody>
      </p:sp>
    </p:spTree>
    <p:extLst>
      <p:ext uri="{BB962C8B-B14F-4D97-AF65-F5344CB8AC3E}">
        <p14:creationId xmlns:p14="http://schemas.microsoft.com/office/powerpoint/2010/main" val="316751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8938" y="395001"/>
            <a:ext cx="8534400" cy="758825"/>
          </a:xfrm>
        </p:spPr>
        <p:txBody>
          <a:bodyPr/>
          <a:lstStyle/>
          <a:p>
            <a:pPr algn="l"/>
            <a:r>
              <a:rPr lang="en-US" dirty="0" smtClean="0"/>
              <a:t>In summary…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80010">
            <a:off x="4491295" y="456806"/>
            <a:ext cx="3675698" cy="5667375"/>
          </a:xfrm>
          <a:prstGeom prst="rect">
            <a:avLst/>
          </a:prstGeom>
        </p:spPr>
      </p:pic>
    </p:spTree>
    <p:extLst>
      <p:ext uri="{BB962C8B-B14F-4D97-AF65-F5344CB8AC3E}">
        <p14:creationId xmlns:p14="http://schemas.microsoft.com/office/powerpoint/2010/main" val="2196344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Plan your attire.</a:t>
            </a:r>
            <a:endParaRPr lang="en-US" dirty="0"/>
          </a:p>
        </p:txBody>
      </p:sp>
    </p:spTree>
    <p:extLst>
      <p:ext uri="{BB962C8B-B14F-4D97-AF65-F5344CB8AC3E}">
        <p14:creationId xmlns:p14="http://schemas.microsoft.com/office/powerpoint/2010/main" val="2409020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pPr marL="0" indent="0">
              <a:buNone/>
            </a:pPr>
            <a:endParaRPr lang="en-US" dirty="0" smtClean="0"/>
          </a:p>
          <a:p>
            <a:r>
              <a:rPr lang="en-US" dirty="0" smtClean="0"/>
              <a:t>Clean, pressed, and well-fitting. </a:t>
            </a:r>
          </a:p>
          <a:p>
            <a:r>
              <a:rPr lang="en-US" dirty="0" smtClean="0"/>
              <a:t>Professional – in doubt? Go simple &amp; conservative. </a:t>
            </a:r>
          </a:p>
          <a:p>
            <a:r>
              <a:rPr lang="en-US" dirty="0" smtClean="0"/>
              <a:t>Sensible – lots of walking involved. </a:t>
            </a:r>
          </a:p>
          <a:p>
            <a:r>
              <a:rPr lang="en-US" dirty="0"/>
              <a:t>Consider culture and personal style in your choices. </a:t>
            </a:r>
          </a:p>
          <a:p>
            <a:pPr marL="0" indent="0">
              <a:buNone/>
            </a:pPr>
            <a:endParaRPr lang="en-US" dirty="0"/>
          </a:p>
          <a:p>
            <a:pPr marL="0" indent="0" algn="ctr">
              <a:buNone/>
            </a:pPr>
            <a:r>
              <a:rPr lang="en-US" sz="2400" i="1" dirty="0" smtClean="0"/>
              <a:t>Your attire should help the employer focus on </a:t>
            </a:r>
            <a:r>
              <a:rPr lang="en-US" sz="2400" b="1" i="1" dirty="0" smtClean="0"/>
              <a:t>you</a:t>
            </a:r>
            <a:r>
              <a:rPr lang="en-US" sz="2400" i="1" dirty="0" smtClean="0"/>
              <a:t> – avoid anything that could distract from your message. </a:t>
            </a:r>
          </a:p>
        </p:txBody>
      </p:sp>
      <p:sp>
        <p:nvSpPr>
          <p:cNvPr id="3" name="Title 2"/>
          <p:cNvSpPr>
            <a:spLocks noGrp="1"/>
          </p:cNvSpPr>
          <p:nvPr>
            <p:ph type="title"/>
          </p:nvPr>
        </p:nvSpPr>
        <p:spPr/>
        <p:txBody>
          <a:bodyPr/>
          <a:lstStyle/>
          <a:p>
            <a:r>
              <a:rPr lang="en-US" dirty="0" smtClean="0"/>
              <a:t>Attire</a:t>
            </a:r>
            <a:endParaRPr lang="en-US" dirty="0"/>
          </a:p>
        </p:txBody>
      </p:sp>
    </p:spTree>
    <p:extLst>
      <p:ext uri="{BB962C8B-B14F-4D97-AF65-F5344CB8AC3E}">
        <p14:creationId xmlns:p14="http://schemas.microsoft.com/office/powerpoint/2010/main" val="940134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443630" y="1510236"/>
            <a:ext cx="3179874" cy="3179874"/>
          </a:xfrm>
        </p:spPr>
      </p:pic>
      <p:sp>
        <p:nvSpPr>
          <p:cNvPr id="5" name="Title 4"/>
          <p:cNvSpPr>
            <a:spLocks noGrp="1"/>
          </p:cNvSpPr>
          <p:nvPr>
            <p:ph type="title"/>
          </p:nvPr>
        </p:nvSpPr>
        <p:spPr/>
        <p:txBody>
          <a:bodyPr/>
          <a:lstStyle/>
          <a:p>
            <a:pPr algn="ctr"/>
            <a:r>
              <a:rPr lang="en-US" dirty="0" smtClean="0"/>
              <a:t>Examples</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9458" y="1897640"/>
            <a:ext cx="2846222" cy="42672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525784" y="1907579"/>
            <a:ext cx="2712862" cy="39624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3584" y="1444211"/>
            <a:ext cx="3233942" cy="323394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4145" y="2291230"/>
            <a:ext cx="5603278" cy="3726180"/>
          </a:xfrm>
          <a:prstGeom prst="rect">
            <a:avLst/>
          </a:prstGeom>
        </p:spPr>
      </p:pic>
    </p:spTree>
    <p:extLst>
      <p:ext uri="{BB962C8B-B14F-4D97-AF65-F5344CB8AC3E}">
        <p14:creationId xmlns:p14="http://schemas.microsoft.com/office/powerpoint/2010/main" val="234804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Learning Objectives:</a:t>
            </a:r>
            <a:endParaRPr lang="en-US" sz="2800" dirty="0"/>
          </a:p>
        </p:txBody>
      </p:sp>
      <p:sp>
        <p:nvSpPr>
          <p:cNvPr id="4" name="Text Placeholder 3"/>
          <p:cNvSpPr>
            <a:spLocks noGrp="1"/>
          </p:cNvSpPr>
          <p:nvPr>
            <p:ph type="body" idx="2"/>
          </p:nvPr>
        </p:nvSpPr>
        <p:spPr>
          <a:xfrm>
            <a:off x="381000" y="4701209"/>
            <a:ext cx="2362200" cy="1394791"/>
          </a:xfrm>
        </p:spPr>
        <p:txBody>
          <a:bodyPr>
            <a:normAutofit fontScale="92500" lnSpcReduction="20000"/>
          </a:bodyPr>
          <a:lstStyle/>
          <a:p>
            <a:r>
              <a:rPr lang="en-US" sz="2600" dirty="0"/>
              <a:t>As a result of this Prep Session, students will….</a:t>
            </a:r>
          </a:p>
          <a:p>
            <a:endParaRPr lang="en-US" dirty="0"/>
          </a:p>
        </p:txBody>
      </p:sp>
      <p:sp>
        <p:nvSpPr>
          <p:cNvPr id="2" name="Content Placeholder 1"/>
          <p:cNvSpPr>
            <a:spLocks noGrp="1"/>
          </p:cNvSpPr>
          <p:nvPr>
            <p:ph sz="quarter" idx="1"/>
          </p:nvPr>
        </p:nvSpPr>
        <p:spPr/>
        <p:txBody>
          <a:bodyPr>
            <a:normAutofit lnSpcReduction="10000"/>
          </a:bodyPr>
          <a:lstStyle/>
          <a:p>
            <a:pPr lvl="0"/>
            <a:endParaRPr lang="en-US" sz="2400" dirty="0" smtClean="0"/>
          </a:p>
          <a:p>
            <a:pPr lvl="0"/>
            <a:r>
              <a:rPr lang="en-US" sz="2400" dirty="0" smtClean="0"/>
              <a:t>Be </a:t>
            </a:r>
            <a:r>
              <a:rPr lang="en-US" sz="2400" dirty="0"/>
              <a:t>able to </a:t>
            </a:r>
            <a:r>
              <a:rPr lang="en-US" sz="2400" dirty="0" smtClean="0"/>
              <a:t>locate Career and Internship Fair </a:t>
            </a:r>
            <a:r>
              <a:rPr lang="en-US" sz="2400" dirty="0"/>
              <a:t>information and preparation resources on the Strommen </a:t>
            </a:r>
            <a:r>
              <a:rPr lang="en-US" sz="2400" dirty="0" smtClean="0"/>
              <a:t>Center Website</a:t>
            </a:r>
          </a:p>
          <a:p>
            <a:pPr marL="0" lvl="0" indent="0">
              <a:buNone/>
            </a:pPr>
            <a:endParaRPr lang="en-US" sz="2400" dirty="0" smtClean="0"/>
          </a:p>
          <a:p>
            <a:pPr lvl="0"/>
            <a:r>
              <a:rPr lang="en-US" sz="2400" dirty="0" smtClean="0"/>
              <a:t>Be </a:t>
            </a:r>
            <a:r>
              <a:rPr lang="en-US" sz="2400" dirty="0"/>
              <a:t>able to identify </a:t>
            </a:r>
            <a:r>
              <a:rPr lang="en-US" sz="2400" dirty="0" smtClean="0"/>
              <a:t>at least one cultural norm </a:t>
            </a:r>
            <a:r>
              <a:rPr lang="en-US" sz="2400" dirty="0"/>
              <a:t>around professionalism within the U.S</a:t>
            </a:r>
            <a:r>
              <a:rPr lang="en-US" sz="2400" dirty="0" smtClean="0"/>
              <a:t>.</a:t>
            </a:r>
          </a:p>
          <a:p>
            <a:pPr marL="0" lvl="0" indent="0">
              <a:buNone/>
            </a:pPr>
            <a:endParaRPr lang="en-US" sz="2400" dirty="0"/>
          </a:p>
          <a:p>
            <a:pPr lvl="0"/>
            <a:r>
              <a:rPr lang="en-US" sz="2400" dirty="0" smtClean="0"/>
              <a:t>Feel </a:t>
            </a:r>
            <a:r>
              <a:rPr lang="en-US" sz="2400" dirty="0"/>
              <a:t>more confident with </a:t>
            </a:r>
            <a:r>
              <a:rPr lang="en-US" sz="2400" dirty="0" smtClean="0"/>
              <a:t>their ability </a:t>
            </a:r>
            <a:r>
              <a:rPr lang="en-US" sz="2400" dirty="0"/>
              <a:t>to successfully interact with </a:t>
            </a:r>
            <a:r>
              <a:rPr lang="en-US" sz="2400" dirty="0" smtClean="0"/>
              <a:t>employers at the Career and Internship Fair</a:t>
            </a:r>
            <a:endParaRPr lang="en-US" sz="2400" dirty="0"/>
          </a:p>
        </p:txBody>
      </p:sp>
      <p:pic>
        <p:nvPicPr>
          <p:cNvPr id="1026" name="Picture 2" descr="http://flyontheclassroomwall.files.wordpress.com/2011/02/clipart-pencil-checklist.jpg?w=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56239"/>
            <a:ext cx="2362200" cy="22937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74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914400"/>
            <a:ext cx="2362200" cy="457200"/>
          </a:xfrm>
        </p:spPr>
        <p:txBody>
          <a:bodyPr/>
          <a:lstStyle/>
          <a:p>
            <a:r>
              <a:rPr lang="en-US" dirty="0" smtClean="0"/>
              <a:t>Avoid…</a:t>
            </a:r>
            <a:endParaRPr lang="en-US" dirty="0"/>
          </a:p>
        </p:txBody>
      </p:sp>
      <p:sp>
        <p:nvSpPr>
          <p:cNvPr id="5" name="Content Placeholder 4"/>
          <p:cNvSpPr>
            <a:spLocks noGrp="1"/>
          </p:cNvSpPr>
          <p:nvPr>
            <p:ph type="body" idx="2"/>
          </p:nvPr>
        </p:nvSpPr>
        <p:spPr>
          <a:xfrm>
            <a:off x="381000" y="1371600"/>
            <a:ext cx="2362200" cy="4754563"/>
          </a:xfrm>
        </p:spPr>
        <p:txBody>
          <a:bodyPr>
            <a:normAutofit fontScale="85000" lnSpcReduction="10000"/>
          </a:bodyPr>
          <a:lstStyle/>
          <a:p>
            <a:r>
              <a:rPr lang="en-US" dirty="0"/>
              <a:t>Dirty, wrinkled, stained </a:t>
            </a:r>
            <a:r>
              <a:rPr lang="en-US" dirty="0" smtClean="0"/>
              <a:t>clothes.</a:t>
            </a:r>
            <a:endParaRPr lang="en-US" dirty="0"/>
          </a:p>
          <a:p>
            <a:r>
              <a:rPr lang="en-US" dirty="0"/>
              <a:t>Too much </a:t>
            </a:r>
            <a:r>
              <a:rPr lang="en-US" dirty="0" smtClean="0"/>
              <a:t>skin.</a:t>
            </a:r>
            <a:endParaRPr lang="en-US" dirty="0"/>
          </a:p>
          <a:p>
            <a:r>
              <a:rPr lang="en-US" dirty="0" smtClean="0"/>
              <a:t>Awkward or  uncomfortable fit (you want to avoid pulling </a:t>
            </a:r>
            <a:r>
              <a:rPr lang="en-US" dirty="0"/>
              <a:t>or tugging at clothes, </a:t>
            </a:r>
            <a:r>
              <a:rPr lang="en-US" dirty="0" smtClean="0"/>
              <a:t>fidgeting, </a:t>
            </a:r>
            <a:r>
              <a:rPr lang="en-US" dirty="0" err="1"/>
              <a:t>etc</a:t>
            </a:r>
            <a:r>
              <a:rPr lang="en-US" dirty="0" smtClean="0"/>
              <a:t>). </a:t>
            </a:r>
          </a:p>
          <a:p>
            <a:r>
              <a:rPr lang="en-US" dirty="0" smtClean="0"/>
              <a:t>Backpacks and bulky bags.</a:t>
            </a:r>
          </a:p>
          <a:p>
            <a:r>
              <a:rPr lang="en-US" dirty="0" smtClean="0"/>
              <a:t>Inappropriate </a:t>
            </a:r>
            <a:r>
              <a:rPr lang="en-US" dirty="0"/>
              <a:t>clothes that makes them question your </a:t>
            </a:r>
            <a:r>
              <a:rPr lang="en-US" dirty="0" smtClean="0"/>
              <a:t>competence.</a:t>
            </a:r>
            <a:endParaRPr lang="en-US" dirty="0"/>
          </a:p>
          <a:p>
            <a:r>
              <a:rPr lang="en-US" dirty="0"/>
              <a:t>Perfume/loud jewelry, excessive </a:t>
            </a:r>
            <a:r>
              <a:rPr lang="en-US" dirty="0" smtClean="0"/>
              <a:t>makeup.</a:t>
            </a:r>
            <a:endParaRPr lang="en-US" dirty="0"/>
          </a:p>
          <a:p>
            <a:r>
              <a:rPr lang="en-US" dirty="0"/>
              <a:t>Shirts/ties that are too bold </a:t>
            </a:r>
          </a:p>
          <a:p>
            <a:r>
              <a:rPr lang="en-US" dirty="0"/>
              <a:t>Skirts that are too short, heals that are too </a:t>
            </a:r>
            <a:r>
              <a:rPr lang="en-US" dirty="0" smtClean="0"/>
              <a:t>tall.</a:t>
            </a:r>
            <a:endParaRPr lang="en-US" dirty="0"/>
          </a:p>
          <a:p>
            <a:endParaRPr lang="en-US" dirty="0"/>
          </a:p>
          <a:p>
            <a:pPr marL="0" indent="0">
              <a:buNone/>
            </a:pPr>
            <a:endParaRPr lang="en-US" dirty="0"/>
          </a:p>
        </p:txBody>
      </p:sp>
      <p:pic>
        <p:nvPicPr>
          <p:cNvPr id="1026" name="Picture 2" descr=" "/>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4191000" y="873986"/>
            <a:ext cx="3124200" cy="4652827"/>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276600" y="650013"/>
            <a:ext cx="5105400" cy="5334000"/>
          </a:xfrm>
          <a:prstGeom prst="ellipse">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886200" y="1600200"/>
            <a:ext cx="4038600" cy="3200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7991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Attire Resources</a:t>
            </a:r>
            <a:endParaRPr lang="en-US" dirty="0"/>
          </a:p>
        </p:txBody>
      </p:sp>
      <p:sp>
        <p:nvSpPr>
          <p:cNvPr id="2" name="Content Placeholder 1"/>
          <p:cNvSpPr>
            <a:spLocks noGrp="1"/>
          </p:cNvSpPr>
          <p:nvPr>
            <p:ph sz="half" idx="1"/>
          </p:nvPr>
        </p:nvSpPr>
        <p:spPr/>
        <p:txBody>
          <a:bodyPr>
            <a:normAutofit/>
          </a:bodyPr>
          <a:lstStyle/>
          <a:p>
            <a:r>
              <a:rPr lang="en-US" dirty="0" smtClean="0"/>
              <a:t>Affordable Dress Clothes:</a:t>
            </a:r>
          </a:p>
          <a:p>
            <a:pPr lvl="1"/>
            <a:r>
              <a:rPr lang="en-US" dirty="0" err="1" smtClean="0"/>
              <a:t>JCPenny</a:t>
            </a:r>
            <a:endParaRPr lang="en-US" dirty="0" smtClean="0"/>
          </a:p>
          <a:p>
            <a:pPr lvl="1"/>
            <a:r>
              <a:rPr lang="en-US" dirty="0" smtClean="0"/>
              <a:t>Sears</a:t>
            </a:r>
          </a:p>
          <a:p>
            <a:pPr lvl="1"/>
            <a:r>
              <a:rPr lang="en-US" dirty="0" smtClean="0"/>
              <a:t>TJ Maxx</a:t>
            </a:r>
          </a:p>
          <a:p>
            <a:pPr lvl="1"/>
            <a:r>
              <a:rPr lang="en-US" dirty="0" smtClean="0"/>
              <a:t>Marshalls</a:t>
            </a:r>
          </a:p>
          <a:p>
            <a:pPr lvl="1"/>
            <a:r>
              <a:rPr lang="en-US" dirty="0" err="1" smtClean="0"/>
              <a:t>Herbergers</a:t>
            </a:r>
            <a:r>
              <a:rPr lang="en-US" dirty="0" smtClean="0"/>
              <a:t> </a:t>
            </a:r>
          </a:p>
          <a:p>
            <a:pPr lvl="1"/>
            <a:r>
              <a:rPr lang="en-US" dirty="0" smtClean="0"/>
              <a:t>Target </a:t>
            </a:r>
          </a:p>
          <a:p>
            <a:pPr lvl="1"/>
            <a:r>
              <a:rPr lang="en-US" dirty="0" smtClean="0"/>
              <a:t>Savers</a:t>
            </a:r>
          </a:p>
          <a:p>
            <a:pPr lvl="1"/>
            <a:r>
              <a:rPr lang="en-US" dirty="0" smtClean="0"/>
              <a:t>ARC </a:t>
            </a:r>
            <a:r>
              <a:rPr lang="en-US" dirty="0"/>
              <a:t>Value </a:t>
            </a:r>
            <a:r>
              <a:rPr lang="en-US" dirty="0" smtClean="0"/>
              <a:t>Village</a:t>
            </a:r>
          </a:p>
          <a:p>
            <a:pPr lvl="1"/>
            <a:r>
              <a:rPr lang="en-US" dirty="0" smtClean="0"/>
              <a:t>Goodwill</a:t>
            </a:r>
            <a:endParaRPr lang="en-US" dirty="0"/>
          </a:p>
        </p:txBody>
      </p:sp>
      <p:sp>
        <p:nvSpPr>
          <p:cNvPr id="4" name="Content Placeholder 3"/>
          <p:cNvSpPr>
            <a:spLocks noGrp="1"/>
          </p:cNvSpPr>
          <p:nvPr>
            <p:ph sz="half" idx="2"/>
          </p:nvPr>
        </p:nvSpPr>
        <p:spPr/>
        <p:txBody>
          <a:bodyPr>
            <a:normAutofit/>
          </a:bodyPr>
          <a:lstStyle/>
          <a:p>
            <a:r>
              <a:rPr lang="en-US" dirty="0" smtClean="0"/>
              <a:t>Visit our Website for more examples:</a:t>
            </a:r>
          </a:p>
          <a:p>
            <a:pPr marL="274320" lvl="1" indent="0">
              <a:buNone/>
            </a:pPr>
            <a:r>
              <a:rPr lang="en-US" dirty="0"/>
              <a:t>http://www.augsburg.edu/strommen/career-preparation/interviewing/</a:t>
            </a:r>
          </a:p>
          <a:p>
            <a:pPr marL="0" indent="0">
              <a:buNone/>
            </a:pPr>
            <a:endParaRPr lang="en-US" dirty="0" smtClean="0"/>
          </a:p>
          <a:p>
            <a:r>
              <a:rPr lang="en-US" dirty="0" smtClean="0"/>
              <a:t>Follow </a:t>
            </a:r>
            <a:r>
              <a:rPr lang="en-US" dirty="0"/>
              <a:t>us on Pinterest for more ideas!</a:t>
            </a:r>
          </a:p>
          <a:p>
            <a:pPr marL="274320" lvl="1" indent="0">
              <a:buNone/>
            </a:pPr>
            <a:r>
              <a:rPr lang="en-US" dirty="0"/>
              <a:t>https://www.pinterest.com/auggiecareers/dress-for-success/</a:t>
            </a:r>
          </a:p>
          <a:p>
            <a:pPr marL="0" indent="0">
              <a:buNone/>
            </a:pPr>
            <a:endParaRPr lang="en-US" dirty="0"/>
          </a:p>
        </p:txBody>
      </p:sp>
    </p:spTree>
    <p:extLst>
      <p:ext uri="{BB962C8B-B14F-4D97-AF65-F5344CB8AC3E}">
        <p14:creationId xmlns:p14="http://schemas.microsoft.com/office/powerpoint/2010/main" val="178182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p:cTn id="19"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2">
                                            <p:txEl>
                                              <p:pRg st="3" end="3"/>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p:cTn id="25"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2">
                                            <p:txEl>
                                              <p:pRg st="4" end="4"/>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p:cTn id="31"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5" end="5"/>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p:cTn id="37"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39"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40" dur="1000"/>
                                        <p:tgtEl>
                                          <p:spTgt spid="2">
                                            <p:txEl>
                                              <p:pRg st="6" end="6"/>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p:cTn id="43"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44" dur="1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45" dur="1000" fill="hold"/>
                                        <p:tgtEl>
                                          <p:spTgt spid="2">
                                            <p:txEl>
                                              <p:pRg st="7" end="7"/>
                                            </p:txEl>
                                          </p:spTgt>
                                        </p:tgtEl>
                                        <p:attrNameLst>
                                          <p:attrName>style.rotation</p:attrName>
                                        </p:attrNameLst>
                                      </p:cBhvr>
                                      <p:tavLst>
                                        <p:tav tm="0">
                                          <p:val>
                                            <p:fltVal val="90"/>
                                          </p:val>
                                        </p:tav>
                                        <p:tav tm="100000">
                                          <p:val>
                                            <p:fltVal val="0"/>
                                          </p:val>
                                        </p:tav>
                                      </p:tavLst>
                                    </p:anim>
                                    <p:animEffect transition="in" filter="fade">
                                      <p:cBhvr>
                                        <p:cTn id="46" dur="1000"/>
                                        <p:tgtEl>
                                          <p:spTgt spid="2">
                                            <p:txEl>
                                              <p:pRg st="7" end="7"/>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p:cTn id="49"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0" dur="1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51" dur="1000" fill="hold"/>
                                        <p:tgtEl>
                                          <p:spTgt spid="2">
                                            <p:txEl>
                                              <p:pRg st="8" end="8"/>
                                            </p:txEl>
                                          </p:spTgt>
                                        </p:tgtEl>
                                        <p:attrNameLst>
                                          <p:attrName>style.rotation</p:attrName>
                                        </p:attrNameLst>
                                      </p:cBhvr>
                                      <p:tavLst>
                                        <p:tav tm="0">
                                          <p:val>
                                            <p:fltVal val="90"/>
                                          </p:val>
                                        </p:tav>
                                        <p:tav tm="100000">
                                          <p:val>
                                            <p:fltVal val="0"/>
                                          </p:val>
                                        </p:tav>
                                      </p:tavLst>
                                    </p:anim>
                                    <p:animEffect transition="in" filter="fade">
                                      <p:cBhvr>
                                        <p:cTn id="52" dur="1000"/>
                                        <p:tgtEl>
                                          <p:spTgt spid="2">
                                            <p:txEl>
                                              <p:pRg st="8" end="8"/>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p:cTn id="55" dur="1000" fill="hold"/>
                                        <p:tgtEl>
                                          <p:spTgt spid="2">
                                            <p:txEl>
                                              <p:pRg st="9" end="9"/>
                                            </p:txEl>
                                          </p:spTgt>
                                        </p:tgtEl>
                                        <p:attrNameLst>
                                          <p:attrName>ppt_w</p:attrName>
                                        </p:attrNameLst>
                                      </p:cBhvr>
                                      <p:tavLst>
                                        <p:tav tm="0">
                                          <p:val>
                                            <p:fltVal val="0"/>
                                          </p:val>
                                        </p:tav>
                                        <p:tav tm="100000">
                                          <p:val>
                                            <p:strVal val="#ppt_w"/>
                                          </p:val>
                                        </p:tav>
                                      </p:tavLst>
                                    </p:anim>
                                    <p:anim calcmode="lin" valueType="num">
                                      <p:cBhvr>
                                        <p:cTn id="56" dur="1000" fill="hold"/>
                                        <p:tgtEl>
                                          <p:spTgt spid="2">
                                            <p:txEl>
                                              <p:pRg st="9" end="9"/>
                                            </p:txEl>
                                          </p:spTgt>
                                        </p:tgtEl>
                                        <p:attrNameLst>
                                          <p:attrName>ppt_h</p:attrName>
                                        </p:attrNameLst>
                                      </p:cBhvr>
                                      <p:tavLst>
                                        <p:tav tm="0">
                                          <p:val>
                                            <p:fltVal val="0"/>
                                          </p:val>
                                        </p:tav>
                                        <p:tav tm="100000">
                                          <p:val>
                                            <p:strVal val="#ppt_h"/>
                                          </p:val>
                                        </p:tav>
                                      </p:tavLst>
                                    </p:anim>
                                    <p:anim calcmode="lin" valueType="num">
                                      <p:cBhvr>
                                        <p:cTn id="57" dur="1000" fill="hold"/>
                                        <p:tgtEl>
                                          <p:spTgt spid="2">
                                            <p:txEl>
                                              <p:pRg st="9" end="9"/>
                                            </p:txEl>
                                          </p:spTgt>
                                        </p:tgtEl>
                                        <p:attrNameLst>
                                          <p:attrName>style.rotation</p:attrName>
                                        </p:attrNameLst>
                                      </p:cBhvr>
                                      <p:tavLst>
                                        <p:tav tm="0">
                                          <p:val>
                                            <p:fltVal val="90"/>
                                          </p:val>
                                        </p:tav>
                                        <p:tav tm="100000">
                                          <p:val>
                                            <p:fltVal val="0"/>
                                          </p:val>
                                        </p:tav>
                                      </p:tavLst>
                                    </p:anim>
                                    <p:animEffect transition="in" filter="fade">
                                      <p:cBhvr>
                                        <p:cTn id="58" dur="1000"/>
                                        <p:tgtEl>
                                          <p:spTgt spid="2">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4">
                                            <p:txEl>
                                              <p:pRg st="0" end="0"/>
                                            </p:txEl>
                                          </p:spTgt>
                                        </p:tgtEl>
                                        <p:attrNameLst>
                                          <p:attrName>style.visibility</p:attrName>
                                        </p:attrNameLst>
                                      </p:cBhvr>
                                      <p:to>
                                        <p:strVal val="visible"/>
                                      </p:to>
                                    </p:set>
                                    <p:anim calcmode="lin" valueType="num">
                                      <p:cBhvr>
                                        <p:cTn id="6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6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65"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66" dur="1000"/>
                                        <p:tgtEl>
                                          <p:spTgt spid="4">
                                            <p:txEl>
                                              <p:pRg st="0" end="0"/>
                                            </p:txEl>
                                          </p:spTgt>
                                        </p:tgtEl>
                                      </p:cBhvr>
                                    </p:animEffect>
                                  </p:childTnLst>
                                </p:cTn>
                              </p:par>
                              <p:par>
                                <p:cTn id="67" presetID="31" presetClass="entr" presetSubtype="0" fill="hold" nodeType="withEffect">
                                  <p:stCondLst>
                                    <p:cond delay="0"/>
                                  </p:stCondLst>
                                  <p:childTnLst>
                                    <p:set>
                                      <p:cBhvr>
                                        <p:cTn id="68" dur="1" fill="hold">
                                          <p:stCondLst>
                                            <p:cond delay="0"/>
                                          </p:stCondLst>
                                        </p:cTn>
                                        <p:tgtEl>
                                          <p:spTgt spid="4">
                                            <p:txEl>
                                              <p:pRg st="1" end="1"/>
                                            </p:txEl>
                                          </p:spTgt>
                                        </p:tgtEl>
                                        <p:attrNameLst>
                                          <p:attrName>style.visibility</p:attrName>
                                        </p:attrNameLst>
                                      </p:cBhvr>
                                      <p:to>
                                        <p:strVal val="visible"/>
                                      </p:to>
                                    </p:set>
                                    <p:anim calcmode="lin" valueType="num">
                                      <p:cBhvr>
                                        <p:cTn id="69"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70"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71"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72" dur="1000"/>
                                        <p:tgtEl>
                                          <p:spTgt spid="4">
                                            <p:txEl>
                                              <p:pRg st="1" end="1"/>
                                            </p:txEl>
                                          </p:spTgt>
                                        </p:tgtEl>
                                      </p:cBhvr>
                                    </p:animEffect>
                                  </p:childTnLst>
                                </p:cTn>
                              </p:par>
                              <p:par>
                                <p:cTn id="73" presetID="31" presetClass="entr" presetSubtype="0" fill="hold" nodeType="withEffect">
                                  <p:stCondLst>
                                    <p:cond delay="0"/>
                                  </p:stCondLst>
                                  <p:childTnLst>
                                    <p:set>
                                      <p:cBhvr>
                                        <p:cTn id="74" dur="1" fill="hold">
                                          <p:stCondLst>
                                            <p:cond delay="0"/>
                                          </p:stCondLst>
                                        </p:cTn>
                                        <p:tgtEl>
                                          <p:spTgt spid="4">
                                            <p:txEl>
                                              <p:pRg st="3" end="3"/>
                                            </p:txEl>
                                          </p:spTgt>
                                        </p:tgtEl>
                                        <p:attrNameLst>
                                          <p:attrName>style.visibility</p:attrName>
                                        </p:attrNameLst>
                                      </p:cBhvr>
                                      <p:to>
                                        <p:strVal val="visible"/>
                                      </p:to>
                                    </p:set>
                                    <p:anim calcmode="lin" valueType="num">
                                      <p:cBhvr>
                                        <p:cTn id="75"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76"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77"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78" dur="1000"/>
                                        <p:tgtEl>
                                          <p:spTgt spid="4">
                                            <p:txEl>
                                              <p:pRg st="3" end="3"/>
                                            </p:txEl>
                                          </p:spTgt>
                                        </p:tgtEl>
                                      </p:cBhvr>
                                    </p:animEffect>
                                  </p:childTnLst>
                                </p:cTn>
                              </p:par>
                              <p:par>
                                <p:cTn id="79" presetID="31" presetClass="entr" presetSubtype="0" fill="hold" nodeType="withEffect">
                                  <p:stCondLst>
                                    <p:cond delay="0"/>
                                  </p:stCondLst>
                                  <p:childTnLst>
                                    <p:set>
                                      <p:cBhvr>
                                        <p:cTn id="80" dur="1" fill="hold">
                                          <p:stCondLst>
                                            <p:cond delay="0"/>
                                          </p:stCondLst>
                                        </p:cTn>
                                        <p:tgtEl>
                                          <p:spTgt spid="4">
                                            <p:txEl>
                                              <p:pRg st="4" end="4"/>
                                            </p:txEl>
                                          </p:spTgt>
                                        </p:tgtEl>
                                        <p:attrNameLst>
                                          <p:attrName>style.visibility</p:attrName>
                                        </p:attrNameLst>
                                      </p:cBhvr>
                                      <p:to>
                                        <p:strVal val="visible"/>
                                      </p:to>
                                    </p:set>
                                    <p:anim calcmode="lin" valueType="num">
                                      <p:cBhvr>
                                        <p:cTn id="81"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82"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83"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84"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Plan what you will bring.</a:t>
            </a:r>
            <a:endParaRPr lang="en-US" dirty="0"/>
          </a:p>
        </p:txBody>
      </p:sp>
    </p:spTree>
    <p:extLst>
      <p:ext uri="{BB962C8B-B14F-4D97-AF65-F5344CB8AC3E}">
        <p14:creationId xmlns:p14="http://schemas.microsoft.com/office/powerpoint/2010/main" val="3154204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r>
              <a:rPr lang="en-US" dirty="0" smtClean="0"/>
              <a:t>20 copies of a </a:t>
            </a:r>
            <a:r>
              <a:rPr lang="en-US" b="1" dirty="0" smtClean="0"/>
              <a:t>well-prepared</a:t>
            </a:r>
            <a:r>
              <a:rPr lang="en-US" dirty="0" smtClean="0"/>
              <a:t> resume </a:t>
            </a:r>
          </a:p>
          <a:p>
            <a:endParaRPr lang="en-US" dirty="0" smtClean="0"/>
          </a:p>
          <a:p>
            <a:r>
              <a:rPr lang="en-US" dirty="0" smtClean="0"/>
              <a:t>Notebook or </a:t>
            </a:r>
            <a:r>
              <a:rPr lang="en-US" dirty="0" err="1" smtClean="0"/>
              <a:t>Padfolio</a:t>
            </a:r>
            <a:endParaRPr lang="en-US" dirty="0" smtClean="0"/>
          </a:p>
          <a:p>
            <a:endParaRPr lang="en-US" dirty="0" smtClean="0"/>
          </a:p>
          <a:p>
            <a:r>
              <a:rPr lang="en-US" dirty="0" smtClean="0"/>
              <a:t>Pens </a:t>
            </a:r>
          </a:p>
          <a:p>
            <a:pPr marL="0" indent="0">
              <a:buNone/>
            </a:pPr>
            <a:endParaRPr lang="en-US" dirty="0"/>
          </a:p>
          <a:p>
            <a:pPr marL="0" indent="0" algn="ctr">
              <a:buNone/>
            </a:pPr>
            <a:r>
              <a:rPr lang="en-US" i="1" dirty="0" smtClean="0"/>
              <a:t> </a:t>
            </a:r>
            <a:endParaRPr lang="en-US" i="1" dirty="0"/>
          </a:p>
        </p:txBody>
      </p:sp>
      <p:sp>
        <p:nvSpPr>
          <p:cNvPr id="3" name="Title 2"/>
          <p:cNvSpPr>
            <a:spLocks noGrp="1"/>
          </p:cNvSpPr>
          <p:nvPr>
            <p:ph type="title"/>
          </p:nvPr>
        </p:nvSpPr>
        <p:spPr/>
        <p:txBody>
          <a:bodyPr/>
          <a:lstStyle/>
          <a:p>
            <a:r>
              <a:rPr lang="en-US" dirty="0" smtClean="0"/>
              <a:t>Some ideas: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2057400"/>
            <a:ext cx="3035300" cy="2527300"/>
          </a:xfrm>
          <a:prstGeom prst="rect">
            <a:avLst/>
          </a:prstGeom>
          <a:ln>
            <a:noFill/>
          </a:ln>
          <a:effectLst>
            <a:softEdge rad="112500"/>
          </a:effectLst>
        </p:spPr>
      </p:pic>
    </p:spTree>
    <p:extLst>
      <p:ext uri="{BB962C8B-B14F-4D97-AF65-F5344CB8AC3E}">
        <p14:creationId xmlns:p14="http://schemas.microsoft.com/office/powerpoint/2010/main" val="1697831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pPr marL="514350" indent="-514350">
              <a:buFont typeface="+mj-lt"/>
              <a:buAutoNum type="arabicPeriod"/>
            </a:pPr>
            <a:r>
              <a:rPr lang="en-US" dirty="0" smtClean="0"/>
              <a:t>Know where to go, when to arrive. </a:t>
            </a:r>
          </a:p>
          <a:p>
            <a:pPr lvl="2"/>
            <a:r>
              <a:rPr lang="en-US" dirty="0" smtClean="0"/>
              <a:t>Location: Augsburg College, Oren Gateway Center Lobby</a:t>
            </a:r>
          </a:p>
          <a:p>
            <a:pPr lvl="2"/>
            <a:endParaRPr lang="en-US" dirty="0" smtClean="0"/>
          </a:p>
          <a:p>
            <a:pPr marL="514350" indent="-514350">
              <a:buFont typeface="+mj-lt"/>
              <a:buAutoNum type="arabicPeriod"/>
            </a:pPr>
            <a:r>
              <a:rPr lang="en-US" dirty="0" smtClean="0"/>
              <a:t>Have confidence interacting with employers. </a:t>
            </a:r>
          </a:p>
          <a:p>
            <a:pPr lvl="2"/>
            <a:r>
              <a:rPr lang="en-US" dirty="0" smtClean="0"/>
              <a:t>Begin with employers that are not your favorite. </a:t>
            </a:r>
          </a:p>
          <a:p>
            <a:pPr lvl="2"/>
            <a:r>
              <a:rPr lang="en-US" dirty="0" smtClean="0"/>
              <a:t>Greetings/handshakes. </a:t>
            </a:r>
          </a:p>
          <a:p>
            <a:pPr lvl="2"/>
            <a:r>
              <a:rPr lang="en-US" dirty="0" smtClean="0"/>
              <a:t>Engage in conversation that demonstrates your strengths. </a:t>
            </a:r>
          </a:p>
          <a:p>
            <a:pPr lvl="2"/>
            <a:r>
              <a:rPr lang="en-US" dirty="0" smtClean="0"/>
              <a:t>Be prepared for follow-up – get business cards, leave resumes, etc.</a:t>
            </a:r>
          </a:p>
          <a:p>
            <a:pPr lvl="2"/>
            <a:endParaRPr lang="en-US" dirty="0" smtClean="0"/>
          </a:p>
          <a:p>
            <a:pPr marL="514350" indent="-514350">
              <a:buFont typeface="+mj-lt"/>
              <a:buAutoNum type="arabicPeriod"/>
            </a:pPr>
            <a:r>
              <a:rPr lang="en-US" dirty="0" smtClean="0"/>
              <a:t>Keep good notes to make follow-up easy. </a:t>
            </a:r>
          </a:p>
        </p:txBody>
      </p:sp>
      <p:sp>
        <p:nvSpPr>
          <p:cNvPr id="3" name="Title 2"/>
          <p:cNvSpPr>
            <a:spLocks noGrp="1"/>
          </p:cNvSpPr>
          <p:nvPr>
            <p:ph type="title"/>
          </p:nvPr>
        </p:nvSpPr>
        <p:spPr/>
        <p:txBody>
          <a:bodyPr/>
          <a:lstStyle/>
          <a:p>
            <a:r>
              <a:rPr lang="en-US" dirty="0" smtClean="0"/>
              <a:t>During the Fair </a:t>
            </a:r>
            <a:endParaRPr lang="en-US" dirty="0"/>
          </a:p>
        </p:txBody>
      </p:sp>
    </p:spTree>
    <p:extLst>
      <p:ext uri="{BB962C8B-B14F-4D97-AF65-F5344CB8AC3E}">
        <p14:creationId xmlns:p14="http://schemas.microsoft.com/office/powerpoint/2010/main" val="65089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pPr marL="514350" indent="-514350">
              <a:buFont typeface="+mj-lt"/>
              <a:buAutoNum type="arabicPeriod"/>
            </a:pPr>
            <a:r>
              <a:rPr lang="en-US" dirty="0" smtClean="0"/>
              <a:t>Plan time to follow-up with employers.</a:t>
            </a:r>
          </a:p>
          <a:p>
            <a:pPr lvl="2"/>
            <a:r>
              <a:rPr lang="en-US" dirty="0" smtClean="0"/>
              <a:t>Send thank you notes</a:t>
            </a:r>
          </a:p>
          <a:p>
            <a:pPr lvl="2"/>
            <a:r>
              <a:rPr lang="en-US" dirty="0" smtClean="0"/>
              <a:t>Email copies of your resume </a:t>
            </a:r>
          </a:p>
          <a:p>
            <a:pPr lvl="2"/>
            <a:r>
              <a:rPr lang="en-US" dirty="0" smtClean="0"/>
              <a:t>Request follow-up meetings </a:t>
            </a:r>
          </a:p>
          <a:p>
            <a:pPr lvl="2"/>
            <a:r>
              <a:rPr lang="en-US" dirty="0" smtClean="0"/>
              <a:t>Apply for positions</a:t>
            </a:r>
          </a:p>
          <a:p>
            <a:pPr lvl="2"/>
            <a:r>
              <a:rPr lang="en-US" dirty="0" smtClean="0"/>
              <a:t>Update LinkedIn and add professional contacts</a:t>
            </a:r>
          </a:p>
          <a:p>
            <a:pPr marL="594360" lvl="2" indent="0">
              <a:buNone/>
            </a:pPr>
            <a:endParaRPr lang="en-US" dirty="0" smtClean="0"/>
          </a:p>
          <a:p>
            <a:pPr marL="502920" indent="-457200">
              <a:buFont typeface="+mj-lt"/>
              <a:buAutoNum type="arabicPeriod"/>
            </a:pPr>
            <a:r>
              <a:rPr lang="en-US" dirty="0" smtClean="0"/>
              <a:t>Keep the momentum going. </a:t>
            </a:r>
          </a:p>
          <a:p>
            <a:pPr lvl="2"/>
            <a:r>
              <a:rPr lang="en-US" dirty="0" smtClean="0"/>
              <a:t>Schedule career coaching appointment </a:t>
            </a:r>
          </a:p>
          <a:p>
            <a:pPr lvl="2"/>
            <a:r>
              <a:rPr lang="en-US" dirty="0" smtClean="0"/>
              <a:t>Reflect on accomplishments and progress towards goals  </a:t>
            </a:r>
          </a:p>
          <a:p>
            <a:pPr lvl="2"/>
            <a:r>
              <a:rPr lang="en-US" dirty="0" smtClean="0"/>
              <a:t>Determine next steps – this was just one part of your job search</a:t>
            </a:r>
          </a:p>
        </p:txBody>
      </p:sp>
      <p:sp>
        <p:nvSpPr>
          <p:cNvPr id="3" name="Title 2"/>
          <p:cNvSpPr>
            <a:spLocks noGrp="1"/>
          </p:cNvSpPr>
          <p:nvPr>
            <p:ph type="title"/>
          </p:nvPr>
        </p:nvSpPr>
        <p:spPr/>
        <p:txBody>
          <a:bodyPr/>
          <a:lstStyle/>
          <a:p>
            <a:r>
              <a:rPr lang="en-US" dirty="0" smtClean="0"/>
              <a:t>After the Fair </a:t>
            </a:r>
            <a:endParaRPr lang="en-US" dirty="0"/>
          </a:p>
        </p:txBody>
      </p:sp>
    </p:spTree>
    <p:extLst>
      <p:ext uri="{BB962C8B-B14F-4D97-AF65-F5344CB8AC3E}">
        <p14:creationId xmlns:p14="http://schemas.microsoft.com/office/powerpoint/2010/main" val="88518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2743200"/>
            <a:ext cx="6480174" cy="2590800"/>
          </a:xfrm>
        </p:spPr>
        <p:txBody>
          <a:bodyPr>
            <a:normAutofit/>
          </a:bodyPr>
          <a:lstStyle/>
          <a:p>
            <a:endParaRPr lang="en-US" b="0" dirty="0" smtClean="0"/>
          </a:p>
          <a:p>
            <a:endParaRPr lang="en-US" sz="5800" b="0" cap="none" spc="0" dirty="0" smtClean="0"/>
          </a:p>
        </p:txBody>
      </p:sp>
      <p:sp>
        <p:nvSpPr>
          <p:cNvPr id="3" name="Title 2"/>
          <p:cNvSpPr>
            <a:spLocks noGrp="1"/>
          </p:cNvSpPr>
          <p:nvPr>
            <p:ph type="title"/>
          </p:nvPr>
        </p:nvSpPr>
        <p:spPr/>
        <p:txBody>
          <a:bodyPr/>
          <a:lstStyle/>
          <a:p>
            <a:r>
              <a:rPr lang="en-US" dirty="0" smtClean="0"/>
              <a:t>Additional Career and Internship Fair Resources</a:t>
            </a:r>
            <a:endParaRPr lang="en-US" dirty="0"/>
          </a:p>
        </p:txBody>
      </p:sp>
    </p:spTree>
    <p:extLst>
      <p:ext uri="{BB962C8B-B14F-4D97-AF65-F5344CB8AC3E}">
        <p14:creationId xmlns:p14="http://schemas.microsoft.com/office/powerpoint/2010/main" val="31025869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304800" y="2438400"/>
            <a:ext cx="2438400" cy="1981200"/>
          </a:xfrm>
          <a:solidFill>
            <a:schemeClr val="bg1"/>
          </a:solidFill>
          <a:ln w="19050">
            <a:solidFill>
              <a:srgbClr val="800000"/>
            </a:solidFill>
          </a:ln>
        </p:spPr>
        <p:txBody>
          <a:bodyPr>
            <a:normAutofit fontScale="92500" lnSpcReduction="20000"/>
          </a:bodyPr>
          <a:lstStyle/>
          <a:p>
            <a:pPr algn="ctr"/>
            <a:r>
              <a:rPr lang="en-US" b="1" dirty="0" smtClean="0">
                <a:solidFill>
                  <a:schemeClr val="tx1"/>
                </a:solidFill>
              </a:rPr>
              <a:t>Visit </a:t>
            </a:r>
            <a:r>
              <a:rPr lang="en-US" b="1" dirty="0">
                <a:solidFill>
                  <a:schemeClr val="tx1"/>
                </a:solidFill>
              </a:rPr>
              <a:t>the </a:t>
            </a:r>
            <a:r>
              <a:rPr lang="en-US" b="1" dirty="0" err="1">
                <a:solidFill>
                  <a:schemeClr val="tx1"/>
                </a:solidFill>
              </a:rPr>
              <a:t>Strommen</a:t>
            </a:r>
            <a:r>
              <a:rPr lang="en-US" b="1" dirty="0">
                <a:solidFill>
                  <a:schemeClr val="tx1"/>
                </a:solidFill>
              </a:rPr>
              <a:t> </a:t>
            </a:r>
            <a:r>
              <a:rPr lang="en-US" b="1" dirty="0" smtClean="0">
                <a:solidFill>
                  <a:schemeClr val="tx1"/>
                </a:solidFill>
              </a:rPr>
              <a:t>Career and Internship </a:t>
            </a:r>
            <a:r>
              <a:rPr lang="en-US" b="1" dirty="0">
                <a:solidFill>
                  <a:schemeClr val="tx1"/>
                </a:solidFill>
              </a:rPr>
              <a:t>Fair Website for more helpful </a:t>
            </a:r>
            <a:r>
              <a:rPr lang="en-US" b="1" dirty="0" smtClean="0">
                <a:solidFill>
                  <a:schemeClr val="tx1"/>
                </a:solidFill>
              </a:rPr>
              <a:t>tips:</a:t>
            </a:r>
          </a:p>
          <a:p>
            <a:pPr algn="ctr"/>
            <a:endParaRPr lang="en-US" sz="1200" i="1" dirty="0" smtClean="0">
              <a:solidFill>
                <a:schemeClr val="tx1"/>
              </a:solidFill>
            </a:endParaRPr>
          </a:p>
          <a:p>
            <a:pPr algn="ctr"/>
            <a:endParaRPr lang="en-US" sz="1200" i="1" dirty="0" smtClean="0">
              <a:solidFill>
                <a:schemeClr val="tx1"/>
              </a:solidFill>
            </a:endParaRPr>
          </a:p>
          <a:p>
            <a:pPr algn="ctr"/>
            <a:r>
              <a:rPr lang="en-US" sz="1200" i="1" dirty="0">
                <a:solidFill>
                  <a:schemeClr val="tx1"/>
                </a:solidFill>
              </a:rPr>
              <a:t>http://www.augsburg.edu/strommen/2015/08/25/fall-2015-career-internship-fair/</a:t>
            </a:r>
          </a:p>
        </p:txBody>
      </p:sp>
      <p:sp>
        <p:nvSpPr>
          <p:cNvPr id="2" name="Right Arrow 1"/>
          <p:cNvSpPr/>
          <p:nvPr/>
        </p:nvSpPr>
        <p:spPr>
          <a:xfrm>
            <a:off x="495300" y="3390014"/>
            <a:ext cx="2057400" cy="304800"/>
          </a:xfrm>
          <a:prstGeom prst="rightArrow">
            <a:avLst/>
          </a:prstGeom>
          <a:solidFill>
            <a:srgbClr val="800000"/>
          </a:solidFill>
          <a:ln>
            <a:solidFill>
              <a:srgbClr val="800000"/>
            </a:solidFill>
          </a:ln>
        </p:spPr>
        <p:style>
          <a:lnRef idx="1">
            <a:schemeClr val="dk1"/>
          </a:lnRef>
          <a:fillRef idx="3">
            <a:schemeClr val="dk1"/>
          </a:fillRef>
          <a:effectRef idx="2">
            <a:schemeClr val="dk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endParaRPr lang="en-US" b="1">
              <a:ln/>
              <a:solidFill>
                <a:schemeClr val="accent3"/>
              </a:solidFill>
            </a:endParaRPr>
          </a:p>
        </p:txBody>
      </p:sp>
      <p:pic>
        <p:nvPicPr>
          <p:cNvPr id="3" name="Picture 2"/>
          <p:cNvPicPr>
            <a:picLocks noChangeAspect="1"/>
          </p:cNvPicPr>
          <p:nvPr/>
        </p:nvPicPr>
        <p:blipFill>
          <a:blip r:embed="rId3"/>
          <a:stretch>
            <a:fillRect/>
          </a:stretch>
        </p:blipFill>
        <p:spPr>
          <a:xfrm>
            <a:off x="3124200" y="685800"/>
            <a:ext cx="5638800" cy="5410200"/>
          </a:xfrm>
          <a:prstGeom prst="rect">
            <a:avLst/>
          </a:prstGeom>
        </p:spPr>
      </p:pic>
      <p:sp>
        <p:nvSpPr>
          <p:cNvPr id="4" name="Content Placeholder 3"/>
          <p:cNvSpPr>
            <a:spLocks noGrp="1"/>
          </p:cNvSpPr>
          <p:nvPr>
            <p:ph sz="quarter" idx="1"/>
          </p:nvPr>
        </p:nvSpPr>
        <p:spPr/>
        <p:txBody>
          <a:bodyPr/>
          <a:lstStyle/>
          <a:p>
            <a:endParaRPr lang="en-US"/>
          </a:p>
        </p:txBody>
      </p:sp>
    </p:spTree>
    <p:extLst>
      <p:ext uri="{BB962C8B-B14F-4D97-AF65-F5344CB8AC3E}">
        <p14:creationId xmlns:p14="http://schemas.microsoft.com/office/powerpoint/2010/main" val="412684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75" y="838200"/>
            <a:ext cx="5838825" cy="838200"/>
          </a:xfrm>
        </p:spPr>
        <p:txBody>
          <a:bodyPr>
            <a:normAutofit/>
          </a:bodyPr>
          <a:lstStyle/>
          <a:p>
            <a:pPr marL="0" indent="0" algn="ctr"/>
            <a:r>
              <a:rPr lang="en-US" sz="3000" b="1" i="1" dirty="0" smtClean="0">
                <a:solidFill>
                  <a:srgbClr val="C00000"/>
                </a:solidFill>
              </a:rPr>
              <a:t>Last Chance Resume Glance</a:t>
            </a:r>
            <a:endParaRPr lang="en-US" sz="3000" b="1" i="1" dirty="0">
              <a:solidFill>
                <a:srgbClr val="C00000"/>
              </a:solidFill>
            </a:endParaRPr>
          </a:p>
        </p:txBody>
      </p:sp>
      <p:pic>
        <p:nvPicPr>
          <p:cNvPr id="14" name="Picture Placeholder 13"/>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4891" b="4891"/>
          <a:stretch>
            <a:fillRect/>
          </a:stretch>
        </p:blipFill>
        <p:spPr>
          <a:xfrm>
            <a:off x="3093045" y="1563687"/>
            <a:ext cx="5653484" cy="4111625"/>
          </a:xfrm>
        </p:spPr>
      </p:pic>
      <p:sp>
        <p:nvSpPr>
          <p:cNvPr id="3" name="Content Placeholder 2"/>
          <p:cNvSpPr>
            <a:spLocks noGrp="1"/>
          </p:cNvSpPr>
          <p:nvPr>
            <p:ph type="body" sz="half" idx="2"/>
          </p:nvPr>
        </p:nvSpPr>
        <p:spPr>
          <a:xfrm>
            <a:off x="228600" y="990600"/>
            <a:ext cx="2590800" cy="5257800"/>
          </a:xfrm>
        </p:spPr>
        <p:txBody>
          <a:bodyPr>
            <a:noAutofit/>
          </a:bodyPr>
          <a:lstStyle/>
          <a:p>
            <a:pPr marL="0" indent="0" algn="ctr">
              <a:buNone/>
            </a:pPr>
            <a:r>
              <a:rPr lang="en-US" sz="1800" b="1" dirty="0" smtClean="0"/>
              <a:t>Friday, September 18</a:t>
            </a:r>
            <a:r>
              <a:rPr lang="en-US" sz="1800" b="1" baseline="30000" dirty="0" smtClean="0"/>
              <a:t>th</a:t>
            </a:r>
            <a:r>
              <a:rPr lang="en-US" sz="1800" b="1" dirty="0" smtClean="0"/>
              <a:t> </a:t>
            </a:r>
          </a:p>
          <a:p>
            <a:pPr marL="0" indent="0" algn="ctr">
              <a:buNone/>
            </a:pPr>
            <a:r>
              <a:rPr lang="en-US" sz="1800" b="1" dirty="0"/>
              <a:t>9</a:t>
            </a:r>
            <a:r>
              <a:rPr lang="en-US" sz="1800" b="1" dirty="0" smtClean="0"/>
              <a:t> a.m</a:t>
            </a:r>
            <a:r>
              <a:rPr lang="en-US" sz="1800" b="1" dirty="0"/>
              <a:t>. to </a:t>
            </a:r>
            <a:r>
              <a:rPr lang="en-US" sz="1800" b="1" dirty="0" smtClean="0"/>
              <a:t>2:30 p.m</a:t>
            </a:r>
            <a:r>
              <a:rPr lang="en-US" sz="1800" b="1" dirty="0"/>
              <a:t>.</a:t>
            </a:r>
            <a:endParaRPr lang="en-US" sz="1800" dirty="0"/>
          </a:p>
          <a:p>
            <a:pPr marL="0" indent="0" algn="ctr">
              <a:buNone/>
            </a:pPr>
            <a:r>
              <a:rPr lang="en-US" sz="1800" i="1" dirty="0" smtClean="0">
                <a:solidFill>
                  <a:schemeClr val="bg1"/>
                </a:solidFill>
              </a:rPr>
              <a:t>Strommen Center for Meaningful Work</a:t>
            </a:r>
          </a:p>
          <a:p>
            <a:pPr marL="0" indent="0" algn="ctr">
              <a:buNone/>
            </a:pPr>
            <a:r>
              <a:rPr lang="en-US" b="1" dirty="0" smtClean="0">
                <a:solidFill>
                  <a:srgbClr val="C00000"/>
                </a:solidFill>
              </a:rPr>
              <a:t>--------------------------</a:t>
            </a:r>
          </a:p>
          <a:p>
            <a:pPr lvl="0" algn="ctr">
              <a:buClr>
                <a:srgbClr val="93A299"/>
              </a:buClr>
            </a:pPr>
            <a:r>
              <a:rPr lang="en-US" dirty="0" smtClean="0">
                <a:solidFill>
                  <a:schemeClr val="bg1"/>
                </a:solidFill>
              </a:rPr>
              <a:t>Have </a:t>
            </a:r>
            <a:r>
              <a:rPr lang="en-US" dirty="0">
                <a:solidFill>
                  <a:schemeClr val="bg1"/>
                </a:solidFill>
              </a:rPr>
              <a:t>any last questions or concerns? </a:t>
            </a:r>
            <a:endParaRPr lang="en-US" dirty="0" smtClean="0">
              <a:solidFill>
                <a:schemeClr val="bg1"/>
              </a:solidFill>
            </a:endParaRPr>
          </a:p>
          <a:p>
            <a:pPr lvl="0" algn="ctr">
              <a:buClr>
                <a:srgbClr val="93A299"/>
              </a:buClr>
            </a:pPr>
            <a:r>
              <a:rPr lang="en-US" dirty="0" smtClean="0">
                <a:solidFill>
                  <a:schemeClr val="bg1"/>
                </a:solidFill>
              </a:rPr>
              <a:t>Stop </a:t>
            </a:r>
            <a:r>
              <a:rPr lang="en-US" dirty="0">
                <a:solidFill>
                  <a:schemeClr val="bg1"/>
                </a:solidFill>
              </a:rPr>
              <a:t>by our </a:t>
            </a:r>
            <a:r>
              <a:rPr lang="en-US" dirty="0" smtClean="0">
                <a:solidFill>
                  <a:schemeClr val="bg1"/>
                </a:solidFill>
              </a:rPr>
              <a:t>Career and Internship Fair </a:t>
            </a:r>
            <a:r>
              <a:rPr lang="en-US" dirty="0">
                <a:solidFill>
                  <a:schemeClr val="bg1"/>
                </a:solidFill>
              </a:rPr>
              <a:t>Drop-in Hours to make sure you have all the finishing touches in place and are ready to go! Career coaches will be on </a:t>
            </a:r>
            <a:r>
              <a:rPr lang="en-US" dirty="0" smtClean="0">
                <a:solidFill>
                  <a:schemeClr val="bg1"/>
                </a:solidFill>
              </a:rPr>
              <a:t>hand to answer questions.</a:t>
            </a:r>
            <a:endParaRPr lang="en-US" dirty="0">
              <a:solidFill>
                <a:schemeClr val="bg1"/>
              </a:solidFill>
            </a:endParaRPr>
          </a:p>
          <a:p>
            <a:pPr algn="ctr"/>
            <a:endParaRPr lang="en-US" sz="1400" dirty="0"/>
          </a:p>
          <a:p>
            <a:pPr algn="ctr"/>
            <a:endParaRPr lang="en-US" sz="1400" dirty="0"/>
          </a:p>
          <a:p>
            <a:pPr marL="0" indent="0" algn="ctr">
              <a:buNone/>
            </a:pPr>
            <a:r>
              <a:rPr lang="en-US" sz="1800" i="1" dirty="0" smtClean="0"/>
              <a:t> </a:t>
            </a:r>
            <a:endParaRPr lang="en-US" sz="2400" dirty="0" smtClean="0"/>
          </a:p>
        </p:txBody>
      </p:sp>
    </p:spTree>
    <p:extLst>
      <p:ext uri="{BB962C8B-B14F-4D97-AF65-F5344CB8AC3E}">
        <p14:creationId xmlns:p14="http://schemas.microsoft.com/office/powerpoint/2010/main" val="21295848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47700"/>
            <a:ext cx="9144000" cy="5143500"/>
          </a:xfrm>
          <a:prstGeom prst="rect">
            <a:avLst/>
          </a:prstGeom>
        </p:spPr>
      </p:pic>
    </p:spTree>
    <p:extLst>
      <p:ext uri="{BB962C8B-B14F-4D97-AF65-F5344CB8AC3E}">
        <p14:creationId xmlns:p14="http://schemas.microsoft.com/office/powerpoint/2010/main" val="2478102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pPr marL="514350" indent="-514350">
              <a:buFont typeface="+mj-lt"/>
              <a:buAutoNum type="arabicPeriod"/>
            </a:pPr>
            <a:r>
              <a:rPr lang="en-US" dirty="0" smtClean="0"/>
              <a:t>Career and Internship Fair Overview </a:t>
            </a:r>
          </a:p>
          <a:p>
            <a:pPr marL="514350" indent="-514350">
              <a:buFont typeface="+mj-lt"/>
              <a:buAutoNum type="arabicPeriod"/>
            </a:pPr>
            <a:r>
              <a:rPr lang="en-US" dirty="0" smtClean="0"/>
              <a:t>What to expect </a:t>
            </a:r>
          </a:p>
          <a:p>
            <a:pPr marL="514350" indent="-514350">
              <a:buFont typeface="+mj-lt"/>
              <a:buAutoNum type="arabicPeriod"/>
            </a:pPr>
            <a:r>
              <a:rPr lang="en-US" dirty="0" smtClean="0"/>
              <a:t>Tips </a:t>
            </a:r>
            <a:r>
              <a:rPr lang="en-US" dirty="0" smtClean="0">
                <a:sym typeface="Wingdings" panose="05000000000000000000" pitchFamily="2" charset="2"/>
              </a:rPr>
              <a:t> </a:t>
            </a:r>
          </a:p>
          <a:p>
            <a:pPr marL="594360" lvl="2" indent="0">
              <a:buNone/>
            </a:pPr>
            <a:r>
              <a:rPr lang="en-US" dirty="0" smtClean="0">
                <a:sym typeface="Wingdings" panose="05000000000000000000" pitchFamily="2" charset="2"/>
              </a:rPr>
              <a:t>      Before the Fair</a:t>
            </a:r>
          </a:p>
          <a:p>
            <a:pPr marL="594360" lvl="2" indent="0">
              <a:buNone/>
            </a:pPr>
            <a:r>
              <a:rPr lang="en-US" dirty="0" smtClean="0">
                <a:sym typeface="Wingdings" panose="05000000000000000000" pitchFamily="2" charset="2"/>
              </a:rPr>
              <a:t>      During the Fair </a:t>
            </a:r>
          </a:p>
          <a:p>
            <a:pPr marL="594360" lvl="2" indent="0">
              <a:buNone/>
            </a:pPr>
            <a:r>
              <a:rPr lang="en-US" dirty="0" smtClean="0">
                <a:sym typeface="Wingdings" panose="05000000000000000000" pitchFamily="2" charset="2"/>
              </a:rPr>
              <a:t>      After the Fair </a:t>
            </a:r>
          </a:p>
          <a:p>
            <a:pPr marL="514350" indent="-514350">
              <a:buFont typeface="+mj-lt"/>
              <a:buAutoNum type="arabicPeriod"/>
            </a:pPr>
            <a:r>
              <a:rPr lang="en-US" dirty="0" smtClean="0"/>
              <a:t>Logistics</a:t>
            </a:r>
          </a:p>
          <a:p>
            <a:pPr marL="514350" indent="-514350">
              <a:buFont typeface="+mj-lt"/>
              <a:buAutoNum type="arabicPeriod"/>
            </a:pPr>
            <a:r>
              <a:rPr lang="en-US" dirty="0" smtClean="0"/>
              <a:t>Upcoming Events</a:t>
            </a:r>
          </a:p>
          <a:p>
            <a:pPr marL="514350" indent="-514350">
              <a:buFont typeface="+mj-lt"/>
              <a:buAutoNum type="arabicPeriod"/>
            </a:pPr>
            <a:r>
              <a:rPr lang="en-US" dirty="0" smtClean="0"/>
              <a:t>Questions? </a:t>
            </a:r>
          </a:p>
          <a:p>
            <a:pPr marL="514350" indent="-514350">
              <a:buFont typeface="+mj-lt"/>
              <a:buAutoNum type="arabicPeriod"/>
            </a:pPr>
            <a:endParaRPr lang="en-US" dirty="0" smtClean="0"/>
          </a:p>
        </p:txBody>
      </p:sp>
      <p:sp>
        <p:nvSpPr>
          <p:cNvPr id="3" name="Title 2"/>
          <p:cNvSpPr>
            <a:spLocks noGrp="1"/>
          </p:cNvSpPr>
          <p:nvPr>
            <p:ph type="title"/>
          </p:nvPr>
        </p:nvSpPr>
        <p:spPr/>
        <p:txBody>
          <a:bodyPr/>
          <a:lstStyle/>
          <a:p>
            <a:r>
              <a:rPr lang="en-US" dirty="0" smtClean="0"/>
              <a:t>Agenda for today:</a:t>
            </a:r>
            <a:endParaRPr lang="en-US" dirty="0"/>
          </a:p>
        </p:txBody>
      </p:sp>
      <p:pic>
        <p:nvPicPr>
          <p:cNvPr id="4" name="Content Placeholder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5788" y="2362200"/>
            <a:ext cx="5070364" cy="2213610"/>
          </a:xfrm>
          <a:prstGeom prst="rect">
            <a:avLst/>
          </a:prstGeom>
        </p:spPr>
      </p:pic>
    </p:spTree>
    <p:extLst>
      <p:ext uri="{BB962C8B-B14F-4D97-AF65-F5344CB8AC3E}">
        <p14:creationId xmlns:p14="http://schemas.microsoft.com/office/powerpoint/2010/main" val="16146884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0999" y="2743200"/>
            <a:ext cx="8763001" cy="3429000"/>
          </a:xfrm>
        </p:spPr>
        <p:txBody>
          <a:bodyPr>
            <a:normAutofit fontScale="92500" lnSpcReduction="10000"/>
          </a:bodyPr>
          <a:lstStyle/>
          <a:p>
            <a:pPr>
              <a:lnSpc>
                <a:spcPct val="110000"/>
              </a:lnSpc>
              <a:spcBef>
                <a:spcPts val="0"/>
              </a:spcBef>
            </a:pPr>
            <a:r>
              <a:rPr lang="en-US" sz="1800" b="0" cap="none" spc="0" dirty="0" smtClean="0">
                <a:solidFill>
                  <a:schemeClr val="tx1"/>
                </a:solidFill>
              </a:rPr>
              <a:t>Location</a:t>
            </a:r>
            <a:r>
              <a:rPr lang="en-US" sz="1800" b="0" cap="none" spc="0" dirty="0">
                <a:solidFill>
                  <a:schemeClr val="tx1"/>
                </a:solidFill>
              </a:rPr>
              <a:t>: 100 Christensen </a:t>
            </a:r>
          </a:p>
          <a:p>
            <a:pPr>
              <a:lnSpc>
                <a:spcPct val="110000"/>
              </a:lnSpc>
              <a:spcBef>
                <a:spcPts val="0"/>
              </a:spcBef>
            </a:pPr>
            <a:r>
              <a:rPr lang="en-US" sz="1800" b="0" cap="none" spc="0" dirty="0" smtClean="0">
                <a:solidFill>
                  <a:schemeClr val="tx1"/>
                </a:solidFill>
              </a:rPr>
              <a:t>Hours</a:t>
            </a:r>
            <a:r>
              <a:rPr lang="en-US" sz="1800" b="0" cap="none" spc="0" dirty="0">
                <a:solidFill>
                  <a:schemeClr val="tx1"/>
                </a:solidFill>
              </a:rPr>
              <a:t>: M-</a:t>
            </a:r>
            <a:r>
              <a:rPr lang="en-US" sz="1800" b="0" cap="none" spc="0" dirty="0" err="1">
                <a:solidFill>
                  <a:schemeClr val="tx1"/>
                </a:solidFill>
              </a:rPr>
              <a:t>Th</a:t>
            </a:r>
            <a:r>
              <a:rPr lang="en-US" sz="1800" b="0" cap="none" spc="0" dirty="0">
                <a:solidFill>
                  <a:schemeClr val="tx1"/>
                </a:solidFill>
              </a:rPr>
              <a:t>: 8:30 a.m. to 5:00 p.m. </a:t>
            </a:r>
            <a:r>
              <a:rPr lang="en-US" sz="1800" b="0" cap="none" spc="0" dirty="0" smtClean="0">
                <a:solidFill>
                  <a:schemeClr val="tx1"/>
                </a:solidFill>
              </a:rPr>
              <a:t>(Fridays closed at 4) </a:t>
            </a:r>
          </a:p>
          <a:p>
            <a:pPr>
              <a:lnSpc>
                <a:spcPct val="110000"/>
              </a:lnSpc>
              <a:spcBef>
                <a:spcPts val="0"/>
              </a:spcBef>
            </a:pPr>
            <a:r>
              <a:rPr lang="en-US" sz="1800" b="0" cap="none" spc="0" dirty="0">
                <a:solidFill>
                  <a:schemeClr val="tx1"/>
                </a:solidFill>
              </a:rPr>
              <a:t>Appointments: 612-330-1148 or stop </a:t>
            </a:r>
            <a:r>
              <a:rPr lang="en-US" sz="1800" b="0" cap="none" spc="0" dirty="0" smtClean="0">
                <a:solidFill>
                  <a:schemeClr val="tx1"/>
                </a:solidFill>
              </a:rPr>
              <a:t>by the front desk</a:t>
            </a:r>
          </a:p>
          <a:p>
            <a:pPr algn="l">
              <a:lnSpc>
                <a:spcPct val="110000"/>
              </a:lnSpc>
              <a:spcBef>
                <a:spcPts val="0"/>
              </a:spcBef>
            </a:pPr>
            <a:endParaRPr lang="en-US" sz="1200" b="0" cap="none" spc="0" dirty="0" smtClean="0"/>
          </a:p>
          <a:p>
            <a:pPr algn="l">
              <a:lnSpc>
                <a:spcPct val="110000"/>
              </a:lnSpc>
              <a:spcBef>
                <a:spcPts val="0"/>
              </a:spcBef>
            </a:pPr>
            <a:endParaRPr lang="en-US" sz="1200" b="0" cap="none" spc="0" dirty="0"/>
          </a:p>
          <a:p>
            <a:pPr algn="l">
              <a:lnSpc>
                <a:spcPct val="110000"/>
              </a:lnSpc>
              <a:spcBef>
                <a:spcPts val="0"/>
              </a:spcBef>
            </a:pPr>
            <a:endParaRPr lang="en-US" sz="1200" b="0" cap="none" spc="0" dirty="0" smtClean="0"/>
          </a:p>
          <a:p>
            <a:pPr algn="l">
              <a:lnSpc>
                <a:spcPct val="110000"/>
              </a:lnSpc>
              <a:spcBef>
                <a:spcPts val="0"/>
              </a:spcBef>
            </a:pPr>
            <a:endParaRPr lang="en-US" sz="1200" b="0" cap="none" spc="0" dirty="0"/>
          </a:p>
          <a:p>
            <a:pPr algn="l">
              <a:lnSpc>
                <a:spcPct val="110000"/>
              </a:lnSpc>
              <a:spcBef>
                <a:spcPts val="0"/>
              </a:spcBef>
            </a:pPr>
            <a:endParaRPr lang="en-US" sz="1200" b="0" cap="none" spc="0" dirty="0" smtClean="0"/>
          </a:p>
          <a:p>
            <a:pPr algn="l">
              <a:lnSpc>
                <a:spcPct val="110000"/>
              </a:lnSpc>
              <a:spcBef>
                <a:spcPts val="0"/>
              </a:spcBef>
            </a:pPr>
            <a:endParaRPr lang="en-US" sz="1200" b="0" cap="none" spc="0" dirty="0"/>
          </a:p>
          <a:p>
            <a:pPr algn="l">
              <a:lnSpc>
                <a:spcPct val="110000"/>
              </a:lnSpc>
              <a:spcBef>
                <a:spcPts val="0"/>
              </a:spcBef>
            </a:pPr>
            <a:endParaRPr lang="en-US" sz="1200" b="0" cap="none" spc="0" dirty="0"/>
          </a:p>
          <a:p>
            <a:pPr algn="l">
              <a:lnSpc>
                <a:spcPct val="110000"/>
              </a:lnSpc>
              <a:spcBef>
                <a:spcPts val="0"/>
              </a:spcBef>
            </a:pPr>
            <a:endParaRPr lang="en-US" sz="1800" b="0" cap="none" spc="0" dirty="0" smtClean="0">
              <a:solidFill>
                <a:srgbClr val="C00000"/>
              </a:solidFill>
            </a:endParaRPr>
          </a:p>
          <a:p>
            <a:pPr algn="l">
              <a:lnSpc>
                <a:spcPct val="110000"/>
              </a:lnSpc>
              <a:spcBef>
                <a:spcPts val="0"/>
              </a:spcBef>
            </a:pPr>
            <a:endParaRPr lang="en-US" sz="1800" b="0" cap="none" spc="0" dirty="0" smtClean="0">
              <a:solidFill>
                <a:srgbClr val="C00000"/>
              </a:solidFill>
            </a:endParaRPr>
          </a:p>
          <a:p>
            <a:pPr>
              <a:lnSpc>
                <a:spcPct val="110000"/>
              </a:lnSpc>
              <a:spcBef>
                <a:spcPts val="0"/>
              </a:spcBef>
            </a:pPr>
            <a:r>
              <a:rPr lang="en-US" sz="1800" b="0" cap="none" spc="0" dirty="0" smtClean="0">
                <a:solidFill>
                  <a:schemeClr val="tx1"/>
                </a:solidFill>
              </a:rPr>
              <a:t>Questions? Email: Careers@Augsburg.edu or </a:t>
            </a:r>
          </a:p>
          <a:p>
            <a:pPr>
              <a:lnSpc>
                <a:spcPct val="110000"/>
              </a:lnSpc>
              <a:spcBef>
                <a:spcPts val="0"/>
              </a:spcBef>
            </a:pPr>
            <a:r>
              <a:rPr lang="en-US" sz="1800" b="0" cap="none" spc="0" dirty="0" smtClean="0">
                <a:solidFill>
                  <a:schemeClr val="tx1"/>
                </a:solidFill>
              </a:rPr>
              <a:t>Visit: </a:t>
            </a:r>
            <a:r>
              <a:rPr lang="en-US" sz="1800" b="0" cap="none" spc="0" dirty="0">
                <a:solidFill>
                  <a:schemeClr val="tx1"/>
                </a:solidFill>
              </a:rPr>
              <a:t>http://www.augsburg.edu/strommen/2015/08/25/fall-2015-career-internship-fair/</a:t>
            </a:r>
            <a:endParaRPr lang="en-US" sz="1800" cap="none" spc="0" dirty="0"/>
          </a:p>
          <a:p>
            <a:pPr algn="l">
              <a:lnSpc>
                <a:spcPct val="110000"/>
              </a:lnSpc>
              <a:spcBef>
                <a:spcPts val="0"/>
              </a:spcBef>
            </a:pPr>
            <a:endParaRPr lang="en-US" sz="1800" cap="none" spc="0" dirty="0"/>
          </a:p>
        </p:txBody>
      </p:sp>
      <p:sp>
        <p:nvSpPr>
          <p:cNvPr id="9" name="TextBox 8"/>
          <p:cNvSpPr txBox="1"/>
          <p:nvPr/>
        </p:nvSpPr>
        <p:spPr>
          <a:xfrm rot="879634">
            <a:off x="6590368" y="795567"/>
            <a:ext cx="2162772" cy="707886"/>
          </a:xfrm>
          <a:prstGeom prst="rect">
            <a:avLst/>
          </a:prstGeom>
          <a:noFill/>
        </p:spPr>
        <p:txBody>
          <a:bodyPr wrap="none" rtlCol="0">
            <a:spAutoFit/>
          </a:bodyPr>
          <a:lstStyle/>
          <a:p>
            <a:pPr algn="ctr"/>
            <a:r>
              <a:rPr lang="en-US" sz="4000" i="1" dirty="0" smtClean="0">
                <a:solidFill>
                  <a:schemeClr val="bg1"/>
                </a:solidFill>
              </a:rPr>
              <a:t>Visit us! </a:t>
            </a:r>
            <a:endParaRPr lang="en-US" sz="4000" i="1" dirty="0">
              <a:solidFill>
                <a:schemeClr val="bg1"/>
              </a:solidFill>
            </a:endParaRPr>
          </a:p>
        </p:txBody>
      </p:sp>
      <p:pic>
        <p:nvPicPr>
          <p:cNvPr id="10" name="Picture 9"/>
          <p:cNvPicPr>
            <a:picLocks noChangeAspect="1"/>
          </p:cNvPicPr>
          <p:nvPr/>
        </p:nvPicPr>
        <p:blipFill rotWithShape="1">
          <a:blip r:embed="rId3"/>
          <a:srcRect l="8205" r="14872"/>
          <a:stretch/>
        </p:blipFill>
        <p:spPr>
          <a:xfrm>
            <a:off x="381000" y="762000"/>
            <a:ext cx="5727700" cy="1905000"/>
          </a:xfrm>
          <a:prstGeom prst="rect">
            <a:avLst/>
          </a:prstGeom>
        </p:spPr>
      </p:pic>
      <p:sp>
        <p:nvSpPr>
          <p:cNvPr id="4" name="Rectangle 3"/>
          <p:cNvSpPr/>
          <p:nvPr/>
        </p:nvSpPr>
        <p:spPr>
          <a:xfrm>
            <a:off x="3032531" y="3886200"/>
            <a:ext cx="3459936" cy="1311128"/>
          </a:xfrm>
          <a:prstGeom prst="rect">
            <a:avLst/>
          </a:prstGeom>
          <a:solidFill>
            <a:schemeClr val="accent5"/>
          </a:solidFill>
        </p:spPr>
        <p:txBody>
          <a:bodyPr wrap="square">
            <a:spAutoFit/>
          </a:bodyPr>
          <a:lstStyle/>
          <a:p>
            <a:pPr>
              <a:lnSpc>
                <a:spcPct val="110000"/>
              </a:lnSpc>
            </a:pPr>
            <a:r>
              <a:rPr lang="en-US" b="1" dirty="0"/>
              <a:t>Career Quick Stop </a:t>
            </a:r>
            <a:r>
              <a:rPr lang="en-US" b="1" dirty="0" smtClean="0"/>
              <a:t>Hours: </a:t>
            </a:r>
            <a:endParaRPr lang="en-US" dirty="0" smtClean="0"/>
          </a:p>
          <a:p>
            <a:pPr algn="ctr">
              <a:lnSpc>
                <a:spcPct val="110000"/>
              </a:lnSpc>
            </a:pPr>
            <a:r>
              <a:rPr lang="en-US" dirty="0" smtClean="0"/>
              <a:t>Tuesdays and Wednesdays: 2:30-4:00 p.m</a:t>
            </a:r>
            <a:r>
              <a:rPr lang="en-US" dirty="0"/>
              <a:t>. </a:t>
            </a:r>
          </a:p>
          <a:p>
            <a:pPr>
              <a:lnSpc>
                <a:spcPct val="110000"/>
              </a:lnSpc>
            </a:pP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2743200"/>
            <a:ext cx="6480174" cy="2590800"/>
          </a:xfrm>
        </p:spPr>
        <p:txBody>
          <a:bodyPr>
            <a:normAutofit/>
          </a:bodyPr>
          <a:lstStyle/>
          <a:p>
            <a:endParaRPr lang="en-US" b="0" dirty="0" smtClean="0"/>
          </a:p>
          <a:p>
            <a:endParaRPr lang="en-US" sz="5800" b="0" cap="none" spc="0" dirty="0" smtClean="0"/>
          </a:p>
        </p:txBody>
      </p:sp>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133675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Career and Internship Fair Overview</a:t>
            </a:r>
            <a:endParaRPr lang="en-US" dirty="0"/>
          </a:p>
        </p:txBody>
      </p:sp>
      <p:sp>
        <p:nvSpPr>
          <p:cNvPr id="10" name="Content Placeholder 9"/>
          <p:cNvSpPr>
            <a:spLocks noGrp="1"/>
          </p:cNvSpPr>
          <p:nvPr>
            <p:ph sz="half" idx="1"/>
          </p:nvPr>
        </p:nvSpPr>
        <p:spPr>
          <a:xfrm>
            <a:off x="301752" y="1371600"/>
            <a:ext cx="4343400" cy="4681728"/>
          </a:xfrm>
        </p:spPr>
        <p:txBody>
          <a:bodyPr>
            <a:normAutofit/>
          </a:bodyPr>
          <a:lstStyle/>
          <a:p>
            <a:pPr marL="0" indent="0">
              <a:buNone/>
            </a:pPr>
            <a:endParaRPr lang="en-US" dirty="0" smtClean="0"/>
          </a:p>
          <a:p>
            <a:pPr marL="0" indent="0">
              <a:buNone/>
            </a:pPr>
            <a:r>
              <a:rPr lang="en-US" sz="2200" b="1" dirty="0" smtClean="0"/>
              <a:t>Thursday, September 24</a:t>
            </a:r>
            <a:r>
              <a:rPr lang="en-US" sz="2200" b="1" baseline="30000" dirty="0" smtClean="0"/>
              <a:t>th</a:t>
            </a:r>
            <a:r>
              <a:rPr lang="en-US" sz="2200" b="1" dirty="0" smtClean="0"/>
              <a:t> </a:t>
            </a:r>
          </a:p>
          <a:p>
            <a:pPr marL="0" indent="0">
              <a:buNone/>
            </a:pPr>
            <a:r>
              <a:rPr lang="en-US" sz="2200" dirty="0" smtClean="0"/>
              <a:t>3:00 to 6:00 p.m. </a:t>
            </a:r>
          </a:p>
          <a:p>
            <a:pPr marL="0" indent="0">
              <a:buNone/>
            </a:pPr>
            <a:r>
              <a:rPr lang="en-US" sz="2000" dirty="0" smtClean="0"/>
              <a:t>Augsburg College, Oren Gateway Center Lobby</a:t>
            </a:r>
          </a:p>
          <a:p>
            <a:pPr marL="0" indent="0">
              <a:buNone/>
            </a:pPr>
            <a:endParaRPr lang="en-US" sz="2000" dirty="0"/>
          </a:p>
          <a:p>
            <a:pPr marL="0" indent="0">
              <a:buNone/>
            </a:pPr>
            <a:r>
              <a:rPr lang="en-US" sz="2000" i="1" dirty="0" smtClean="0"/>
              <a:t>More than 20 employers! </a:t>
            </a:r>
          </a:p>
          <a:p>
            <a:pPr marL="0" indent="0">
              <a:buNone/>
            </a:pPr>
            <a:endParaRPr lang="en-US" sz="2000" i="1" dirty="0" smtClean="0"/>
          </a:p>
          <a:p>
            <a:pPr marL="0" indent="0">
              <a:buNone/>
            </a:pPr>
            <a:r>
              <a:rPr lang="en-US" sz="2000" i="1" dirty="0" smtClean="0"/>
              <a:t>Open to all Augsburg students (including Graduate students). </a:t>
            </a:r>
          </a:p>
          <a:p>
            <a:pPr marL="0" indent="0">
              <a:buNone/>
            </a:pPr>
            <a:endParaRPr lang="en-US" sz="2000" i="1" dirty="0"/>
          </a:p>
        </p:txBody>
      </p:sp>
      <p:pic>
        <p:nvPicPr>
          <p:cNvPr id="17" name="Content Placeholder 1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5152" y="2438400"/>
            <a:ext cx="4191000" cy="2857500"/>
          </a:xfrm>
        </p:spPr>
      </p:pic>
    </p:spTree>
    <p:extLst>
      <p:ext uri="{BB962C8B-B14F-4D97-AF65-F5344CB8AC3E}">
        <p14:creationId xmlns:p14="http://schemas.microsoft.com/office/powerpoint/2010/main" val="2487778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91625278"/>
              </p:ext>
            </p:extLst>
          </p:nvPr>
        </p:nvGraphicFramePr>
        <p:xfrm>
          <a:off x="2895600" y="1371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p:cNvSpPr>
            <a:spLocks noGrp="1"/>
          </p:cNvSpPr>
          <p:nvPr>
            <p:ph type="body" idx="2"/>
          </p:nvPr>
        </p:nvSpPr>
        <p:spPr/>
        <p:txBody>
          <a:bodyPr/>
          <a:lstStyle/>
          <a:p>
            <a:endParaRPr lang="en-US" dirty="0" smtClean="0"/>
          </a:p>
          <a:p>
            <a:endParaRPr lang="en-US" dirty="0" smtClean="0"/>
          </a:p>
        </p:txBody>
      </p:sp>
      <p:sp>
        <p:nvSpPr>
          <p:cNvPr id="8" name="Content Placeholder 7"/>
          <p:cNvSpPr>
            <a:spLocks noGrp="1"/>
          </p:cNvSpPr>
          <p:nvPr>
            <p:ph sz="quarter" idx="1"/>
          </p:nvPr>
        </p:nvSpPr>
        <p:spPr>
          <a:xfrm>
            <a:off x="3352800" y="914400"/>
            <a:ext cx="5638800" cy="5410200"/>
          </a:xfrm>
        </p:spPr>
        <p:txBody>
          <a:bodyPr/>
          <a:lstStyle/>
          <a:p>
            <a:pPr marL="0" indent="0">
              <a:buNone/>
            </a:pPr>
            <a:r>
              <a:rPr lang="en-US" b="1" dirty="0" smtClean="0"/>
              <a:t>Insider Tips…</a:t>
            </a:r>
          </a:p>
          <a:p>
            <a:endParaRPr lang="en-US" dirty="0"/>
          </a:p>
          <a:p>
            <a:endParaRPr lang="en-US" dirty="0" smtClean="0"/>
          </a:p>
          <a:p>
            <a:endParaRPr lang="en-US" dirty="0"/>
          </a:p>
          <a:p>
            <a:endParaRPr lang="en-US" dirty="0" smtClean="0"/>
          </a:p>
          <a:p>
            <a:endParaRPr lang="en-US" dirty="0"/>
          </a:p>
          <a:p>
            <a:pPr marL="0" indent="0">
              <a:buNone/>
            </a:pPr>
            <a:r>
              <a:rPr lang="en-US" dirty="0" smtClean="0"/>
              <a:t>	                              </a:t>
            </a:r>
          </a:p>
          <a:p>
            <a:pPr marL="0" indent="0">
              <a:buNone/>
            </a:pPr>
            <a:r>
              <a:rPr lang="en-US" dirty="0"/>
              <a:t> </a:t>
            </a:r>
            <a:r>
              <a:rPr lang="en-US" dirty="0" smtClean="0"/>
              <a:t>  </a:t>
            </a:r>
          </a:p>
          <a:p>
            <a:pPr marL="0" indent="0">
              <a:buNone/>
            </a:pPr>
            <a:r>
              <a:rPr lang="en-US" dirty="0"/>
              <a:t> </a:t>
            </a:r>
            <a:r>
              <a:rPr lang="en-US" dirty="0" smtClean="0"/>
              <a:t>                                   </a:t>
            </a:r>
          </a:p>
          <a:p>
            <a:pPr marL="0" indent="0">
              <a:buNone/>
            </a:pPr>
            <a:r>
              <a:rPr lang="en-US" dirty="0"/>
              <a:t> </a:t>
            </a:r>
            <a:r>
              <a:rPr lang="en-US" dirty="0" smtClean="0"/>
              <a:t>                                           </a:t>
            </a:r>
            <a:r>
              <a:rPr lang="en-US" b="1" dirty="0" smtClean="0"/>
              <a:t>… the Fair </a:t>
            </a:r>
            <a:endParaRPr lang="en-US" b="1" dirty="0"/>
          </a:p>
        </p:txBody>
      </p:sp>
      <p:sp>
        <p:nvSpPr>
          <p:cNvPr id="9" name="Title 8"/>
          <p:cNvSpPr>
            <a:spLocks noGrp="1"/>
          </p:cNvSpPr>
          <p:nvPr>
            <p:ph type="title"/>
          </p:nvPr>
        </p:nvSpPr>
        <p:spPr>
          <a:xfrm>
            <a:off x="381000" y="914400"/>
            <a:ext cx="2362200" cy="2286000"/>
          </a:xfrm>
        </p:spPr>
        <p:txBody>
          <a:bodyPr/>
          <a:lstStyle/>
          <a:p>
            <a:r>
              <a:rPr lang="en-US" b="0" dirty="0" smtClean="0"/>
              <a:t>The key to a successful Fair? </a:t>
            </a:r>
            <a:r>
              <a:rPr lang="en-US" dirty="0" smtClean="0"/>
              <a:t/>
            </a:r>
            <a:br>
              <a:rPr lang="en-US" dirty="0" smtClean="0"/>
            </a:br>
            <a:r>
              <a:rPr lang="en-US" dirty="0" smtClean="0"/>
              <a:t>Preparation. </a:t>
            </a:r>
            <a:endParaRPr lang="en-US" dirty="0"/>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8300" y="3200400"/>
            <a:ext cx="3810000" cy="2540000"/>
          </a:xfrm>
          <a:prstGeom prst="rect">
            <a:avLst/>
          </a:prstGeom>
        </p:spPr>
      </p:pic>
    </p:spTree>
    <p:extLst>
      <p:ext uri="{BB962C8B-B14F-4D97-AF65-F5344CB8AC3E}">
        <p14:creationId xmlns:p14="http://schemas.microsoft.com/office/powerpoint/2010/main" val="4188799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pPr marL="0" indent="0">
              <a:buNone/>
            </a:pPr>
            <a:r>
              <a:rPr lang="en-US" b="1" dirty="0" smtClean="0"/>
              <a:t>The basics: </a:t>
            </a:r>
          </a:p>
          <a:p>
            <a:endParaRPr lang="en-US" dirty="0" smtClean="0"/>
          </a:p>
          <a:p>
            <a:r>
              <a:rPr lang="en-US" sz="2800" dirty="0" smtClean="0"/>
              <a:t>Register – </a:t>
            </a:r>
            <a:r>
              <a:rPr lang="en-US" sz="2800" dirty="0" smtClean="0">
                <a:hlinkClick r:id="rId3"/>
              </a:rPr>
              <a:t>online</a:t>
            </a:r>
            <a:r>
              <a:rPr lang="en-US" sz="2800" dirty="0" smtClean="0"/>
              <a:t>, FREE. </a:t>
            </a:r>
          </a:p>
          <a:p>
            <a:r>
              <a:rPr lang="en-US" sz="2800" dirty="0" smtClean="0"/>
              <a:t>Attend a Prep Session – CHECK! </a:t>
            </a:r>
          </a:p>
          <a:p>
            <a:r>
              <a:rPr lang="en-US" sz="2800" dirty="0" smtClean="0"/>
              <a:t>Prepare your resume. </a:t>
            </a:r>
          </a:p>
          <a:p>
            <a:pPr marL="914400" indent="-457200">
              <a:buFont typeface="Wingdings" panose="05000000000000000000" pitchFamily="2" charset="2"/>
              <a:buChar char="à"/>
            </a:pPr>
            <a:r>
              <a:rPr lang="en-US" sz="2800" dirty="0" smtClean="0">
                <a:sym typeface="Wingdings" panose="05000000000000000000" pitchFamily="2" charset="2"/>
              </a:rPr>
              <a:t>We </a:t>
            </a:r>
            <a:r>
              <a:rPr lang="en-US" sz="2800" i="1" dirty="0" smtClean="0">
                <a:sym typeface="Wingdings" panose="05000000000000000000" pitchFamily="2" charset="2"/>
              </a:rPr>
              <a:t>strongly</a:t>
            </a:r>
            <a:r>
              <a:rPr lang="en-US" sz="2800" dirty="0" smtClean="0">
                <a:sym typeface="Wingdings" panose="05000000000000000000" pitchFamily="2" charset="2"/>
              </a:rPr>
              <a:t> advise you to have your resume reviewed during Career Quick Stop hours before the fair. </a:t>
            </a:r>
          </a:p>
        </p:txBody>
      </p:sp>
      <p:sp>
        <p:nvSpPr>
          <p:cNvPr id="3" name="Title 2"/>
          <p:cNvSpPr>
            <a:spLocks noGrp="1"/>
          </p:cNvSpPr>
          <p:nvPr>
            <p:ph type="title"/>
          </p:nvPr>
        </p:nvSpPr>
        <p:spPr/>
        <p:txBody>
          <a:bodyPr/>
          <a:lstStyle/>
          <a:p>
            <a:r>
              <a:rPr lang="en-US" dirty="0" smtClean="0"/>
              <a:t>Before the Fair</a:t>
            </a:r>
            <a:endParaRPr lang="en-US" dirty="0"/>
          </a:p>
        </p:txBody>
      </p:sp>
    </p:spTree>
    <p:extLst>
      <p:ext uri="{BB962C8B-B14F-4D97-AF65-F5344CB8AC3E}">
        <p14:creationId xmlns:p14="http://schemas.microsoft.com/office/powerpoint/2010/main" val="3918004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pPr marL="0" indent="0">
              <a:buNone/>
            </a:pPr>
            <a:r>
              <a:rPr lang="en-US" b="1" dirty="0" smtClean="0"/>
              <a:t>Stand out by: </a:t>
            </a:r>
          </a:p>
          <a:p>
            <a:r>
              <a:rPr lang="en-US" dirty="0" smtClean="0"/>
              <a:t>Clarifying your goals. </a:t>
            </a:r>
          </a:p>
          <a:p>
            <a:r>
              <a:rPr lang="en-US" dirty="0" smtClean="0"/>
              <a:t>Making a list of your top employers.</a:t>
            </a:r>
          </a:p>
          <a:p>
            <a:r>
              <a:rPr lang="en-US" dirty="0" smtClean="0"/>
              <a:t>Doing your research. </a:t>
            </a:r>
          </a:p>
          <a:p>
            <a:r>
              <a:rPr lang="en-US" dirty="0" smtClean="0"/>
              <a:t>Preparing your elevator pitch. </a:t>
            </a:r>
          </a:p>
          <a:p>
            <a:r>
              <a:rPr lang="en-US" dirty="0" smtClean="0"/>
              <a:t>Preparing questions to ask employers. </a:t>
            </a:r>
          </a:p>
          <a:p>
            <a:r>
              <a:rPr lang="en-US" dirty="0" smtClean="0"/>
              <a:t>Planning your attire. </a:t>
            </a:r>
          </a:p>
          <a:p>
            <a:r>
              <a:rPr lang="en-US" dirty="0" smtClean="0"/>
              <a:t>Thinking about what you will bring. </a:t>
            </a:r>
          </a:p>
          <a:p>
            <a:endParaRPr lang="en-US" dirty="0"/>
          </a:p>
          <a:p>
            <a:endParaRPr lang="en-US" dirty="0" smtClean="0"/>
          </a:p>
        </p:txBody>
      </p:sp>
      <p:sp>
        <p:nvSpPr>
          <p:cNvPr id="3" name="Title 2"/>
          <p:cNvSpPr>
            <a:spLocks noGrp="1"/>
          </p:cNvSpPr>
          <p:nvPr>
            <p:ph type="title"/>
          </p:nvPr>
        </p:nvSpPr>
        <p:spPr/>
        <p:txBody>
          <a:bodyPr/>
          <a:lstStyle/>
          <a:p>
            <a:r>
              <a:rPr lang="en-US" dirty="0" smtClean="0"/>
              <a:t>Before the Fair</a:t>
            </a:r>
            <a:endParaRPr lang="en-US" dirty="0"/>
          </a:p>
        </p:txBody>
      </p:sp>
    </p:spTree>
    <p:extLst>
      <p:ext uri="{BB962C8B-B14F-4D97-AF65-F5344CB8AC3E}">
        <p14:creationId xmlns:p14="http://schemas.microsoft.com/office/powerpoint/2010/main" val="411166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idx="1"/>
          </p:nvPr>
        </p:nvSpPr>
        <p:spPr/>
        <p:txBody>
          <a:bodyPr/>
          <a:lstStyle/>
          <a:p>
            <a:pPr marL="0" indent="0">
              <a:buNone/>
            </a:pPr>
            <a:r>
              <a:rPr lang="en-US" dirty="0" smtClean="0"/>
              <a:t>How would you do this?</a:t>
            </a:r>
          </a:p>
        </p:txBody>
      </p:sp>
      <p:sp>
        <p:nvSpPr>
          <p:cNvPr id="3" name="Title 2"/>
          <p:cNvSpPr>
            <a:spLocks noGrp="1"/>
          </p:cNvSpPr>
          <p:nvPr>
            <p:ph type="title"/>
          </p:nvPr>
        </p:nvSpPr>
        <p:spPr/>
        <p:txBody>
          <a:bodyPr/>
          <a:lstStyle/>
          <a:p>
            <a:r>
              <a:rPr lang="en-US" dirty="0" smtClean="0"/>
              <a:t>Researching employers </a:t>
            </a:r>
            <a:endParaRPr lang="en-US" dirty="0"/>
          </a:p>
        </p:txBody>
      </p:sp>
    </p:spTree>
    <p:extLst>
      <p:ext uri="{BB962C8B-B14F-4D97-AF65-F5344CB8AC3E}">
        <p14:creationId xmlns:p14="http://schemas.microsoft.com/office/powerpoint/2010/main" val="1313306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301752" y="1527048"/>
            <a:ext cx="8534400" cy="4492752"/>
          </a:xfrm>
        </p:spPr>
        <p:txBody>
          <a:bodyPr>
            <a:normAutofit lnSpcReduction="10000"/>
          </a:bodyPr>
          <a:lstStyle/>
          <a:p>
            <a:pPr marL="514350" indent="-514350">
              <a:buAutoNum type="arabicPeriod"/>
            </a:pPr>
            <a:r>
              <a:rPr lang="en-US" dirty="0" smtClean="0"/>
              <a:t>Access the Career and Internship Fair webpage to see who is coming. </a:t>
            </a:r>
          </a:p>
          <a:p>
            <a:pPr marL="514350" indent="-514350">
              <a:buAutoNum type="arabicPeriod"/>
            </a:pPr>
            <a:r>
              <a:rPr lang="en-US" dirty="0" smtClean="0"/>
              <a:t>See what open positions they have. </a:t>
            </a:r>
          </a:p>
          <a:p>
            <a:pPr marL="514350" indent="-514350">
              <a:buAutoNum type="arabicPeriod"/>
            </a:pPr>
            <a:r>
              <a:rPr lang="en-US" dirty="0" smtClean="0"/>
              <a:t>Go to the company website to explore. </a:t>
            </a:r>
          </a:p>
          <a:p>
            <a:pPr marL="514350" indent="-514350">
              <a:buAutoNum type="arabicPeriod"/>
            </a:pPr>
            <a:r>
              <a:rPr lang="en-US" dirty="0" smtClean="0"/>
              <a:t>Visit the company career page online. </a:t>
            </a:r>
          </a:p>
          <a:p>
            <a:pPr marL="514350" indent="-514350">
              <a:buAutoNum type="arabicPeriod"/>
            </a:pPr>
            <a:r>
              <a:rPr lang="en-US" dirty="0" smtClean="0"/>
              <a:t>Check out Linked In. </a:t>
            </a:r>
          </a:p>
          <a:p>
            <a:pPr marL="514350" indent="-514350">
              <a:buAutoNum type="arabicPeriod"/>
            </a:pPr>
            <a:r>
              <a:rPr lang="en-US" dirty="0" smtClean="0"/>
              <a:t>Google them. </a:t>
            </a:r>
          </a:p>
          <a:p>
            <a:pPr marL="514350" indent="-514350">
              <a:buAutoNum type="arabicPeriod"/>
            </a:pPr>
            <a:r>
              <a:rPr lang="en-US" dirty="0" smtClean="0"/>
              <a:t>Then Google and filter to see their News stories too.</a:t>
            </a:r>
          </a:p>
          <a:p>
            <a:pPr marL="514350" indent="-514350">
              <a:buAutoNum type="arabicPeriod"/>
            </a:pPr>
            <a:r>
              <a:rPr lang="en-US" dirty="0" smtClean="0"/>
              <a:t>Use our </a:t>
            </a:r>
            <a:r>
              <a:rPr lang="en-US" dirty="0" smtClean="0">
                <a:hlinkClick r:id="rId3"/>
              </a:rPr>
              <a:t>Employer Research Tip Sheet </a:t>
            </a:r>
            <a:r>
              <a:rPr lang="en-US" dirty="0" smtClean="0"/>
              <a:t>to make notes and stay organized.  </a:t>
            </a:r>
            <a:endParaRPr lang="en-US" dirty="0"/>
          </a:p>
        </p:txBody>
      </p:sp>
      <p:sp>
        <p:nvSpPr>
          <p:cNvPr id="3" name="Title 2"/>
          <p:cNvSpPr>
            <a:spLocks noGrp="1"/>
          </p:cNvSpPr>
          <p:nvPr>
            <p:ph type="title"/>
          </p:nvPr>
        </p:nvSpPr>
        <p:spPr/>
        <p:txBody>
          <a:bodyPr/>
          <a:lstStyle/>
          <a:p>
            <a:r>
              <a:rPr lang="en-US" dirty="0" smtClean="0"/>
              <a:t>Researching employers: </a:t>
            </a:r>
            <a:endParaRPr lang="en-US" dirty="0"/>
          </a:p>
        </p:txBody>
      </p:sp>
    </p:spTree>
    <p:extLst>
      <p:ext uri="{BB962C8B-B14F-4D97-AF65-F5344CB8AC3E}">
        <p14:creationId xmlns:p14="http://schemas.microsoft.com/office/powerpoint/2010/main" val="29834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romenTemplate">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Return on investment of the recruiting process presentation">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92D050"/>
      </a:hlink>
      <a:folHlink>
        <a:srgbClr val="800080"/>
      </a:folHlink>
    </a:clrScheme>
    <a:fontScheme name="Return on Investment_postdesign 080305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alpha val="45000"/>
          </a:scheme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alpha val="45000"/>
          </a:scheme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eturn on Investment_postdesign 0803050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Return on Investment_postdesign 0803050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Return on Investment_postdesign 0803050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Return on Investment_postdesign 0803050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eturn on Investment_postdesign 0803050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eturn on Investment_postdesign 0803050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Return on Investment_postdesign 0803050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Return on Investment_postdesign 0803050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Return on Investment_postdesign 0803050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Return on Investment_postdesign 0803050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StromenTemplate</Template>
  <TotalTime>2514</TotalTime>
  <Words>1647</Words>
  <Application>Microsoft Office PowerPoint</Application>
  <PresentationFormat>On-screen Show (4:3)</PresentationFormat>
  <Paragraphs>284</Paragraphs>
  <Slides>31</Slides>
  <Notes>30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Georgia</vt:lpstr>
      <vt:lpstr>Wingdings</vt:lpstr>
      <vt:lpstr>Wingdings 2</vt:lpstr>
      <vt:lpstr>StromenTemplate</vt:lpstr>
      <vt:lpstr>Return on investment of the recruiting process presentation</vt:lpstr>
      <vt:lpstr>Preparing for the Fall 2015 Career &amp; Internship Fair</vt:lpstr>
      <vt:lpstr>Learning Objectives:</vt:lpstr>
      <vt:lpstr>Agenda for today:</vt:lpstr>
      <vt:lpstr>Career and Internship Fair Overview</vt:lpstr>
      <vt:lpstr>The key to a successful Fair?  Preparation. </vt:lpstr>
      <vt:lpstr>Before the Fair</vt:lpstr>
      <vt:lpstr>Before the Fair</vt:lpstr>
      <vt:lpstr>Researching employers </vt:lpstr>
      <vt:lpstr>Researching employers: </vt:lpstr>
      <vt:lpstr>Preparing your Elevator Pitch</vt:lpstr>
      <vt:lpstr>Elevator Pitch</vt:lpstr>
      <vt:lpstr>Prepare your Questions</vt:lpstr>
      <vt:lpstr>Questions for Employers:</vt:lpstr>
      <vt:lpstr>Questions for Employers:</vt:lpstr>
      <vt:lpstr>Questions for Employers:</vt:lpstr>
      <vt:lpstr>In summary… </vt:lpstr>
      <vt:lpstr>Plan your attire.</vt:lpstr>
      <vt:lpstr>Attire</vt:lpstr>
      <vt:lpstr>Examples</vt:lpstr>
      <vt:lpstr>Avoid…</vt:lpstr>
      <vt:lpstr>Attire Resources</vt:lpstr>
      <vt:lpstr>Plan what you will bring.</vt:lpstr>
      <vt:lpstr>Some ideas: </vt:lpstr>
      <vt:lpstr>During the Fair </vt:lpstr>
      <vt:lpstr>After the Fair </vt:lpstr>
      <vt:lpstr>Additional Career and Internship Fair Resources</vt:lpstr>
      <vt:lpstr>PowerPoint Presentation</vt:lpstr>
      <vt:lpstr>Last Chance Resume Glance</vt:lpstr>
      <vt:lpstr>PowerPoint Presentation</vt:lpstr>
      <vt:lpstr>PowerPoint Presentation</vt:lpstr>
      <vt:lpstr>Questions?</vt:lpstr>
    </vt:vector>
  </TitlesOfParts>
  <Company>Augsburg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Resume and C.V. Writing</dc:title>
  <dc:creator>admin</dc:creator>
  <cp:lastModifiedBy>Sandy E Tilton</cp:lastModifiedBy>
  <cp:revision>308</cp:revision>
  <cp:lastPrinted>2013-11-27T16:25:11Z</cp:lastPrinted>
  <dcterms:created xsi:type="dcterms:W3CDTF">2013-07-22T19:14:38Z</dcterms:created>
  <dcterms:modified xsi:type="dcterms:W3CDTF">2015-09-16T19:51:07Z</dcterms:modified>
</cp:coreProperties>
</file>