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51" r:id="rId1"/>
  </p:sldMasterIdLst>
  <p:notesMasterIdLst>
    <p:notesMasterId r:id="rId29"/>
  </p:notesMasterIdLst>
  <p:handoutMasterIdLst>
    <p:handoutMasterId r:id="rId30"/>
  </p:handoutMasterIdLst>
  <p:sldIdLst>
    <p:sldId id="256" r:id="rId2"/>
    <p:sldId id="273" r:id="rId3"/>
    <p:sldId id="276" r:id="rId4"/>
    <p:sldId id="283" r:id="rId5"/>
    <p:sldId id="282" r:id="rId6"/>
    <p:sldId id="259" r:id="rId7"/>
    <p:sldId id="270" r:id="rId8"/>
    <p:sldId id="260" r:id="rId9"/>
    <p:sldId id="262" r:id="rId10"/>
    <p:sldId id="265" r:id="rId11"/>
    <p:sldId id="264" r:id="rId12"/>
    <p:sldId id="267" r:id="rId13"/>
    <p:sldId id="284" r:id="rId14"/>
    <p:sldId id="261" r:id="rId15"/>
    <p:sldId id="285" r:id="rId16"/>
    <p:sldId id="286" r:id="rId17"/>
    <p:sldId id="287" r:id="rId18"/>
    <p:sldId id="274" r:id="rId19"/>
    <p:sldId id="277" r:id="rId20"/>
    <p:sldId id="278" r:id="rId21"/>
    <p:sldId id="279" r:id="rId22"/>
    <p:sldId id="280" r:id="rId23"/>
    <p:sldId id="266" r:id="rId24"/>
    <p:sldId id="268" r:id="rId25"/>
    <p:sldId id="281" r:id="rId26"/>
    <p:sldId id="275" r:id="rId27"/>
    <p:sldId id="269" r:id="rId2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18" charset="0"/>
        <a:ea typeface="ＭＳ Ｐゴシック" pitchFamily="118" charset="-128"/>
        <a:cs typeface="+mn-cs"/>
      </a:defRPr>
    </a:lvl1pPr>
    <a:lvl2pPr marL="457200" algn="l" rtl="0" eaLnBrk="0" fontAlgn="base" hangingPunct="0">
      <a:spcBef>
        <a:spcPct val="0"/>
      </a:spcBef>
      <a:spcAft>
        <a:spcPct val="0"/>
      </a:spcAft>
      <a:defRPr sz="2400" kern="1200">
        <a:solidFill>
          <a:schemeClr val="tx1"/>
        </a:solidFill>
        <a:latin typeface="Times New Roman" pitchFamily="118" charset="0"/>
        <a:ea typeface="ＭＳ Ｐゴシック" pitchFamily="118" charset="-128"/>
        <a:cs typeface="+mn-cs"/>
      </a:defRPr>
    </a:lvl2pPr>
    <a:lvl3pPr marL="914400" algn="l" rtl="0" eaLnBrk="0" fontAlgn="base" hangingPunct="0">
      <a:spcBef>
        <a:spcPct val="0"/>
      </a:spcBef>
      <a:spcAft>
        <a:spcPct val="0"/>
      </a:spcAft>
      <a:defRPr sz="2400" kern="1200">
        <a:solidFill>
          <a:schemeClr val="tx1"/>
        </a:solidFill>
        <a:latin typeface="Times New Roman" pitchFamily="118" charset="0"/>
        <a:ea typeface="ＭＳ Ｐゴシック" pitchFamily="118" charset="-128"/>
        <a:cs typeface="+mn-cs"/>
      </a:defRPr>
    </a:lvl3pPr>
    <a:lvl4pPr marL="1371600" algn="l" rtl="0" eaLnBrk="0" fontAlgn="base" hangingPunct="0">
      <a:spcBef>
        <a:spcPct val="0"/>
      </a:spcBef>
      <a:spcAft>
        <a:spcPct val="0"/>
      </a:spcAft>
      <a:defRPr sz="2400" kern="1200">
        <a:solidFill>
          <a:schemeClr val="tx1"/>
        </a:solidFill>
        <a:latin typeface="Times New Roman" pitchFamily="118" charset="0"/>
        <a:ea typeface="ＭＳ Ｐゴシック" pitchFamily="118" charset="-128"/>
        <a:cs typeface="+mn-cs"/>
      </a:defRPr>
    </a:lvl4pPr>
    <a:lvl5pPr marL="1828800" algn="l" rtl="0" eaLnBrk="0" fontAlgn="base" hangingPunct="0">
      <a:spcBef>
        <a:spcPct val="0"/>
      </a:spcBef>
      <a:spcAft>
        <a:spcPct val="0"/>
      </a:spcAft>
      <a:defRPr sz="2400" kern="1200">
        <a:solidFill>
          <a:schemeClr val="tx1"/>
        </a:solidFill>
        <a:latin typeface="Times New Roman" pitchFamily="118" charset="0"/>
        <a:ea typeface="ＭＳ Ｐゴシック" pitchFamily="118" charset="-128"/>
        <a:cs typeface="+mn-cs"/>
      </a:defRPr>
    </a:lvl5pPr>
    <a:lvl6pPr marL="2286000" algn="l" defTabSz="914400" rtl="0" eaLnBrk="1" latinLnBrk="0" hangingPunct="1">
      <a:defRPr sz="2400" kern="1200">
        <a:solidFill>
          <a:schemeClr val="tx1"/>
        </a:solidFill>
        <a:latin typeface="Times New Roman" pitchFamily="118" charset="0"/>
        <a:ea typeface="ＭＳ Ｐゴシック" pitchFamily="118" charset="-128"/>
        <a:cs typeface="+mn-cs"/>
      </a:defRPr>
    </a:lvl6pPr>
    <a:lvl7pPr marL="2743200" algn="l" defTabSz="914400" rtl="0" eaLnBrk="1" latinLnBrk="0" hangingPunct="1">
      <a:defRPr sz="2400" kern="1200">
        <a:solidFill>
          <a:schemeClr val="tx1"/>
        </a:solidFill>
        <a:latin typeface="Times New Roman" pitchFamily="118" charset="0"/>
        <a:ea typeface="ＭＳ Ｐゴシック" pitchFamily="118" charset="-128"/>
        <a:cs typeface="+mn-cs"/>
      </a:defRPr>
    </a:lvl7pPr>
    <a:lvl8pPr marL="3200400" algn="l" defTabSz="914400" rtl="0" eaLnBrk="1" latinLnBrk="0" hangingPunct="1">
      <a:defRPr sz="2400" kern="1200">
        <a:solidFill>
          <a:schemeClr val="tx1"/>
        </a:solidFill>
        <a:latin typeface="Times New Roman" pitchFamily="118" charset="0"/>
        <a:ea typeface="ＭＳ Ｐゴシック" pitchFamily="118" charset="-128"/>
        <a:cs typeface="+mn-cs"/>
      </a:defRPr>
    </a:lvl8pPr>
    <a:lvl9pPr marL="3657600" algn="l" defTabSz="914400" rtl="0" eaLnBrk="1" latinLnBrk="0" hangingPunct="1">
      <a:defRPr sz="2400" kern="1200">
        <a:solidFill>
          <a:schemeClr val="tx1"/>
        </a:solidFill>
        <a:latin typeface="Times New Roman" pitchFamily="118" charset="0"/>
        <a:ea typeface="ＭＳ Ｐゴシック" pitchFamily="118"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DDDDDD"/>
    <a:srgbClr val="EAEAEA"/>
    <a:srgbClr val="C0C0C0"/>
    <a:srgbClr val="5F5F5F"/>
    <a:srgbClr val="969696"/>
    <a:srgbClr val="3C605F"/>
    <a:srgbClr val="85BA68"/>
    <a:srgbClr val="00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15620"/>
    <p:restoredTop sz="91857" autoAdjust="0"/>
  </p:normalViewPr>
  <p:slideViewPr>
    <p:cSldViewPr>
      <p:cViewPr>
        <p:scale>
          <a:sx n="100" d="100"/>
          <a:sy n="100" d="100"/>
        </p:scale>
        <p:origin x="-123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3088" y="-71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4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443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443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443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5B2776-325D-4C7F-AFD7-40E48D4598AA}"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187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87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87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187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90BF286-C948-4703-A2ED-EE00C2BB0BC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12" charset="0"/>
        <a:ea typeface="ＭＳ Ｐゴシック" pitchFamily="76" charset="-128"/>
        <a:cs typeface="ＭＳ Ｐゴシック" pitchFamily="76" charset="-128"/>
      </a:defRPr>
    </a:lvl1pPr>
    <a:lvl2pPr marL="457200" algn="l" rtl="0" eaLnBrk="0" fontAlgn="base" hangingPunct="0">
      <a:spcBef>
        <a:spcPct val="30000"/>
      </a:spcBef>
      <a:spcAft>
        <a:spcPct val="0"/>
      </a:spcAft>
      <a:defRPr kumimoji="1" sz="1200" kern="1200">
        <a:solidFill>
          <a:schemeClr val="tx1"/>
        </a:solidFill>
        <a:latin typeface="Times New Roman" pitchFamily="-112" charset="0"/>
        <a:ea typeface="ＭＳ Ｐゴシック" pitchFamily="-112"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12" charset="0"/>
        <a:ea typeface="ＭＳ Ｐゴシック" pitchFamily="-112"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12" charset="0"/>
        <a:ea typeface="ＭＳ Ｐゴシック" pitchFamily="-112"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12"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7050A23C-75F3-42CF-BE75-26717224A58F}" type="slidenum">
              <a:rPr lang="en-US"/>
              <a:pPr/>
              <a:t>1</a:t>
            </a:fld>
            <a:endParaRPr 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marL="228600" indent="-228600" algn="ctr"/>
            <a:endParaRPr lang="en-US" smtClean="0">
              <a:latin typeface="Times New Roman" pitchFamily="118" charset="0"/>
              <a:ea typeface="ＭＳ Ｐゴシック" pitchFamily="118" charset="-128"/>
            </a:endParaRPr>
          </a:p>
          <a:p>
            <a:pPr marL="1143000" lvl="2" indent="-228600">
              <a:buFontTx/>
              <a:buChar char="•"/>
            </a:pPr>
            <a:endParaRPr lang="en-US" smtClean="0">
              <a:latin typeface="Times New Roman" pitchFamily="118" charset="0"/>
              <a:ea typeface="ＭＳ Ｐゴシック" pitchFamily="118"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0BF286-C948-4703-A2ED-EE00C2BB0BC8}"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0BF286-C948-4703-A2ED-EE00C2BB0BC8}"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kumimoji="1" lang="en-US" sz="1200" kern="1200" dirty="0" smtClean="0">
                <a:solidFill>
                  <a:schemeClr val="tx1"/>
                </a:solidFill>
                <a:latin typeface="Times New Roman" pitchFamily="-112" charset="0"/>
                <a:ea typeface="ＭＳ Ｐゴシック" pitchFamily="76" charset="-128"/>
                <a:cs typeface="ＭＳ Ｐゴシック" pitchFamily="76" charset="-128"/>
              </a:rPr>
              <a:t>Certainly any form of sexual or close, personal relationship between a field instructor and a student is forbidden.  Additionally, field instructors cannot be a family member, personal friend, a former or current client or helping professional to the student.  However, there are other examples that field instructors may want to consider, e.g. entering into business or financial arrangement, excessive socializing with the student, etc.</a:t>
            </a:r>
          </a:p>
          <a:p>
            <a:pPr marL="0" marR="0" indent="0" algn="l" defTabSz="914400" rtl="0" eaLnBrk="0" fontAlgn="base" latinLnBrk="0" hangingPunct="0">
              <a:lnSpc>
                <a:spcPct val="100000"/>
              </a:lnSpc>
              <a:spcBef>
                <a:spcPct val="30000"/>
              </a:spcBef>
              <a:spcAft>
                <a:spcPct val="0"/>
              </a:spcAft>
              <a:buClrTx/>
              <a:buSzTx/>
              <a:buFontTx/>
              <a:buNone/>
              <a:tabLst/>
              <a:defRPr/>
            </a:pPr>
            <a:endParaRPr kumimoji="1" lang="en-US" sz="1200" kern="1200" dirty="0" smtClean="0">
              <a:solidFill>
                <a:schemeClr val="tx1"/>
              </a:solidFill>
              <a:latin typeface="Times New Roman" pitchFamily="-112" charset="0"/>
              <a:ea typeface="ＭＳ Ｐゴシック" pitchFamily="76" charset="-128"/>
              <a:cs typeface="ＭＳ Ｐゴシック" pitchFamily="76"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r>
              <a:rPr kumimoji="1" lang="en-US" sz="1200" kern="1200" dirty="0" smtClean="0">
                <a:solidFill>
                  <a:schemeClr val="tx1"/>
                </a:solidFill>
                <a:latin typeface="Times New Roman" pitchFamily="-112" charset="0"/>
                <a:ea typeface="ＭＳ Ｐゴシック" pitchFamily="76" charset="-128"/>
                <a:cs typeface="ＭＳ Ｐゴシック" pitchFamily="76" charset="-128"/>
              </a:rPr>
              <a:t> When the placement occurs, the student and proposed field instructor have the duty to disclose whether there has been an existing relationship and the nature of it. </a:t>
            </a:r>
          </a:p>
          <a:p>
            <a:endParaRPr lang="en-US" smtClean="0"/>
          </a:p>
          <a:p>
            <a:endParaRPr lang="en-US"/>
          </a:p>
        </p:txBody>
      </p:sp>
      <p:sp>
        <p:nvSpPr>
          <p:cNvPr id="4" name="Slide Number Placeholder 3"/>
          <p:cNvSpPr>
            <a:spLocks noGrp="1"/>
          </p:cNvSpPr>
          <p:nvPr>
            <p:ph type="sldNum" sz="quarter" idx="10"/>
          </p:nvPr>
        </p:nvSpPr>
        <p:spPr/>
        <p:txBody>
          <a:bodyPr/>
          <a:lstStyle/>
          <a:p>
            <a:fld id="{B90BF286-C948-4703-A2ED-EE00C2BB0BC8}"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0BF286-C948-4703-A2ED-EE00C2BB0BC8}"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0BF286-C948-4703-A2ED-EE00C2BB0BC8}" type="slidenum">
              <a:rPr lang="en-US" smtClean="0"/>
              <a:pPr/>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0BF286-C948-4703-A2ED-EE00C2BB0BC8}" type="slidenum">
              <a:rPr lang="en-US" smtClean="0"/>
              <a:pPr/>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0BF286-C948-4703-A2ED-EE00C2BB0BC8}" type="slidenum">
              <a:rPr lang="en-US" smtClean="0"/>
              <a:pPr/>
              <a:t>20</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0BF286-C948-4703-A2ED-EE00C2BB0BC8}" type="slidenum">
              <a:rPr lang="en-US" smtClean="0"/>
              <a:pPr/>
              <a:t>21</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0BF286-C948-4703-A2ED-EE00C2BB0BC8}" type="slidenum">
              <a:rPr lang="en-US" smtClean="0"/>
              <a:pPr/>
              <a:t>22</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0BF286-C948-4703-A2ED-EE00C2BB0BC8}"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0BF286-C948-4703-A2ED-EE00C2BB0BC8}"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0BF286-C948-4703-A2ED-EE00C2BB0BC8}" type="slidenum">
              <a:rPr lang="en-US" smtClean="0"/>
              <a:pPr/>
              <a:t>24</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0BF286-C948-4703-A2ED-EE00C2BB0BC8}" type="slidenum">
              <a:rPr lang="en-US" smtClean="0"/>
              <a:pPr/>
              <a:t>26</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0BF286-C948-4703-A2ED-EE00C2BB0BC8}" type="slidenum">
              <a:rPr lang="en-US" smtClean="0"/>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0BF286-C948-4703-A2ED-EE00C2BB0BC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1DE5DEB5-D152-4079-962E-D2D4C674B05E}" type="slidenum">
              <a:rPr lang="en-US"/>
              <a:pPr/>
              <a:t>5</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endParaRPr lang="en-US" smtClean="0">
              <a:latin typeface="Times New Roman" pitchFamily="118" charset="0"/>
              <a:ea typeface="ＭＳ Ｐゴシック" pitchFamily="118"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D2D5ED56-DF1E-4E79-9BC7-5E1E6F1D5F2E}" type="slidenum">
              <a:rPr lang="en-US"/>
              <a:pPr/>
              <a:t>6</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r>
              <a:rPr lang="en-US" dirty="0" smtClean="0">
                <a:latin typeface="Times New Roman" pitchFamily="118" charset="0"/>
                <a:ea typeface="ＭＳ Ｐゴシック" pitchFamily="118" charset="-128"/>
              </a:rPr>
              <a:t>Errors in materials - months of work have gone into preparing this material that includes lots of numbers, contact names, etc.  If you find a mistake (and there is bound to be a couple) please let me know so that I can correct it. </a:t>
            </a:r>
          </a:p>
          <a:p>
            <a:endParaRPr lang="en-US" dirty="0" smtClean="0">
              <a:latin typeface="Times New Roman" pitchFamily="118" charset="0"/>
              <a:ea typeface="ＭＳ Ｐゴシック" pitchFamily="118" charset="-128"/>
            </a:endParaRPr>
          </a:p>
          <a:p>
            <a:r>
              <a:rPr lang="en-US" dirty="0" smtClean="0">
                <a:latin typeface="Times New Roman" pitchFamily="118" charset="0"/>
                <a:ea typeface="ＭＳ Ｐゴシック" pitchFamily="118" charset="-128"/>
              </a:rPr>
              <a:t>Remember you are interviewing them as well.  Fit between field instructor and student can be important.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0BF286-C948-4703-A2ED-EE00C2BB0BC8}"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2EB24312-8FF7-4BFD-BEE0-398AEF1C5E65}" type="slidenum">
              <a:rPr lang="en-US"/>
              <a:pPr/>
              <a:t>8</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r>
              <a:rPr lang="en-US" smtClean="0">
                <a:latin typeface="Times New Roman" pitchFamily="118" charset="0"/>
                <a:ea typeface="ＭＳ Ｐゴシック" pitchFamily="118" charset="-128"/>
              </a:rPr>
              <a:t>Please check in with us upon arriving.  We will a list of the agencies present and a map of their location - and any additional placements available - we oftentimes have stragglers.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7C5957D2-9447-4203-9D31-195800504B8D}" type="slidenum">
              <a:rPr lang="en-US"/>
              <a:pPr/>
              <a:t>9</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endParaRPr lang="en-US" smtClean="0">
              <a:latin typeface="Times New Roman" pitchFamily="118" charset="0"/>
              <a:ea typeface="ＭＳ Ｐゴシック" pitchFamily="118"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90BF286-C948-4703-A2ED-EE00C2BB0BC8}"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endParaRPr lang="en-US">
              <a:solidFill>
                <a:srgbClr val="FFFFFF"/>
              </a:solidFill>
              <a:ea typeface="ＭＳ Ｐゴシック" pitchFamily="118" charset="-128"/>
            </a:endParaRPr>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endParaRPr lang="en-US"/>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endParaRPr lang="en-US">
                <a:solidFill>
                  <a:srgbClr val="FFFFFF"/>
                </a:solidFill>
                <a:ea typeface="ＭＳ Ｐゴシック" pitchFamily="118" charset="-128"/>
              </a:endParaRPr>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lstStyle>
          <a:p>
            <a:endParaRPr lang="en-US"/>
          </a:p>
        </p:txBody>
      </p:sp>
      <p:sp>
        <p:nvSpPr>
          <p:cNvPr id="12" name="Footer Placeholder 18"/>
          <p:cNvSpPr>
            <a:spLocks noGrp="1"/>
          </p:cNvSpPr>
          <p:nvPr>
            <p:ph type="ftr" sz="quarter" idx="11"/>
          </p:nvPr>
        </p:nvSpPr>
        <p:spPr/>
        <p:txBody>
          <a:bodyPr/>
          <a:lstStyle>
            <a:lvl1pPr>
              <a:defRPr>
                <a:solidFill>
                  <a:srgbClr val="E8F0F4"/>
                </a:solidFill>
              </a:defRPr>
            </a:lvl1pPr>
          </a:lstStyle>
          <a:p>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lstStyle>
          <a:p>
            <a:fld id="{F10DA56C-D511-480B-97CC-BE816D98E9E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endParaRPr lang="en-US"/>
          </a:p>
        </p:txBody>
      </p:sp>
      <p:sp>
        <p:nvSpPr>
          <p:cNvPr id="5" name="Footer Placeholder 21"/>
          <p:cNvSpPr>
            <a:spLocks noGrp="1"/>
          </p:cNvSpPr>
          <p:nvPr>
            <p:ph type="ftr" sz="quarter" idx="11"/>
          </p:nvPr>
        </p:nvSpPr>
        <p:spPr/>
        <p:txBody>
          <a:bodyPr/>
          <a:lstStyle>
            <a:lvl1pPr>
              <a:defRPr/>
            </a:lvl1pPr>
          </a:lstStyle>
          <a:p>
            <a:endParaRPr lang="en-US"/>
          </a:p>
        </p:txBody>
      </p:sp>
      <p:sp>
        <p:nvSpPr>
          <p:cNvPr id="6" name="Slide Number Placeholder 17"/>
          <p:cNvSpPr>
            <a:spLocks noGrp="1"/>
          </p:cNvSpPr>
          <p:nvPr>
            <p:ph type="sldNum" sz="quarter" idx="12"/>
          </p:nvPr>
        </p:nvSpPr>
        <p:spPr/>
        <p:txBody>
          <a:bodyPr/>
          <a:lstStyle>
            <a:lvl1pPr>
              <a:defRPr/>
            </a:lvl1pPr>
          </a:lstStyle>
          <a:p>
            <a:fld id="{53A683AC-0317-4BD2-9750-E027C5B5ACC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endParaRPr lang="en-US"/>
          </a:p>
        </p:txBody>
      </p:sp>
      <p:sp>
        <p:nvSpPr>
          <p:cNvPr id="5" name="Footer Placeholder 21"/>
          <p:cNvSpPr>
            <a:spLocks noGrp="1"/>
          </p:cNvSpPr>
          <p:nvPr>
            <p:ph type="ftr" sz="quarter" idx="11"/>
          </p:nvPr>
        </p:nvSpPr>
        <p:spPr/>
        <p:txBody>
          <a:bodyPr/>
          <a:lstStyle>
            <a:lvl1pPr>
              <a:defRPr/>
            </a:lvl1pPr>
          </a:lstStyle>
          <a:p>
            <a:endParaRPr lang="en-US"/>
          </a:p>
        </p:txBody>
      </p:sp>
      <p:sp>
        <p:nvSpPr>
          <p:cNvPr id="6" name="Slide Number Placeholder 17"/>
          <p:cNvSpPr>
            <a:spLocks noGrp="1"/>
          </p:cNvSpPr>
          <p:nvPr>
            <p:ph type="sldNum" sz="quarter" idx="12"/>
          </p:nvPr>
        </p:nvSpPr>
        <p:spPr/>
        <p:txBody>
          <a:bodyPr/>
          <a:lstStyle>
            <a:lvl1pPr>
              <a:defRPr/>
            </a:lvl1pPr>
          </a:lstStyle>
          <a:p>
            <a:fld id="{BCA71DBB-E8BF-46FE-8A89-73921F63607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endParaRPr lang="en-US"/>
          </a:p>
        </p:txBody>
      </p:sp>
      <p:sp>
        <p:nvSpPr>
          <p:cNvPr id="5" name="Footer Placeholder 21"/>
          <p:cNvSpPr>
            <a:spLocks noGrp="1"/>
          </p:cNvSpPr>
          <p:nvPr>
            <p:ph type="ftr" sz="quarter" idx="11"/>
          </p:nvPr>
        </p:nvSpPr>
        <p:spPr/>
        <p:txBody>
          <a:bodyPr/>
          <a:lstStyle>
            <a:lvl1pPr>
              <a:defRPr/>
            </a:lvl1pPr>
          </a:lstStyle>
          <a:p>
            <a:endParaRPr lang="en-US"/>
          </a:p>
        </p:txBody>
      </p:sp>
      <p:sp>
        <p:nvSpPr>
          <p:cNvPr id="6" name="Slide Number Placeholder 17"/>
          <p:cNvSpPr>
            <a:spLocks noGrp="1"/>
          </p:cNvSpPr>
          <p:nvPr>
            <p:ph type="sldNum" sz="quarter" idx="12"/>
          </p:nvPr>
        </p:nvSpPr>
        <p:spPr/>
        <p:txBody>
          <a:bodyPr/>
          <a:lstStyle>
            <a:lvl1pPr>
              <a:defRPr/>
            </a:lvl1pPr>
          </a:lstStyle>
          <a:p>
            <a:fld id="{DC20419C-AAD6-451B-832E-FD6D02687B2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a:spLocks noChangeArrowheads="1"/>
          </p:cNvSpPr>
          <p:nvPr/>
        </p:nvSpPr>
        <p:spPr bwMode="auto">
          <a:xfrm>
            <a:off x="3636963" y="3005138"/>
            <a:ext cx="182562" cy="228600"/>
          </a:xfrm>
          <a:prstGeom prst="chevron">
            <a:avLst>
              <a:gd name="adj" fmla="val 50000"/>
            </a:avLst>
          </a:prstGeom>
          <a:gradFill rotWithShape="1">
            <a:gsLst>
              <a:gs pos="0">
                <a:srgbClr val="7FC4DD"/>
              </a:gs>
              <a:gs pos="28000">
                <a:srgbClr val="50B8DA"/>
              </a:gs>
              <a:gs pos="100000">
                <a:srgbClr val="1389A6"/>
              </a:gs>
            </a:gsLst>
            <a:lin ang="5400000"/>
          </a:gradFill>
          <a:ln w="3175" cap="rnd">
            <a:solidFill>
              <a:srgbClr val="1E768C"/>
            </a:solidFill>
            <a:miter lim="800000"/>
            <a:headEnd/>
            <a:tailEnd/>
          </a:ln>
          <a:effectLst>
            <a:outerShdw dist="25400" dir="5400000" rotWithShape="0">
              <a:srgbClr val="808080">
                <a:alpha val="45999"/>
              </a:srgbClr>
            </a:outerShdw>
          </a:effectLst>
        </p:spPr>
        <p:txBody>
          <a:bodyPr anchor="ctr"/>
          <a:lstStyle/>
          <a:p>
            <a:pPr eaLnBrk="1" hangingPunct="1"/>
            <a:endParaRPr lang="en-US">
              <a:solidFill>
                <a:srgbClr val="FFFFFF"/>
              </a:solidFill>
              <a:latin typeface="Lucida Sans Unicode" pitchFamily="118" charset="-52"/>
            </a:endParaRPr>
          </a:p>
        </p:txBody>
      </p:sp>
      <p:sp>
        <p:nvSpPr>
          <p:cNvPr id="5" name="Chevron 4"/>
          <p:cNvSpPr>
            <a:spLocks noChangeArrowheads="1"/>
          </p:cNvSpPr>
          <p:nvPr/>
        </p:nvSpPr>
        <p:spPr bwMode="auto">
          <a:xfrm>
            <a:off x="3449638" y="3005138"/>
            <a:ext cx="184150" cy="228600"/>
          </a:xfrm>
          <a:prstGeom prst="chevron">
            <a:avLst>
              <a:gd name="adj" fmla="val 50000"/>
            </a:avLst>
          </a:prstGeom>
          <a:gradFill rotWithShape="1">
            <a:gsLst>
              <a:gs pos="0">
                <a:srgbClr val="7FC4DD"/>
              </a:gs>
              <a:gs pos="28000">
                <a:srgbClr val="50B8DA"/>
              </a:gs>
              <a:gs pos="100000">
                <a:srgbClr val="1389A6"/>
              </a:gs>
            </a:gsLst>
            <a:lin ang="5400000"/>
          </a:gradFill>
          <a:ln w="3175" cap="rnd">
            <a:solidFill>
              <a:srgbClr val="1E768C"/>
            </a:solidFill>
            <a:miter lim="800000"/>
            <a:headEnd/>
            <a:tailEnd/>
          </a:ln>
          <a:effectLst>
            <a:outerShdw dist="25400" dir="5400000" rotWithShape="0">
              <a:srgbClr val="808080">
                <a:alpha val="45999"/>
              </a:srgbClr>
            </a:outerShdw>
          </a:effectLst>
        </p:spPr>
        <p:txBody>
          <a:bodyPr anchor="ctr"/>
          <a:lstStyle/>
          <a:p>
            <a:pPr eaLnBrk="1" hangingPunct="1"/>
            <a:endParaRPr lang="en-US">
              <a:solidFill>
                <a:srgbClr val="FFFFFF"/>
              </a:solidFill>
              <a:latin typeface="Lucida Sans Unicode" pitchFamily="118" charset="-52"/>
            </a:endParaRPr>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endParaRPr lang="en-US"/>
          </a:p>
        </p:txBody>
      </p:sp>
      <p:sp>
        <p:nvSpPr>
          <p:cNvPr id="7" name="Footer Placeholder 4"/>
          <p:cNvSpPr>
            <a:spLocks noGrp="1"/>
          </p:cNvSpPr>
          <p:nvPr>
            <p:ph type="ftr" sz="quarter" idx="11"/>
          </p:nvPr>
        </p:nvSpPr>
        <p:spPr/>
        <p:txBody>
          <a:bodyPr/>
          <a:lstStyle>
            <a:lvl1pPr>
              <a:defRPr/>
            </a:lvl1pPr>
          </a:lstStyle>
          <a:p>
            <a:endParaRPr lang="en-US"/>
          </a:p>
        </p:txBody>
      </p:sp>
      <p:sp>
        <p:nvSpPr>
          <p:cNvPr id="8" name="Slide Number Placeholder 5"/>
          <p:cNvSpPr>
            <a:spLocks noGrp="1"/>
          </p:cNvSpPr>
          <p:nvPr>
            <p:ph type="sldNum" sz="quarter" idx="12"/>
          </p:nvPr>
        </p:nvSpPr>
        <p:spPr/>
        <p:txBody>
          <a:bodyPr/>
          <a:lstStyle>
            <a:lvl1pPr>
              <a:defRPr/>
            </a:lvl1pPr>
          </a:lstStyle>
          <a:p>
            <a:fld id="{C1D362D2-9BB1-4380-A046-9E132363618D}" type="slidenum">
              <a:rPr lang="en-US"/>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E1ED36D-A1C6-4060-B752-2DFA1DCCEA2C}" type="slidenum">
              <a:rPr lang="en-US"/>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1B2C06A-FBBD-4EF5-BB13-8F3C86C53B39}" type="slidenum">
              <a:rPr lang="en-US"/>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3C0A217-9792-49E8-AD43-303ECCFBBCA9}" type="slidenum">
              <a:rPr lang="en-US"/>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endParaRPr lang="en-US"/>
          </a:p>
        </p:txBody>
      </p:sp>
      <p:sp>
        <p:nvSpPr>
          <p:cNvPr id="3" name="Footer Placeholder 21"/>
          <p:cNvSpPr>
            <a:spLocks noGrp="1"/>
          </p:cNvSpPr>
          <p:nvPr>
            <p:ph type="ftr" sz="quarter" idx="11"/>
          </p:nvPr>
        </p:nvSpPr>
        <p:spPr/>
        <p:txBody>
          <a:bodyPr/>
          <a:lstStyle>
            <a:lvl1pPr>
              <a:defRPr/>
            </a:lvl1pPr>
          </a:lstStyle>
          <a:p>
            <a:endParaRPr lang="en-US"/>
          </a:p>
        </p:txBody>
      </p:sp>
      <p:sp>
        <p:nvSpPr>
          <p:cNvPr id="4" name="Slide Number Placeholder 17"/>
          <p:cNvSpPr>
            <a:spLocks noGrp="1"/>
          </p:cNvSpPr>
          <p:nvPr>
            <p:ph type="sldNum" sz="quarter" idx="12"/>
          </p:nvPr>
        </p:nvSpPr>
        <p:spPr/>
        <p:txBody>
          <a:bodyPr/>
          <a:lstStyle>
            <a:lvl1pPr>
              <a:defRPr/>
            </a:lvl1pPr>
          </a:lstStyle>
          <a:p>
            <a:fld id="{E0C4C588-415C-4C97-A3F5-14EF76A0124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0608CCE-FFAF-45AE-A735-223C093E78BB}" type="slidenum">
              <a:rPr lang="en-US"/>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endParaRPr lang="en-US"/>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endParaRPr lang="en-US">
              <a:solidFill>
                <a:srgbClr val="FFFFFF"/>
              </a:solidFill>
              <a:ea typeface="ＭＳ Ｐゴシック" pitchFamily="118" charset="-128"/>
            </a:endParaRPr>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a:spLocks noChangeArrowheads="1"/>
          </p:cNvSpPr>
          <p:nvPr/>
        </p:nvSpPr>
        <p:spPr bwMode="auto">
          <a:xfrm>
            <a:off x="8664575" y="4987925"/>
            <a:ext cx="182563" cy="228600"/>
          </a:xfrm>
          <a:prstGeom prst="chevron">
            <a:avLst>
              <a:gd name="adj" fmla="val 50000"/>
            </a:avLst>
          </a:prstGeom>
          <a:gradFill rotWithShape="1">
            <a:gsLst>
              <a:gs pos="0">
                <a:srgbClr val="7FC4DD"/>
              </a:gs>
              <a:gs pos="28000">
                <a:srgbClr val="50B8DA"/>
              </a:gs>
              <a:gs pos="100000">
                <a:srgbClr val="1389A6"/>
              </a:gs>
            </a:gsLst>
            <a:lin ang="5400000"/>
          </a:gradFill>
          <a:ln w="3175" cap="rnd">
            <a:solidFill>
              <a:srgbClr val="1E768C"/>
            </a:solidFill>
            <a:miter lim="800000"/>
            <a:headEnd/>
            <a:tailEnd/>
          </a:ln>
          <a:effectLst>
            <a:outerShdw dist="25400" dir="5400000" rotWithShape="0">
              <a:srgbClr val="808080">
                <a:alpha val="45999"/>
              </a:srgbClr>
            </a:outerShdw>
          </a:effectLst>
        </p:spPr>
        <p:txBody>
          <a:bodyPr anchor="ctr"/>
          <a:lstStyle/>
          <a:p>
            <a:pPr eaLnBrk="1" hangingPunct="1"/>
            <a:endParaRPr lang="en-US">
              <a:solidFill>
                <a:srgbClr val="FFFFFF"/>
              </a:solidFill>
              <a:latin typeface="Lucida Sans Unicode" pitchFamily="118" charset="-52"/>
            </a:endParaRPr>
          </a:p>
        </p:txBody>
      </p:sp>
      <p:sp>
        <p:nvSpPr>
          <p:cNvPr id="10" name="Chevron 9"/>
          <p:cNvSpPr>
            <a:spLocks noChangeArrowheads="1"/>
          </p:cNvSpPr>
          <p:nvPr/>
        </p:nvSpPr>
        <p:spPr bwMode="auto">
          <a:xfrm>
            <a:off x="8477250" y="4987925"/>
            <a:ext cx="182563" cy="228600"/>
          </a:xfrm>
          <a:prstGeom prst="chevron">
            <a:avLst>
              <a:gd name="adj" fmla="val 50000"/>
            </a:avLst>
          </a:prstGeom>
          <a:gradFill rotWithShape="1">
            <a:gsLst>
              <a:gs pos="0">
                <a:srgbClr val="7FC4DD"/>
              </a:gs>
              <a:gs pos="28000">
                <a:srgbClr val="50B8DA"/>
              </a:gs>
              <a:gs pos="100000">
                <a:srgbClr val="1389A6"/>
              </a:gs>
            </a:gsLst>
            <a:lin ang="5400000"/>
          </a:gradFill>
          <a:ln w="3175" cap="rnd">
            <a:solidFill>
              <a:srgbClr val="1E768C"/>
            </a:solidFill>
            <a:miter lim="800000"/>
            <a:headEnd/>
            <a:tailEnd/>
          </a:ln>
          <a:effectLst>
            <a:outerShdw dist="25400" dir="5400000" rotWithShape="0">
              <a:srgbClr val="808080">
                <a:alpha val="45999"/>
              </a:srgbClr>
            </a:outerShdw>
          </a:effectLst>
        </p:spPr>
        <p:txBody>
          <a:bodyPr anchor="ctr"/>
          <a:lstStyle/>
          <a:p>
            <a:pPr eaLnBrk="1" hangingPunct="1"/>
            <a:endParaRPr lang="en-US">
              <a:solidFill>
                <a:srgbClr val="FFFFFF"/>
              </a:solidFill>
              <a:latin typeface="Lucida Sans Unicode" pitchFamily="118" charset="-52"/>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lvl1pPr>
          </a:lstStyle>
          <a:p>
            <a:endParaRPr lang="en-US"/>
          </a:p>
        </p:txBody>
      </p:sp>
      <p:sp>
        <p:nvSpPr>
          <p:cNvPr id="12" name="Footer Placeholder 5"/>
          <p:cNvSpPr>
            <a:spLocks noGrp="1"/>
          </p:cNvSpPr>
          <p:nvPr>
            <p:ph type="ftr" sz="quarter" idx="11"/>
          </p:nvPr>
        </p:nvSpPr>
        <p:spPr/>
        <p:txBody>
          <a:bodyPr/>
          <a:lstStyle>
            <a:lvl1pPr>
              <a:defRPr/>
            </a:lvl1pPr>
          </a:lstStyle>
          <a:p>
            <a:endParaRPr lang="en-US"/>
          </a:p>
        </p:txBody>
      </p:sp>
      <p:sp>
        <p:nvSpPr>
          <p:cNvPr id="13" name="Slide Number Placeholder 6"/>
          <p:cNvSpPr>
            <a:spLocks noGrp="1"/>
          </p:cNvSpPr>
          <p:nvPr>
            <p:ph type="sldNum" sz="quarter" idx="12"/>
          </p:nvPr>
        </p:nvSpPr>
        <p:spPr/>
        <p:txBody>
          <a:bodyPr/>
          <a:lstStyle>
            <a:lvl1pPr>
              <a:defRPr/>
            </a:lvl1pPr>
          </a:lstStyle>
          <a:p>
            <a:fld id="{630AEA73-8D90-486B-AA80-2D0217CEF833}" type="slidenum">
              <a:rPr lang="en-US"/>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endParaRPr lang="en-US"/>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endParaRPr lang="en-US">
              <a:solidFill>
                <a:srgbClr val="FFFFFF"/>
              </a:solidFill>
              <a:ea typeface="ＭＳ Ｐゴシック" pitchFamily="118" charset="-128"/>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smtClean="0"/>
              <a:t>Click to edit Master title style</a:t>
            </a:r>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wrap="square" lIns="91440" tIns="45720" rIns="91440" bIns="45720" numCol="1" anchor="b" anchorCtr="0" compatLnSpc="1">
            <a:prstTxWarp prst="textNoShape">
              <a:avLst/>
            </a:prstTxWarp>
          </a:bodyPr>
          <a:lstStyle>
            <a:lvl1pPr eaLnBrk="1" hangingPunct="1">
              <a:defRPr sz="1000"/>
            </a:lvl1pPr>
          </a:lstStyle>
          <a:p>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lvl1pPr>
          </a:lstStyle>
          <a:p>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lvl1pPr>
          </a:lstStyle>
          <a:p>
            <a:fld id="{5D22D153-7F95-4A1B-9B1A-1B22EE3A198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910" r:id="rId1"/>
    <p:sldLayoutId id="2147483906" r:id="rId2"/>
    <p:sldLayoutId id="2147483911" r:id="rId3"/>
    <p:sldLayoutId id="2147483912" r:id="rId4"/>
    <p:sldLayoutId id="2147483913" r:id="rId5"/>
    <p:sldLayoutId id="2147483914" r:id="rId6"/>
    <p:sldLayoutId id="2147483907" r:id="rId7"/>
    <p:sldLayoutId id="2147483915" r:id="rId8"/>
    <p:sldLayoutId id="2147483916" r:id="rId9"/>
    <p:sldLayoutId id="2147483908" r:id="rId10"/>
    <p:sldLayoutId id="2147483909"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ＭＳ Ｐゴシック" pitchFamily="118" charset="-128"/>
          <a:cs typeface="ＭＳ Ｐゴシック" pitchFamily="118" charset="-128"/>
        </a:defRPr>
      </a:lvl1pPr>
      <a:lvl2pPr algn="l" rtl="0" eaLnBrk="0" fontAlgn="base" hangingPunct="0">
        <a:spcBef>
          <a:spcPct val="0"/>
        </a:spcBef>
        <a:spcAft>
          <a:spcPct val="0"/>
        </a:spcAft>
        <a:defRPr sz="4100" b="1">
          <a:solidFill>
            <a:schemeClr val="tx2"/>
          </a:solidFill>
          <a:latin typeface="Lucida Sans Unicode" pitchFamily="118" charset="-52"/>
          <a:ea typeface="ＭＳ Ｐゴシック" pitchFamily="118" charset="-128"/>
          <a:cs typeface="ＭＳ Ｐゴシック" pitchFamily="118" charset="-128"/>
        </a:defRPr>
      </a:lvl2pPr>
      <a:lvl3pPr algn="l" rtl="0" eaLnBrk="0" fontAlgn="base" hangingPunct="0">
        <a:spcBef>
          <a:spcPct val="0"/>
        </a:spcBef>
        <a:spcAft>
          <a:spcPct val="0"/>
        </a:spcAft>
        <a:defRPr sz="4100" b="1">
          <a:solidFill>
            <a:schemeClr val="tx2"/>
          </a:solidFill>
          <a:latin typeface="Lucida Sans Unicode" pitchFamily="118" charset="-52"/>
          <a:ea typeface="ＭＳ Ｐゴシック" pitchFamily="118" charset="-128"/>
          <a:cs typeface="ＭＳ Ｐゴシック" pitchFamily="118" charset="-128"/>
        </a:defRPr>
      </a:lvl3pPr>
      <a:lvl4pPr algn="l" rtl="0" eaLnBrk="0" fontAlgn="base" hangingPunct="0">
        <a:spcBef>
          <a:spcPct val="0"/>
        </a:spcBef>
        <a:spcAft>
          <a:spcPct val="0"/>
        </a:spcAft>
        <a:defRPr sz="4100" b="1">
          <a:solidFill>
            <a:schemeClr val="tx2"/>
          </a:solidFill>
          <a:latin typeface="Lucida Sans Unicode" pitchFamily="118" charset="-52"/>
          <a:ea typeface="ＭＳ Ｐゴシック" pitchFamily="118" charset="-128"/>
          <a:cs typeface="ＭＳ Ｐゴシック" pitchFamily="118" charset="-128"/>
        </a:defRPr>
      </a:lvl4pPr>
      <a:lvl5pPr algn="l" rtl="0" eaLnBrk="0" fontAlgn="base" hangingPunct="0">
        <a:spcBef>
          <a:spcPct val="0"/>
        </a:spcBef>
        <a:spcAft>
          <a:spcPct val="0"/>
        </a:spcAft>
        <a:defRPr sz="4100" b="1">
          <a:solidFill>
            <a:schemeClr val="tx2"/>
          </a:solidFill>
          <a:latin typeface="Lucida Sans Unicode" pitchFamily="118" charset="-52"/>
          <a:ea typeface="ＭＳ Ｐゴシック" pitchFamily="118" charset="-128"/>
          <a:cs typeface="ＭＳ Ｐゴシック" pitchFamily="118" charset="-128"/>
        </a:defRPr>
      </a:lvl5pPr>
      <a:lvl6pPr marL="457200" algn="l" rtl="0" fontAlgn="base">
        <a:spcBef>
          <a:spcPct val="0"/>
        </a:spcBef>
        <a:spcAft>
          <a:spcPct val="0"/>
        </a:spcAft>
        <a:defRPr sz="4100" b="1">
          <a:solidFill>
            <a:schemeClr val="tx2"/>
          </a:solidFill>
          <a:latin typeface="Lucida Sans Unicode" pitchFamily="118" charset="-52"/>
          <a:ea typeface="ＭＳ Ｐゴシック" pitchFamily="118" charset="-128"/>
          <a:cs typeface="ＭＳ Ｐゴシック" pitchFamily="118" charset="-128"/>
        </a:defRPr>
      </a:lvl6pPr>
      <a:lvl7pPr marL="914400" algn="l" rtl="0" fontAlgn="base">
        <a:spcBef>
          <a:spcPct val="0"/>
        </a:spcBef>
        <a:spcAft>
          <a:spcPct val="0"/>
        </a:spcAft>
        <a:defRPr sz="4100" b="1">
          <a:solidFill>
            <a:schemeClr val="tx2"/>
          </a:solidFill>
          <a:latin typeface="Lucida Sans Unicode" pitchFamily="118" charset="-52"/>
          <a:ea typeface="ＭＳ Ｐゴシック" pitchFamily="118" charset="-128"/>
          <a:cs typeface="ＭＳ Ｐゴシック" pitchFamily="118" charset="-128"/>
        </a:defRPr>
      </a:lvl7pPr>
      <a:lvl8pPr marL="1371600" algn="l" rtl="0" fontAlgn="base">
        <a:spcBef>
          <a:spcPct val="0"/>
        </a:spcBef>
        <a:spcAft>
          <a:spcPct val="0"/>
        </a:spcAft>
        <a:defRPr sz="4100" b="1">
          <a:solidFill>
            <a:schemeClr val="tx2"/>
          </a:solidFill>
          <a:latin typeface="Lucida Sans Unicode" pitchFamily="118" charset="-52"/>
          <a:ea typeface="ＭＳ Ｐゴシック" pitchFamily="118" charset="-128"/>
          <a:cs typeface="ＭＳ Ｐゴシック" pitchFamily="118" charset="-128"/>
        </a:defRPr>
      </a:lvl8pPr>
      <a:lvl9pPr marL="1828800" algn="l" rtl="0" fontAlgn="base">
        <a:spcBef>
          <a:spcPct val="0"/>
        </a:spcBef>
        <a:spcAft>
          <a:spcPct val="0"/>
        </a:spcAft>
        <a:defRPr sz="4100" b="1">
          <a:solidFill>
            <a:schemeClr val="tx2"/>
          </a:solidFill>
          <a:latin typeface="Lucida Sans Unicode" pitchFamily="118" charset="-52"/>
          <a:ea typeface="ＭＳ Ｐゴシック" pitchFamily="118" charset="-128"/>
          <a:cs typeface="ＭＳ Ｐゴシック" pitchFamily="118" charset="-128"/>
        </a:defRPr>
      </a:lvl9pPr>
    </p:titleStyle>
    <p:bodyStyle>
      <a:lvl1pPr marL="365125" indent="-255588" algn="l" rtl="0" eaLnBrk="0" fontAlgn="base" hangingPunct="0">
        <a:spcBef>
          <a:spcPts val="400"/>
        </a:spcBef>
        <a:spcAft>
          <a:spcPct val="0"/>
        </a:spcAft>
        <a:buClr>
          <a:schemeClr val="accent1"/>
        </a:buClr>
        <a:buSzPct val="68000"/>
        <a:buFont typeface="Wingdings 3" pitchFamily="118" charset="2"/>
        <a:buChar char=""/>
        <a:defRPr sz="2700" kern="1200">
          <a:solidFill>
            <a:schemeClr val="tx1"/>
          </a:solidFill>
          <a:latin typeface="+mn-lt"/>
          <a:ea typeface="ＭＳ Ｐゴシック" pitchFamily="118" charset="-128"/>
          <a:cs typeface="ＭＳ Ｐゴシック" pitchFamily="118" charset="-128"/>
        </a:defRPr>
      </a:lvl1pPr>
      <a:lvl2pPr marL="620713" indent="-228600" algn="l" rtl="0" eaLnBrk="0" fontAlgn="base" hangingPunct="0">
        <a:spcBef>
          <a:spcPts val="325"/>
        </a:spcBef>
        <a:spcAft>
          <a:spcPct val="0"/>
        </a:spcAft>
        <a:buClr>
          <a:schemeClr val="accent1"/>
        </a:buClr>
        <a:buFont typeface="Verdana" pitchFamily="118" charset="0"/>
        <a:buChar char="◦"/>
        <a:defRPr sz="2300" kern="1200">
          <a:solidFill>
            <a:schemeClr val="tx1"/>
          </a:solidFill>
          <a:latin typeface="+mn-lt"/>
          <a:ea typeface="ＭＳ Ｐゴシック" pitchFamily="118" charset="-128"/>
          <a:cs typeface="+mn-cs"/>
        </a:defRPr>
      </a:lvl2pPr>
      <a:lvl3pPr marL="858838" indent="-228600" algn="l" rtl="0" eaLnBrk="0" fontAlgn="base" hangingPunct="0">
        <a:spcBef>
          <a:spcPts val="350"/>
        </a:spcBef>
        <a:spcAft>
          <a:spcPct val="0"/>
        </a:spcAft>
        <a:buClr>
          <a:schemeClr val="accent2"/>
        </a:buClr>
        <a:buSzPct val="100000"/>
        <a:buFont typeface="Wingdings 2" pitchFamily="118" charset="2"/>
        <a:buChar char=""/>
        <a:defRPr sz="2100" kern="1200">
          <a:solidFill>
            <a:schemeClr val="tx1"/>
          </a:solidFill>
          <a:latin typeface="+mn-lt"/>
          <a:ea typeface="ＭＳ Ｐゴシック" pitchFamily="118" charset="-128"/>
          <a:cs typeface="+mn-cs"/>
        </a:defRPr>
      </a:lvl3pPr>
      <a:lvl4pPr marL="1143000" indent="-228600" algn="l" rtl="0" eaLnBrk="0" fontAlgn="base" hangingPunct="0">
        <a:spcBef>
          <a:spcPts val="350"/>
        </a:spcBef>
        <a:spcAft>
          <a:spcPct val="0"/>
        </a:spcAft>
        <a:buClr>
          <a:schemeClr val="accent2"/>
        </a:buClr>
        <a:buFont typeface="Wingdings 2" pitchFamily="118" charset="2"/>
        <a:buChar char=""/>
        <a:defRPr sz="1900" kern="1200">
          <a:solidFill>
            <a:schemeClr val="tx1"/>
          </a:solidFill>
          <a:latin typeface="+mn-lt"/>
          <a:ea typeface="ＭＳ Ｐゴシック" pitchFamily="118" charset="-128"/>
          <a:cs typeface="+mn-cs"/>
        </a:defRPr>
      </a:lvl4pPr>
      <a:lvl5pPr marL="1371600" indent="-228600" algn="l" rtl="0" eaLnBrk="0" fontAlgn="base" hangingPunct="0">
        <a:spcBef>
          <a:spcPts val="350"/>
        </a:spcBef>
        <a:spcAft>
          <a:spcPct val="0"/>
        </a:spcAft>
        <a:buClr>
          <a:schemeClr val="accent2"/>
        </a:buClr>
        <a:buFont typeface="Wingdings 2" pitchFamily="118" charset="2"/>
        <a:buChar char=""/>
        <a:defRPr sz="2000" kern="1200">
          <a:solidFill>
            <a:schemeClr val="tx1"/>
          </a:solidFill>
          <a:latin typeface="+mn-lt"/>
          <a:ea typeface="ＭＳ Ｐゴシック" pitchFamily="118" charset="-128"/>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rodenbor@augsburg.edu"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mailto:myhre@augsburg.edu"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eb.augsburg.edu/socialwork/msw/field.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boisen@augsburg.ed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kocher@augsburg.ed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Grp="1" noChangeArrowheads="1"/>
          </p:cNvSpPr>
          <p:nvPr>
            <p:ph type="ctrTitle"/>
          </p:nvPr>
        </p:nvSpPr>
        <p:spPr/>
        <p:txBody>
          <a:bodyPr>
            <a:scene3d>
              <a:camera prst="orthographicFront"/>
              <a:lightRig rig="soft" dir="t"/>
            </a:scene3d>
            <a:sp3d prstMaterial="softEdge">
              <a:bevelT w="25400" h="25400"/>
            </a:sp3d>
          </a:bodyPr>
          <a:lstStyle/>
          <a:p>
            <a:pPr eaLnBrk="1" fontAlgn="auto" hangingPunct="1">
              <a:spcAft>
                <a:spcPts val="0"/>
              </a:spcAft>
              <a:defRPr/>
            </a:pPr>
            <a:r>
              <a:rPr lang="en-US" dirty="0" smtClean="0">
                <a:ea typeface="+mj-ea"/>
                <a:cs typeface="+mj-cs"/>
              </a:rPr>
              <a:t>Metro Field Orientation	</a:t>
            </a:r>
            <a:endParaRPr lang="en-US" dirty="0">
              <a:ea typeface="+mj-ea"/>
              <a:cs typeface="+mj-cs"/>
            </a:endParaRPr>
          </a:p>
        </p:txBody>
      </p:sp>
      <p:sp>
        <p:nvSpPr>
          <p:cNvPr id="15363" name="Rectangle 7"/>
          <p:cNvSpPr>
            <a:spLocks noGrp="1" noChangeArrowheads="1"/>
          </p:cNvSpPr>
          <p:nvPr>
            <p:ph type="subTitle" idx="1"/>
          </p:nvPr>
        </p:nvSpPr>
        <p:spPr>
          <a:xfrm>
            <a:off x="685800" y="3611563"/>
            <a:ext cx="7772400" cy="1200150"/>
          </a:xfrm>
        </p:spPr>
        <p:txBody>
          <a:bodyPr/>
          <a:lstStyle/>
          <a:p>
            <a:pPr marR="0" eaLnBrk="1" hangingPunct="1"/>
            <a:r>
              <a:rPr lang="en-US" dirty="0" smtClean="0"/>
              <a:t>How DO I get a field placement?</a:t>
            </a:r>
          </a:p>
          <a:p>
            <a:pPr marR="0" eaLnBrk="1" hangingPunct="1"/>
            <a:r>
              <a:rPr lang="en-US" dirty="0" smtClean="0"/>
              <a:t>March 20, 2010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p:txBody>
          <a:bodyPr/>
          <a:lstStyle/>
          <a:p>
            <a:pPr eaLnBrk="1" hangingPunct="1">
              <a:lnSpc>
                <a:spcPct val="90000"/>
              </a:lnSpc>
            </a:pPr>
            <a:r>
              <a:rPr kumimoji="1" lang="en-US" sz="2400" dirty="0" smtClean="0"/>
              <a:t>The obvious answer is at least one - but many choose to interview four or more.  </a:t>
            </a:r>
          </a:p>
          <a:p>
            <a:pPr eaLnBrk="1" hangingPunct="1">
              <a:lnSpc>
                <a:spcPct val="90000"/>
              </a:lnSpc>
            </a:pPr>
            <a:r>
              <a:rPr kumimoji="1" lang="en-US" sz="2400" dirty="0" smtClean="0"/>
              <a:t>Ask yourself:</a:t>
            </a:r>
          </a:p>
          <a:p>
            <a:pPr lvl="1" eaLnBrk="1" hangingPunct="1">
              <a:lnSpc>
                <a:spcPct val="90000"/>
              </a:lnSpc>
            </a:pPr>
            <a:r>
              <a:rPr kumimoji="1" lang="en-US" sz="2000" dirty="0" smtClean="0"/>
              <a:t>Have I found some placements of interest? </a:t>
            </a:r>
          </a:p>
          <a:p>
            <a:pPr lvl="1" eaLnBrk="1" hangingPunct="1">
              <a:lnSpc>
                <a:spcPct val="90000"/>
              </a:lnSpc>
            </a:pPr>
            <a:r>
              <a:rPr kumimoji="1" lang="en-US" sz="2000" dirty="0" smtClean="0"/>
              <a:t>How competitive were the placements I chose (Laura </a:t>
            </a:r>
            <a:r>
              <a:rPr kumimoji="1" lang="en-US" sz="2000" dirty="0" err="1" smtClean="0"/>
              <a:t>Boisen</a:t>
            </a:r>
            <a:r>
              <a:rPr kumimoji="1" lang="en-US" sz="2000" dirty="0" smtClean="0"/>
              <a:t> can give you a general idea of competitive placements historically)?</a:t>
            </a:r>
          </a:p>
          <a:p>
            <a:pPr eaLnBrk="1" hangingPunct="1">
              <a:lnSpc>
                <a:spcPct val="90000"/>
              </a:lnSpc>
            </a:pPr>
            <a:r>
              <a:rPr kumimoji="1" lang="en-US" sz="2400" dirty="0" smtClean="0"/>
              <a:t>Word of caution: if “promised” a placement or told that you will be the number one choice, check with Laura about whether more interviews should be completed</a:t>
            </a:r>
          </a:p>
        </p:txBody>
      </p:sp>
      <p:sp>
        <p:nvSpPr>
          <p:cNvPr id="2" name="Rectangle 2"/>
          <p:cNvSpPr>
            <a:spLocks noGrp="1" noChangeArrowheads="1"/>
          </p:cNvSpPr>
          <p:nvPr>
            <p:ph type="title"/>
          </p:nvPr>
        </p:nvSpPr>
        <p:spPr/>
        <p:txBody>
          <a:bodyPr>
            <a:normAutofit fontScale="90000"/>
            <a:scene3d>
              <a:camera prst="orthographicFront"/>
              <a:lightRig rig="soft" dir="t"/>
            </a:scene3d>
            <a:sp3d prstMaterial="softEdge">
              <a:bevelT w="25400" h="25400"/>
            </a:sp3d>
          </a:bodyPr>
          <a:lstStyle/>
          <a:p>
            <a:pPr eaLnBrk="1" fontAlgn="auto" hangingPunct="1">
              <a:spcAft>
                <a:spcPts val="0"/>
              </a:spcAft>
              <a:defRPr/>
            </a:pPr>
            <a:r>
              <a:rPr kumimoji="1" lang="en-US" sz="3600">
                <a:ea typeface="ＭＳ Ｐゴシック" pitchFamily="41" charset="-128"/>
                <a:cs typeface="ＭＳ Ｐゴシック" pitchFamily="41" charset="-128"/>
              </a:rPr>
              <a:t>How many interviews do I need to do?</a:t>
            </a:r>
            <a:endParaRPr kumimoji="1" lang="en-US">
              <a:ea typeface="ＭＳ Ｐゴシック" pitchFamily="41" charset="-128"/>
              <a:cs typeface="ＭＳ Ｐゴシック" pitchFamily="41"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idx="1"/>
          </p:nvPr>
        </p:nvSpPr>
        <p:spPr/>
        <p:txBody>
          <a:bodyPr/>
          <a:lstStyle/>
          <a:p>
            <a:pPr eaLnBrk="1" hangingPunct="1">
              <a:lnSpc>
                <a:spcPct val="90000"/>
              </a:lnSpc>
            </a:pPr>
            <a:r>
              <a:rPr kumimoji="1" lang="en-US" sz="2800" dirty="0" smtClean="0"/>
              <a:t>Contact Laura via e-mail with the name of the agency, a contact person (if you have a name), and the phone number (especially outside the metro area).</a:t>
            </a:r>
          </a:p>
          <a:p>
            <a:pPr eaLnBrk="1" hangingPunct="1">
              <a:lnSpc>
                <a:spcPct val="90000"/>
              </a:lnSpc>
            </a:pPr>
            <a:r>
              <a:rPr kumimoji="1" lang="en-US" sz="2800" dirty="0" smtClean="0"/>
              <a:t>They will be contacted to see if they meet Augsburg and CSWE accreditation guidelines.</a:t>
            </a:r>
          </a:p>
          <a:p>
            <a:pPr eaLnBrk="1" hangingPunct="1">
              <a:lnSpc>
                <a:spcPct val="90000"/>
              </a:lnSpc>
            </a:pPr>
            <a:r>
              <a:rPr kumimoji="1" lang="en-US" sz="2800" dirty="0" smtClean="0"/>
              <a:t>Please allow the field staff to do this exploration, i.e. do not contact them.</a:t>
            </a:r>
          </a:p>
        </p:txBody>
      </p:sp>
      <p:sp>
        <p:nvSpPr>
          <p:cNvPr id="2" name="Rectangle 2"/>
          <p:cNvSpPr>
            <a:spLocks noGrp="1" noChangeArrowheads="1"/>
          </p:cNvSpPr>
          <p:nvPr>
            <p:ph type="title"/>
          </p:nvPr>
        </p:nvSpPr>
        <p:spPr/>
        <p:txBody>
          <a:bodyPr>
            <a:normAutofit fontScale="90000"/>
            <a:scene3d>
              <a:camera prst="orthographicFront"/>
              <a:lightRig rig="soft" dir="t"/>
            </a:scene3d>
            <a:sp3d prstMaterial="softEdge">
              <a:bevelT w="25400" h="25400"/>
            </a:sp3d>
          </a:bodyPr>
          <a:lstStyle/>
          <a:p>
            <a:pPr eaLnBrk="1" fontAlgn="auto" hangingPunct="1">
              <a:spcAft>
                <a:spcPts val="0"/>
              </a:spcAft>
              <a:defRPr/>
            </a:pPr>
            <a:r>
              <a:rPr kumimoji="1" lang="en-US" sz="3600" dirty="0">
                <a:ea typeface="ＭＳ Ｐゴシック" pitchFamily="41" charset="-128"/>
                <a:cs typeface="ＭＳ Ｐゴシック" pitchFamily="41" charset="-128"/>
              </a:rPr>
              <a:t>What if I want a placement not on the </a:t>
            </a:r>
            <a:r>
              <a:rPr kumimoji="1" lang="en-US" sz="3600" dirty="0" smtClean="0">
                <a:ea typeface="ＭＳ Ｐゴシック" pitchFamily="41" charset="-128"/>
                <a:cs typeface="ＭＳ Ｐゴシック" pitchFamily="41" charset="-128"/>
              </a:rPr>
              <a:t>list?</a:t>
            </a:r>
            <a:endParaRPr kumimoji="1" lang="en-US" dirty="0">
              <a:ea typeface="ＭＳ Ｐゴシック" pitchFamily="41" charset="-128"/>
              <a:cs typeface="ＭＳ Ｐゴシック" pitchFamily="41"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idx="1"/>
          </p:nvPr>
        </p:nvSpPr>
        <p:spPr/>
        <p:txBody>
          <a:bodyPr/>
          <a:lstStyle/>
          <a:p>
            <a:pPr eaLnBrk="1" hangingPunct="1">
              <a:lnSpc>
                <a:spcPct val="90000"/>
              </a:lnSpc>
            </a:pPr>
            <a:r>
              <a:rPr kumimoji="1" lang="en-US" sz="2800" smtClean="0"/>
              <a:t>Refer to the field manual in terms of the proposal’s components.</a:t>
            </a:r>
          </a:p>
          <a:p>
            <a:pPr eaLnBrk="1" hangingPunct="1">
              <a:lnSpc>
                <a:spcPct val="90000"/>
              </a:lnSpc>
            </a:pPr>
            <a:r>
              <a:rPr kumimoji="1" lang="en-US" sz="2800" smtClean="0"/>
              <a:t>Must have different roles &amp; responsibilities than your job.</a:t>
            </a:r>
          </a:p>
          <a:p>
            <a:pPr eaLnBrk="1" hangingPunct="1">
              <a:lnSpc>
                <a:spcPct val="90000"/>
              </a:lnSpc>
            </a:pPr>
            <a:r>
              <a:rPr kumimoji="1" lang="en-US" sz="2800" smtClean="0"/>
              <a:t>Field and employment hours must be distinct.</a:t>
            </a:r>
          </a:p>
          <a:p>
            <a:pPr eaLnBrk="1" hangingPunct="1">
              <a:lnSpc>
                <a:spcPct val="90000"/>
              </a:lnSpc>
            </a:pPr>
            <a:r>
              <a:rPr kumimoji="1" lang="en-US" sz="2800" smtClean="0"/>
              <a:t>No cross-over of clients.</a:t>
            </a:r>
          </a:p>
          <a:p>
            <a:pPr eaLnBrk="1" hangingPunct="1">
              <a:lnSpc>
                <a:spcPct val="90000"/>
              </a:lnSpc>
            </a:pPr>
            <a:r>
              <a:rPr kumimoji="1" lang="en-US" sz="2800" smtClean="0"/>
              <a:t>Field instructor and employment supervisor cannot be the same person.</a:t>
            </a:r>
          </a:p>
          <a:p>
            <a:pPr eaLnBrk="1" hangingPunct="1">
              <a:lnSpc>
                <a:spcPct val="90000"/>
              </a:lnSpc>
            </a:pPr>
            <a:r>
              <a:rPr kumimoji="1" lang="en-US" sz="2800" smtClean="0"/>
              <a:t>One year employment at the agency.</a:t>
            </a:r>
          </a:p>
        </p:txBody>
      </p:sp>
      <p:sp>
        <p:nvSpPr>
          <p:cNvPr id="2" name="Rectangle 2"/>
          <p:cNvSpPr>
            <a:spLocks noGrp="1" noChangeArrowheads="1"/>
          </p:cNvSpPr>
          <p:nvPr>
            <p:ph type="title"/>
          </p:nvPr>
        </p:nvSpPr>
        <p:spPr/>
        <p:txBody>
          <a:bodyPr>
            <a:scene3d>
              <a:camera prst="orthographicFront"/>
              <a:lightRig rig="soft" dir="t"/>
            </a:scene3d>
            <a:sp3d prstMaterial="softEdge">
              <a:bevelT w="25400" h="25400"/>
            </a:sp3d>
          </a:bodyPr>
          <a:lstStyle/>
          <a:p>
            <a:pPr eaLnBrk="1" fontAlgn="auto" hangingPunct="1">
              <a:spcAft>
                <a:spcPts val="0"/>
              </a:spcAft>
              <a:defRPr/>
            </a:pPr>
            <a:r>
              <a:rPr kumimoji="1" lang="en-US">
                <a:ea typeface="ＭＳ Ｐゴシック" pitchFamily="41" charset="-128"/>
                <a:cs typeface="ＭＳ Ｐゴシック" pitchFamily="41" charset="-128"/>
              </a:rPr>
              <a:t>Employment Site Placements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i="1" dirty="0" smtClean="0"/>
              <a:t>Social workers who function as educators or field instructors for students should not engage in any dual or multiple relationships with students in which there is a risk of exploitation or potential harm to the student.  Social work educators and field instructors are responsible for setting clear, appropriate, and culturally sensitive boundaries(Standard 3.02(d), NASW Code of Ethics).</a:t>
            </a:r>
          </a:p>
          <a:p>
            <a:r>
              <a:rPr lang="en-US" sz="2400" dirty="0" smtClean="0"/>
              <a:t>When the placement occurs, the student and </a:t>
            </a:r>
            <a:r>
              <a:rPr lang="en-US" sz="2400" smtClean="0"/>
              <a:t>field instructor </a:t>
            </a:r>
            <a:r>
              <a:rPr lang="en-US" sz="2400" dirty="0" smtClean="0"/>
              <a:t>have the duty to disclose the existing relationship and its nature.</a:t>
            </a:r>
          </a:p>
          <a:p>
            <a:pPr>
              <a:buNone/>
            </a:pPr>
            <a:endParaRPr lang="en-US" dirty="0"/>
          </a:p>
        </p:txBody>
      </p:sp>
      <p:sp>
        <p:nvSpPr>
          <p:cNvPr id="3" name="Title 2"/>
          <p:cNvSpPr>
            <a:spLocks noGrp="1"/>
          </p:cNvSpPr>
          <p:nvPr>
            <p:ph type="title"/>
          </p:nvPr>
        </p:nvSpPr>
        <p:spPr/>
        <p:txBody>
          <a:bodyPr/>
          <a:lstStyle/>
          <a:p>
            <a:r>
              <a:rPr lang="en-US" dirty="0" smtClean="0"/>
              <a:t>Dual Relationships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idx="1"/>
          </p:nvPr>
        </p:nvSpPr>
        <p:spPr>
          <a:xfrm>
            <a:off x="457200" y="1481138"/>
            <a:ext cx="8229600" cy="4919662"/>
          </a:xfrm>
        </p:spPr>
        <p:txBody>
          <a:bodyPr/>
          <a:lstStyle/>
          <a:p>
            <a:pPr eaLnBrk="1" hangingPunct="1">
              <a:lnSpc>
                <a:spcPct val="90000"/>
              </a:lnSpc>
            </a:pPr>
            <a:r>
              <a:rPr kumimoji="1" lang="en-US" sz="2200" dirty="0" smtClean="0"/>
              <a:t>Don’t panic.  This happens to a small percentage of students at all 3 schools - often some of the most talented students.</a:t>
            </a:r>
          </a:p>
          <a:p>
            <a:pPr eaLnBrk="1" hangingPunct="1">
              <a:lnSpc>
                <a:spcPct val="90000"/>
              </a:lnSpc>
            </a:pPr>
            <a:r>
              <a:rPr kumimoji="1" lang="en-US" sz="2200" dirty="0" smtClean="0"/>
              <a:t>You will be informed of the need for further contacts in an e-mail on May 21 or 22.</a:t>
            </a:r>
          </a:p>
          <a:p>
            <a:pPr eaLnBrk="1" hangingPunct="1">
              <a:lnSpc>
                <a:spcPct val="90000"/>
              </a:lnSpc>
            </a:pPr>
            <a:r>
              <a:rPr kumimoji="1" lang="en-US" sz="2200" dirty="0" smtClean="0"/>
              <a:t>If there were interviewing problems shared by prospective field instructors, those concerns will be shared with you.</a:t>
            </a:r>
          </a:p>
          <a:p>
            <a:pPr eaLnBrk="1" hangingPunct="1">
              <a:lnSpc>
                <a:spcPct val="90000"/>
              </a:lnSpc>
            </a:pPr>
            <a:r>
              <a:rPr kumimoji="1" lang="en-US" sz="2200" dirty="0" smtClean="0"/>
              <a:t>A list of internships still without students will be distributed and we will discuss who might be a good fit for you.</a:t>
            </a:r>
          </a:p>
          <a:p>
            <a:pPr eaLnBrk="1" hangingPunct="1">
              <a:lnSpc>
                <a:spcPct val="90000"/>
              </a:lnSpc>
            </a:pPr>
            <a:r>
              <a:rPr kumimoji="1" lang="en-US" sz="2200" dirty="0" smtClean="0"/>
              <a:t>A less formal process begins May 26 where you contact the prospective field instructor, interview with them and we all talk right away about whether it is a match.</a:t>
            </a:r>
          </a:p>
        </p:txBody>
      </p:sp>
      <p:sp>
        <p:nvSpPr>
          <p:cNvPr id="2" name="Rectangle 2"/>
          <p:cNvSpPr>
            <a:spLocks noGrp="1" noChangeArrowheads="1"/>
          </p:cNvSpPr>
          <p:nvPr>
            <p:ph type="title"/>
          </p:nvPr>
        </p:nvSpPr>
        <p:spPr/>
        <p:txBody>
          <a:bodyPr>
            <a:scene3d>
              <a:camera prst="orthographicFront"/>
              <a:lightRig rig="soft" dir="t"/>
            </a:scene3d>
            <a:sp3d prstMaterial="softEdge">
              <a:bevelT w="25400" h="25400"/>
            </a:sp3d>
          </a:bodyPr>
          <a:lstStyle/>
          <a:p>
            <a:pPr eaLnBrk="1" fontAlgn="auto" hangingPunct="1">
              <a:spcAft>
                <a:spcPts val="0"/>
              </a:spcAft>
              <a:defRPr/>
            </a:pPr>
            <a:r>
              <a:rPr kumimoji="1" lang="en-US" sz="3200">
                <a:ea typeface="ＭＳ Ｐゴシック" pitchFamily="41" charset="-128"/>
                <a:cs typeface="ＭＳ Ｐゴシック" pitchFamily="41" charset="-128"/>
              </a:rPr>
              <a:t>What if I am not assigned a placement?</a:t>
            </a:r>
            <a:endParaRPr kumimoji="1" lang="en-US">
              <a:ea typeface="ＭＳ Ｐゴシック" pitchFamily="41" charset="-128"/>
              <a:cs typeface="ＭＳ Ｐゴシック" pitchFamily="41"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Goals:</a:t>
            </a:r>
          </a:p>
          <a:p>
            <a:pPr>
              <a:buNone/>
            </a:pPr>
            <a:endParaRPr lang="en-US" dirty="0" smtClean="0"/>
          </a:p>
          <a:p>
            <a:pPr lvl="1"/>
            <a:r>
              <a:rPr lang="en-US" dirty="0" smtClean="0"/>
              <a:t>Increase the number of licensed mental health professionals from immigrant, refugee and minority communities</a:t>
            </a:r>
          </a:p>
          <a:p>
            <a:pPr lvl="1">
              <a:buNone/>
            </a:pPr>
            <a:endParaRPr lang="en-US" dirty="0" smtClean="0"/>
          </a:p>
          <a:p>
            <a:pPr lvl="1"/>
            <a:r>
              <a:rPr lang="en-US" dirty="0" smtClean="0"/>
              <a:t>Expand the accessibility of culturally competent, trauma-informed mental health services to members of diverse communities</a:t>
            </a:r>
            <a:endParaRPr lang="en-US" dirty="0"/>
          </a:p>
        </p:txBody>
      </p:sp>
      <p:sp>
        <p:nvSpPr>
          <p:cNvPr id="3" name="Title 2"/>
          <p:cNvSpPr>
            <a:spLocks noGrp="1"/>
          </p:cNvSpPr>
          <p:nvPr>
            <p:ph type="title"/>
          </p:nvPr>
        </p:nvSpPr>
        <p:spPr/>
        <p:txBody>
          <a:bodyPr>
            <a:normAutofit fontScale="90000"/>
          </a:bodyPr>
          <a:lstStyle/>
          <a:p>
            <a:r>
              <a:rPr lang="en-US" dirty="0" smtClean="0"/>
              <a:t>Diversity Social Work Advancement Program (DSWAP)</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Applicant Qualifications:</a:t>
            </a:r>
          </a:p>
          <a:p>
            <a:pPr lvl="1"/>
            <a:r>
              <a:rPr lang="en-US" dirty="0" smtClean="0"/>
              <a:t>2</a:t>
            </a:r>
            <a:r>
              <a:rPr lang="en-US" baseline="30000" dirty="0" smtClean="0"/>
              <a:t>nd</a:t>
            </a:r>
            <a:r>
              <a:rPr lang="en-US" dirty="0" smtClean="0"/>
              <a:t> year clinical students only</a:t>
            </a:r>
          </a:p>
          <a:p>
            <a:pPr lvl="1"/>
            <a:r>
              <a:rPr lang="en-US" dirty="0" smtClean="0"/>
              <a:t>$5000 stipend for 3-5 students</a:t>
            </a:r>
          </a:p>
          <a:p>
            <a:pPr lvl="1"/>
            <a:r>
              <a:rPr lang="en-US" dirty="0" smtClean="0"/>
              <a:t>Racial minority, immigrant or refugee status</a:t>
            </a:r>
          </a:p>
          <a:p>
            <a:r>
              <a:rPr lang="en-US" dirty="0" smtClean="0"/>
              <a:t>Program Requirements:</a:t>
            </a:r>
          </a:p>
          <a:p>
            <a:pPr lvl="1"/>
            <a:r>
              <a:rPr lang="en-US" dirty="0" smtClean="0"/>
              <a:t>Submit application material by due date</a:t>
            </a:r>
          </a:p>
          <a:p>
            <a:pPr lvl="1"/>
            <a:r>
              <a:rPr lang="en-US" dirty="0" smtClean="0"/>
              <a:t>Be accepted by MSW program AND field agency</a:t>
            </a:r>
          </a:p>
          <a:p>
            <a:pPr lvl="1"/>
            <a:r>
              <a:rPr lang="en-US" dirty="0" smtClean="0"/>
              <a:t>3 courses MUST be taken: </a:t>
            </a:r>
          </a:p>
          <a:p>
            <a:pPr lvl="2"/>
            <a:r>
              <a:rPr lang="en-US" dirty="0" smtClean="0"/>
              <a:t>trauma elective, </a:t>
            </a:r>
          </a:p>
          <a:p>
            <a:pPr lvl="2"/>
            <a:r>
              <a:rPr lang="en-US" dirty="0" smtClean="0"/>
              <a:t>supervision course &amp;</a:t>
            </a:r>
          </a:p>
          <a:p>
            <a:pPr lvl="2"/>
            <a:r>
              <a:rPr lang="en-US" dirty="0" smtClean="0"/>
              <a:t>refugee and immigrant course</a:t>
            </a:r>
            <a:endParaRPr lang="en-US" dirty="0"/>
          </a:p>
        </p:txBody>
      </p:sp>
      <p:sp>
        <p:nvSpPr>
          <p:cNvPr id="3" name="Title 2"/>
          <p:cNvSpPr>
            <a:spLocks noGrp="1"/>
          </p:cNvSpPr>
          <p:nvPr>
            <p:ph type="title"/>
          </p:nvPr>
        </p:nvSpPr>
        <p:spPr/>
        <p:txBody>
          <a:bodyPr>
            <a:normAutofit fontScale="90000"/>
          </a:bodyPr>
          <a:lstStyle/>
          <a:p>
            <a:r>
              <a:rPr lang="en-US" dirty="0" smtClean="0"/>
              <a:t>Diversity Social Advancement Program</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Jane Ginsberg at Family and Children’s Services, in collaboration with several community partners (not specified at this time), will be the field contact. </a:t>
            </a:r>
          </a:p>
          <a:p>
            <a:r>
              <a:rPr lang="en-US" dirty="0" smtClean="0"/>
              <a:t>Further information will be distributed regarding contact information.</a:t>
            </a:r>
            <a:endParaRPr lang="en-US" dirty="0"/>
          </a:p>
        </p:txBody>
      </p:sp>
      <p:sp>
        <p:nvSpPr>
          <p:cNvPr id="3" name="Title 2"/>
          <p:cNvSpPr>
            <a:spLocks noGrp="1"/>
          </p:cNvSpPr>
          <p:nvPr>
            <p:ph type="title"/>
          </p:nvPr>
        </p:nvSpPr>
        <p:spPr/>
        <p:txBody>
          <a:bodyPr/>
          <a:lstStyle/>
          <a:p>
            <a:r>
              <a:rPr lang="en-US" dirty="0" smtClean="0"/>
              <a:t>Internship Site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1"/>
          <p:cNvSpPr>
            <a:spLocks noGrp="1"/>
          </p:cNvSpPr>
          <p:nvPr>
            <p:ph idx="1"/>
          </p:nvPr>
        </p:nvSpPr>
        <p:spPr/>
        <p:txBody>
          <a:bodyPr/>
          <a:lstStyle/>
          <a:p>
            <a:pPr eaLnBrk="1" hangingPunct="1"/>
            <a:r>
              <a:rPr lang="en-US" dirty="0" smtClean="0"/>
              <a:t>Hartford Partnership Program for Aging Education</a:t>
            </a:r>
          </a:p>
          <a:p>
            <a:pPr eaLnBrk="1" hangingPunct="1"/>
            <a:r>
              <a:rPr lang="en-US" dirty="0" smtClean="0"/>
              <a:t>Second year students </a:t>
            </a:r>
            <a:r>
              <a:rPr lang="en-US" b="1" dirty="0" smtClean="0"/>
              <a:t>ONLY</a:t>
            </a:r>
          </a:p>
          <a:p>
            <a:pPr eaLnBrk="1" hangingPunct="1"/>
            <a:r>
              <a:rPr lang="en-US" dirty="0" smtClean="0"/>
              <a:t>$3,500 stipend for placements around older adults</a:t>
            </a:r>
          </a:p>
        </p:txBody>
      </p:sp>
      <p:sp>
        <p:nvSpPr>
          <p:cNvPr id="3" name="Title 2"/>
          <p:cNvSpPr>
            <a:spLocks noGrp="1"/>
          </p:cNvSpPr>
          <p:nvPr>
            <p:ph type="title"/>
          </p:nvPr>
        </p:nvSpPr>
        <p:spPr/>
        <p:txBody>
          <a:bodyPr>
            <a:scene3d>
              <a:camera prst="orthographicFront"/>
              <a:lightRig rig="soft" dir="t"/>
            </a:scene3d>
            <a:sp3d prstMaterial="softEdge">
              <a:bevelT w="25400" h="25400"/>
            </a:sp3d>
          </a:bodyPr>
          <a:lstStyle/>
          <a:p>
            <a:pPr eaLnBrk="1" hangingPunct="1">
              <a:defRPr/>
            </a:pPr>
            <a:r>
              <a:rPr lang="en-US" dirty="0" smtClean="0"/>
              <a:t>Hartford Partnership (HPPAE)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Increase the number of MSW-level social workers with expertise in </a:t>
            </a:r>
            <a:r>
              <a:rPr lang="en-US" dirty="0" err="1" smtClean="0"/>
              <a:t>gerontological</a:t>
            </a:r>
            <a:r>
              <a:rPr lang="en-US" dirty="0" smtClean="0"/>
              <a:t> social work practice</a:t>
            </a:r>
          </a:p>
          <a:p>
            <a:r>
              <a:rPr lang="en-US" dirty="0" smtClean="0"/>
              <a:t>To help agencies develop and expand programs for the aging population</a:t>
            </a:r>
          </a:p>
          <a:p>
            <a:r>
              <a:rPr lang="en-US" dirty="0" smtClean="0"/>
              <a:t>Today, fewer than 3% of social work students specialize in aging.</a:t>
            </a:r>
          </a:p>
          <a:p>
            <a:endParaRPr lang="en-US" dirty="0"/>
          </a:p>
        </p:txBody>
      </p:sp>
      <p:sp>
        <p:nvSpPr>
          <p:cNvPr id="3" name="Title 2"/>
          <p:cNvSpPr>
            <a:spLocks noGrp="1"/>
          </p:cNvSpPr>
          <p:nvPr>
            <p:ph type="title"/>
          </p:nvPr>
        </p:nvSpPr>
        <p:spPr/>
        <p:txBody>
          <a:bodyPr>
            <a:normAutofit fontScale="90000"/>
          </a:bodyPr>
          <a:lstStyle/>
          <a:p>
            <a:r>
              <a:rPr lang="en-US" dirty="0" smtClean="0"/>
              <a:t>Hartford Partnership Program for Aging Education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p:txBody>
          <a:bodyPr/>
          <a:lstStyle/>
          <a:p>
            <a:pPr eaLnBrk="1" hangingPunct="1"/>
            <a:r>
              <a:rPr lang="en-US" dirty="0" smtClean="0"/>
              <a:t>BLUE Interview sheet</a:t>
            </a:r>
          </a:p>
          <a:p>
            <a:pPr eaLnBrk="1" hangingPunct="1"/>
            <a:r>
              <a:rPr lang="en-US" dirty="0" smtClean="0"/>
              <a:t>WHITE choice of placement form</a:t>
            </a:r>
          </a:p>
          <a:p>
            <a:pPr eaLnBrk="1" hangingPunct="1"/>
            <a:r>
              <a:rPr lang="en-US" dirty="0" smtClean="0"/>
              <a:t>YELLOW website handout</a:t>
            </a:r>
          </a:p>
          <a:p>
            <a:pPr eaLnBrk="1" hangingPunct="1"/>
            <a:r>
              <a:rPr lang="en-US" dirty="0" smtClean="0"/>
              <a:t>SALMON Field Fair information sheet</a:t>
            </a:r>
          </a:p>
          <a:p>
            <a:pPr eaLnBrk="1" hangingPunct="1"/>
            <a:endParaRPr lang="en-US" dirty="0" smtClean="0"/>
          </a:p>
        </p:txBody>
      </p:sp>
      <p:sp>
        <p:nvSpPr>
          <p:cNvPr id="2" name="Title 1"/>
          <p:cNvSpPr>
            <a:spLocks noGrp="1"/>
          </p:cNvSpPr>
          <p:nvPr>
            <p:ph type="title"/>
          </p:nvPr>
        </p:nvSpPr>
        <p:spPr/>
        <p:txBody>
          <a:bodyPr>
            <a:scene3d>
              <a:camera prst="orthographicFront"/>
              <a:lightRig rig="soft" dir="t"/>
            </a:scene3d>
            <a:sp3d prstMaterial="softEdge">
              <a:bevelT w="25400" h="25400"/>
            </a:sp3d>
          </a:bodyPr>
          <a:lstStyle/>
          <a:p>
            <a:pPr eaLnBrk="1" fontAlgn="auto" hangingPunct="1">
              <a:spcAft>
                <a:spcPts val="0"/>
              </a:spcAft>
              <a:defRPr/>
            </a:pPr>
            <a:r>
              <a:rPr lang="en-US" dirty="0" smtClean="0">
                <a:ea typeface="ＭＳ Ｐゴシック" pitchFamily="41" charset="-128"/>
                <a:cs typeface="ＭＳ Ｐゴシック" pitchFamily="41" charset="-128"/>
              </a:rPr>
              <a:t>Do you have these?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A rotational field experience – 2 agencies minimum</a:t>
            </a:r>
          </a:p>
          <a:p>
            <a:r>
              <a:rPr lang="en-US" sz="2800" dirty="0" smtClean="0"/>
              <a:t>Mix of placements on the continuum of care</a:t>
            </a:r>
          </a:p>
          <a:p>
            <a:r>
              <a:rPr lang="en-US" sz="2800" dirty="0" smtClean="0"/>
              <a:t>Advanced course work related to aging</a:t>
            </a:r>
          </a:p>
          <a:p>
            <a:r>
              <a:rPr lang="en-US" sz="2800" dirty="0" smtClean="0"/>
              <a:t>Participate in long term evaluation with Hartford</a:t>
            </a:r>
          </a:p>
          <a:p>
            <a:r>
              <a:rPr lang="en-US" sz="2800" dirty="0" smtClean="0"/>
              <a:t>Develop leadership skills in aging practice</a:t>
            </a:r>
          </a:p>
          <a:p>
            <a:r>
              <a:rPr lang="en-US" sz="2800" dirty="0" smtClean="0"/>
              <a:t>HPPAE Scholars earn a $3500 scholarship</a:t>
            </a:r>
          </a:p>
          <a:p>
            <a:endParaRPr lang="en-US" dirty="0"/>
          </a:p>
        </p:txBody>
      </p:sp>
      <p:sp>
        <p:nvSpPr>
          <p:cNvPr id="3" name="Title 2"/>
          <p:cNvSpPr>
            <a:spLocks noGrp="1"/>
          </p:cNvSpPr>
          <p:nvPr>
            <p:ph type="title"/>
          </p:nvPr>
        </p:nvSpPr>
        <p:spPr/>
        <p:txBody>
          <a:bodyPr/>
          <a:lstStyle/>
          <a:p>
            <a:r>
              <a:rPr lang="en-US" dirty="0" smtClean="0"/>
              <a:t>Expectations of Students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80000"/>
              </a:lnSpc>
              <a:buFontTx/>
              <a:buNone/>
            </a:pPr>
            <a:r>
              <a:rPr lang="en-US" sz="2000" b="1" dirty="0" err="1" smtClean="0"/>
              <a:t>Alzheimers</a:t>
            </a:r>
            <a:r>
              <a:rPr lang="en-US" sz="2000" b="1" dirty="0" smtClean="0"/>
              <a:t> Association</a:t>
            </a:r>
          </a:p>
          <a:p>
            <a:pPr>
              <a:lnSpc>
                <a:spcPct val="80000"/>
              </a:lnSpc>
              <a:buFontTx/>
              <a:buNone/>
            </a:pPr>
            <a:r>
              <a:rPr lang="en-US" sz="2000" b="1" dirty="0" smtClean="0"/>
              <a:t>Amherst H. Wilder Foundation</a:t>
            </a:r>
          </a:p>
          <a:p>
            <a:pPr>
              <a:lnSpc>
                <a:spcPct val="80000"/>
              </a:lnSpc>
              <a:buFontTx/>
              <a:buNone/>
            </a:pPr>
            <a:r>
              <a:rPr lang="en-US" sz="2000" b="1" dirty="0" err="1" smtClean="0"/>
              <a:t>FamilyMeans</a:t>
            </a:r>
            <a:endParaRPr lang="en-US" sz="2000" b="1" dirty="0" smtClean="0"/>
          </a:p>
          <a:p>
            <a:pPr>
              <a:lnSpc>
                <a:spcPct val="80000"/>
              </a:lnSpc>
              <a:buFontTx/>
              <a:buNone/>
            </a:pPr>
            <a:r>
              <a:rPr lang="en-US" sz="2000" b="1" dirty="0" smtClean="0"/>
              <a:t>Fairview Home Care and Hospice</a:t>
            </a:r>
          </a:p>
          <a:p>
            <a:pPr>
              <a:lnSpc>
                <a:spcPct val="80000"/>
              </a:lnSpc>
              <a:buFontTx/>
              <a:buNone/>
            </a:pPr>
            <a:r>
              <a:rPr lang="en-US" sz="2000" b="1" dirty="0" smtClean="0"/>
              <a:t>DARTS Serving Seniors, Families, Community </a:t>
            </a:r>
          </a:p>
          <a:p>
            <a:pPr>
              <a:lnSpc>
                <a:spcPct val="80000"/>
              </a:lnSpc>
              <a:buFontTx/>
              <a:buNone/>
            </a:pPr>
            <a:r>
              <a:rPr lang="en-US" sz="2000" b="1" dirty="0" err="1" smtClean="0"/>
              <a:t>CommonBond</a:t>
            </a:r>
            <a:r>
              <a:rPr lang="en-US" sz="2000" b="1" dirty="0" smtClean="0"/>
              <a:t> Communities</a:t>
            </a:r>
          </a:p>
          <a:p>
            <a:pPr>
              <a:lnSpc>
                <a:spcPct val="80000"/>
              </a:lnSpc>
              <a:buFontTx/>
              <a:buNone/>
            </a:pPr>
            <a:r>
              <a:rPr lang="en-US" sz="2000" b="1" dirty="0" smtClean="0"/>
              <a:t>Little Brothers Friends of the Elderly</a:t>
            </a:r>
          </a:p>
          <a:p>
            <a:pPr>
              <a:lnSpc>
                <a:spcPct val="80000"/>
              </a:lnSpc>
              <a:buFontTx/>
              <a:buNone/>
            </a:pPr>
            <a:r>
              <a:rPr lang="en-US" sz="2000" b="1" dirty="0" smtClean="0"/>
              <a:t>Hennepin County</a:t>
            </a:r>
          </a:p>
          <a:p>
            <a:pPr>
              <a:lnSpc>
                <a:spcPct val="80000"/>
              </a:lnSpc>
              <a:buFontTx/>
              <a:buNone/>
            </a:pPr>
            <a:r>
              <a:rPr lang="en-US" sz="2000" b="1" dirty="0" smtClean="0"/>
              <a:t>Minnesota Department of Human Services</a:t>
            </a:r>
          </a:p>
          <a:p>
            <a:pPr>
              <a:lnSpc>
                <a:spcPct val="80000"/>
              </a:lnSpc>
              <a:buFontTx/>
              <a:buNone/>
            </a:pPr>
            <a:r>
              <a:rPr lang="en-US" sz="2000" b="1" dirty="0" smtClean="0"/>
              <a:t>Volunteers of America</a:t>
            </a:r>
          </a:p>
          <a:p>
            <a:pPr>
              <a:lnSpc>
                <a:spcPct val="80000"/>
              </a:lnSpc>
              <a:buFontTx/>
              <a:buNone/>
            </a:pPr>
            <a:r>
              <a:rPr lang="en-US" sz="2000" b="1" dirty="0" smtClean="0"/>
              <a:t>VA Medical Center</a:t>
            </a:r>
          </a:p>
          <a:p>
            <a:pPr>
              <a:lnSpc>
                <a:spcPct val="80000"/>
              </a:lnSpc>
              <a:buFontTx/>
              <a:buNone/>
            </a:pPr>
            <a:r>
              <a:rPr lang="en-US" sz="2000" b="1" dirty="0" err="1" smtClean="0"/>
              <a:t>ElderCare</a:t>
            </a:r>
            <a:r>
              <a:rPr lang="en-US" sz="2000" b="1" dirty="0" smtClean="0"/>
              <a:t> Rights Alliance</a:t>
            </a:r>
          </a:p>
          <a:p>
            <a:pPr>
              <a:lnSpc>
                <a:spcPct val="80000"/>
              </a:lnSpc>
              <a:buFontTx/>
              <a:buNone/>
            </a:pPr>
            <a:r>
              <a:rPr lang="en-US" sz="2000" b="1" dirty="0" smtClean="0"/>
              <a:t>Pillsbury United Communities</a:t>
            </a:r>
          </a:p>
          <a:p>
            <a:pPr>
              <a:lnSpc>
                <a:spcPct val="80000"/>
              </a:lnSpc>
              <a:buFontTx/>
              <a:buNone/>
            </a:pPr>
            <a:r>
              <a:rPr lang="en-US" sz="2000" b="1" dirty="0" smtClean="0"/>
              <a:t>Metropolitan Area Agency On Aging</a:t>
            </a:r>
          </a:p>
          <a:p>
            <a:endParaRPr lang="en-US" dirty="0"/>
          </a:p>
        </p:txBody>
      </p:sp>
      <p:sp>
        <p:nvSpPr>
          <p:cNvPr id="3" name="Title 2"/>
          <p:cNvSpPr>
            <a:spLocks noGrp="1"/>
          </p:cNvSpPr>
          <p:nvPr>
            <p:ph type="title"/>
          </p:nvPr>
        </p:nvSpPr>
        <p:spPr/>
        <p:txBody>
          <a:bodyPr/>
          <a:lstStyle/>
          <a:p>
            <a:r>
              <a:rPr lang="en-US" dirty="0" smtClean="0"/>
              <a:t>Augsburg HPPAE Field Partners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Tx/>
              <a:buNone/>
            </a:pPr>
            <a:r>
              <a:rPr lang="en-US" dirty="0" smtClean="0"/>
              <a:t>Written applications due to Holley </a:t>
            </a:r>
            <a:r>
              <a:rPr lang="en-US" dirty="0" err="1" smtClean="0"/>
              <a:t>Locher</a:t>
            </a:r>
            <a:r>
              <a:rPr lang="en-US" dirty="0" smtClean="0"/>
              <a:t> by Thursday, March 31st.</a:t>
            </a:r>
          </a:p>
          <a:p>
            <a:pPr>
              <a:buFontTx/>
              <a:buNone/>
            </a:pPr>
            <a:r>
              <a:rPr lang="en-US" dirty="0" smtClean="0"/>
              <a:t>Students interview with HPPAE agencies and non HPPAE agencies</a:t>
            </a:r>
          </a:p>
          <a:p>
            <a:pPr>
              <a:buFontTx/>
              <a:buNone/>
            </a:pPr>
            <a:r>
              <a:rPr lang="en-US" dirty="0" smtClean="0"/>
              <a:t>Agencies hold power in decision making – HPPAE scholars must have secured a HPPAE placement</a:t>
            </a:r>
          </a:p>
          <a:p>
            <a:pPr>
              <a:buFontTx/>
              <a:buNone/>
            </a:pPr>
            <a:r>
              <a:rPr lang="en-US" dirty="0" smtClean="0"/>
              <a:t>Matches made in May </a:t>
            </a:r>
          </a:p>
          <a:p>
            <a:pPr>
              <a:buNone/>
            </a:pPr>
            <a:endParaRPr lang="en-US" dirty="0"/>
          </a:p>
        </p:txBody>
      </p:sp>
      <p:sp>
        <p:nvSpPr>
          <p:cNvPr id="3" name="Title 2"/>
          <p:cNvSpPr>
            <a:spLocks noGrp="1"/>
          </p:cNvSpPr>
          <p:nvPr>
            <p:ph type="title"/>
          </p:nvPr>
        </p:nvSpPr>
        <p:spPr/>
        <p:txBody>
          <a:bodyPr/>
          <a:lstStyle/>
          <a:p>
            <a:r>
              <a:rPr lang="en-US" dirty="0" smtClean="0"/>
              <a:t>HPPAE Application</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1"/>
          </p:nvPr>
        </p:nvSpPr>
        <p:spPr>
          <a:xfrm>
            <a:off x="228600" y="1371600"/>
            <a:ext cx="8610600" cy="4635500"/>
          </a:xfrm>
        </p:spPr>
        <p:txBody>
          <a:bodyPr/>
          <a:lstStyle/>
          <a:p>
            <a:pPr eaLnBrk="1" hangingPunct="1"/>
            <a:r>
              <a:rPr kumimoji="1" lang="en-US" sz="2200" dirty="0" smtClean="0"/>
              <a:t>The goal is to have a placement by the end of June.  Little faculty or office support is available during July and August.</a:t>
            </a:r>
          </a:p>
          <a:p>
            <a:pPr eaLnBrk="1" hangingPunct="1">
              <a:buNone/>
            </a:pPr>
            <a:endParaRPr kumimoji="1" lang="en-US" sz="1000" dirty="0" smtClean="0"/>
          </a:p>
          <a:p>
            <a:pPr eaLnBrk="1" hangingPunct="1"/>
            <a:r>
              <a:rPr kumimoji="1" lang="en-US" sz="2200" dirty="0" smtClean="0"/>
              <a:t>Act professionally. Your behavior toward all staff at an agency will reflect on all of us at Augsburg.</a:t>
            </a:r>
          </a:p>
          <a:p>
            <a:pPr eaLnBrk="1" hangingPunct="1">
              <a:buNone/>
            </a:pPr>
            <a:endParaRPr kumimoji="1" lang="en-US" sz="1000" dirty="0" smtClean="0"/>
          </a:p>
          <a:p>
            <a:pPr eaLnBrk="1" hangingPunct="1"/>
            <a:r>
              <a:rPr kumimoji="1" lang="en-US" sz="2200" dirty="0" smtClean="0"/>
              <a:t>If you decide to not attend an interview, call and cancel.</a:t>
            </a:r>
          </a:p>
          <a:p>
            <a:pPr eaLnBrk="1" hangingPunct="1">
              <a:buNone/>
            </a:pPr>
            <a:endParaRPr kumimoji="1" lang="en-US" sz="1000" dirty="0" smtClean="0"/>
          </a:p>
          <a:p>
            <a:pPr eaLnBrk="1" hangingPunct="1"/>
            <a:r>
              <a:rPr kumimoji="1" lang="en-US" sz="2200" dirty="0" smtClean="0"/>
              <a:t>You must get the placement. I just facilitate the placement process. </a:t>
            </a:r>
          </a:p>
          <a:p>
            <a:pPr eaLnBrk="1" hangingPunct="1">
              <a:buNone/>
            </a:pPr>
            <a:endParaRPr kumimoji="1" lang="en-US" sz="1000" dirty="0" smtClean="0"/>
          </a:p>
          <a:p>
            <a:pPr eaLnBrk="1" hangingPunct="1"/>
            <a:r>
              <a:rPr kumimoji="1" lang="en-US" sz="2200" dirty="0" smtClean="0"/>
              <a:t>Not procuring a placement will delay your progress in the MSW program. </a:t>
            </a:r>
          </a:p>
        </p:txBody>
      </p:sp>
      <p:sp>
        <p:nvSpPr>
          <p:cNvPr id="2" name="Rectangle 2"/>
          <p:cNvSpPr>
            <a:spLocks noGrp="1" noChangeArrowheads="1"/>
          </p:cNvSpPr>
          <p:nvPr>
            <p:ph type="title"/>
          </p:nvPr>
        </p:nvSpPr>
        <p:spPr/>
        <p:txBody>
          <a:bodyPr>
            <a:scene3d>
              <a:camera prst="orthographicFront"/>
              <a:lightRig rig="soft" dir="t"/>
            </a:scene3d>
            <a:sp3d prstMaterial="softEdge">
              <a:bevelT w="25400" h="25400"/>
            </a:sp3d>
          </a:bodyPr>
          <a:lstStyle/>
          <a:p>
            <a:pPr eaLnBrk="1" fontAlgn="auto" hangingPunct="1">
              <a:spcAft>
                <a:spcPts val="0"/>
              </a:spcAft>
              <a:defRPr/>
            </a:pPr>
            <a:r>
              <a:rPr kumimoji="1" lang="en-US">
                <a:ea typeface="ＭＳ Ｐゴシック" pitchFamily="41" charset="-128"/>
                <a:cs typeface="ＭＳ Ｐゴシック" pitchFamily="41" charset="-128"/>
              </a:rPr>
              <a:t>Remember .  .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idx="1"/>
          </p:nvPr>
        </p:nvSpPr>
        <p:spPr/>
        <p:txBody>
          <a:bodyPr/>
          <a:lstStyle/>
          <a:p>
            <a:pPr eaLnBrk="1" hangingPunct="1">
              <a:lnSpc>
                <a:spcPct val="90000"/>
              </a:lnSpc>
            </a:pPr>
            <a:r>
              <a:rPr kumimoji="1" lang="en-US" sz="2800" dirty="0" smtClean="0"/>
              <a:t>If the placement requires transporting of clients, ask if the agency will cover the liability or contact your own private insurance.</a:t>
            </a:r>
          </a:p>
          <a:p>
            <a:pPr eaLnBrk="1" hangingPunct="1">
              <a:lnSpc>
                <a:spcPct val="90000"/>
              </a:lnSpc>
              <a:buNone/>
            </a:pPr>
            <a:endParaRPr kumimoji="1" lang="en-US" sz="1600" dirty="0" smtClean="0"/>
          </a:p>
          <a:p>
            <a:pPr eaLnBrk="1" hangingPunct="1">
              <a:lnSpc>
                <a:spcPct val="90000"/>
              </a:lnSpc>
            </a:pPr>
            <a:r>
              <a:rPr kumimoji="1" lang="en-US" sz="2800" dirty="0" smtClean="0"/>
              <a:t>Most placements will conduct criminal background checks and they can refuse a field placement based upon the results.</a:t>
            </a:r>
          </a:p>
          <a:p>
            <a:pPr eaLnBrk="1" hangingPunct="1">
              <a:lnSpc>
                <a:spcPct val="90000"/>
              </a:lnSpc>
              <a:buNone/>
            </a:pPr>
            <a:endParaRPr kumimoji="1" lang="en-US" sz="1600" dirty="0" smtClean="0"/>
          </a:p>
          <a:p>
            <a:pPr eaLnBrk="1" hangingPunct="1">
              <a:lnSpc>
                <a:spcPct val="90000"/>
              </a:lnSpc>
            </a:pPr>
            <a:r>
              <a:rPr kumimoji="1" lang="en-US" sz="2800" u="sng" dirty="0" smtClean="0"/>
              <a:t>Field Coordinators assign the field seminar classes due to travel constraints.</a:t>
            </a:r>
          </a:p>
          <a:p>
            <a:pPr eaLnBrk="1" hangingPunct="1">
              <a:lnSpc>
                <a:spcPct val="90000"/>
              </a:lnSpc>
              <a:buFont typeface="Wingdings 3" pitchFamily="118" charset="2"/>
              <a:buNone/>
            </a:pPr>
            <a:endParaRPr kumimoji="1" lang="en-US" sz="2800" dirty="0" smtClean="0"/>
          </a:p>
        </p:txBody>
      </p:sp>
      <p:sp>
        <p:nvSpPr>
          <p:cNvPr id="2" name="Rectangle 2"/>
          <p:cNvSpPr>
            <a:spLocks noGrp="1" noChangeArrowheads="1"/>
          </p:cNvSpPr>
          <p:nvPr>
            <p:ph type="title"/>
          </p:nvPr>
        </p:nvSpPr>
        <p:spPr/>
        <p:txBody>
          <a:bodyPr>
            <a:scene3d>
              <a:camera prst="orthographicFront"/>
              <a:lightRig rig="soft" dir="t"/>
            </a:scene3d>
            <a:sp3d prstMaterial="softEdge">
              <a:bevelT w="25400" h="25400"/>
            </a:sp3d>
          </a:bodyPr>
          <a:lstStyle/>
          <a:p>
            <a:pPr eaLnBrk="1" fontAlgn="auto" hangingPunct="1">
              <a:spcAft>
                <a:spcPts val="0"/>
              </a:spcAft>
              <a:defRPr/>
            </a:pPr>
            <a:r>
              <a:rPr kumimoji="1" lang="en-US">
                <a:ea typeface="ＭＳ Ｐゴシック" pitchFamily="41" charset="-128"/>
                <a:cs typeface="ＭＳ Ｐゴシック" pitchFamily="41" charset="-128"/>
              </a:rPr>
              <a:t>Remember . .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500" dirty="0" smtClean="0"/>
              <a:t>Don’t self-disclose too much personal information.</a:t>
            </a:r>
          </a:p>
          <a:p>
            <a:pPr>
              <a:buNone/>
            </a:pPr>
            <a:endParaRPr lang="en-US" sz="1200" dirty="0" smtClean="0"/>
          </a:p>
          <a:p>
            <a:r>
              <a:rPr lang="en-US" sz="2500" dirty="0" smtClean="0"/>
              <a:t>Dress professionally.</a:t>
            </a:r>
          </a:p>
          <a:p>
            <a:pPr>
              <a:buNone/>
            </a:pPr>
            <a:endParaRPr lang="en-US" sz="1200" dirty="0" smtClean="0"/>
          </a:p>
          <a:p>
            <a:r>
              <a:rPr lang="en-US" sz="2500" dirty="0" smtClean="0"/>
              <a:t>Use spell check on your written materials.</a:t>
            </a:r>
          </a:p>
          <a:p>
            <a:pPr>
              <a:buNone/>
            </a:pPr>
            <a:endParaRPr lang="en-US" sz="1200" dirty="0" smtClean="0"/>
          </a:p>
          <a:p>
            <a:r>
              <a:rPr lang="en-US" sz="2500" dirty="0" smtClean="0"/>
              <a:t>When asked about how you build rapport, do not say by self-disclosing that the same thing has happened to you and you “understand.”</a:t>
            </a:r>
          </a:p>
          <a:p>
            <a:pPr lvl="2"/>
            <a:r>
              <a:rPr lang="en-US" sz="1800" dirty="0" smtClean="0"/>
              <a:t>We’ll talk more about this in foundation methods for those of you who think this is how to join.</a:t>
            </a:r>
            <a:endParaRPr lang="en-US" sz="1800" dirty="0"/>
          </a:p>
        </p:txBody>
      </p:sp>
      <p:sp>
        <p:nvSpPr>
          <p:cNvPr id="3" name="Title 2"/>
          <p:cNvSpPr>
            <a:spLocks noGrp="1"/>
          </p:cNvSpPr>
          <p:nvPr>
            <p:ph type="title"/>
          </p:nvPr>
        </p:nvSpPr>
        <p:spPr/>
        <p:txBody>
          <a:bodyPr>
            <a:normAutofit fontScale="90000"/>
          </a:bodyPr>
          <a:lstStyle/>
          <a:p>
            <a:r>
              <a:rPr lang="en-US" dirty="0" smtClean="0"/>
              <a:t>Advice from an alum that now interviews students: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1"/>
          <p:cNvSpPr>
            <a:spLocks noGrp="1"/>
          </p:cNvSpPr>
          <p:nvPr>
            <p:ph idx="1"/>
          </p:nvPr>
        </p:nvSpPr>
        <p:spPr/>
        <p:txBody>
          <a:bodyPr/>
          <a:lstStyle/>
          <a:p>
            <a:r>
              <a:rPr kumimoji="1" lang="en-US" sz="2800" dirty="0" smtClean="0"/>
              <a:t>Laura </a:t>
            </a:r>
            <a:r>
              <a:rPr kumimoji="1" lang="en-US" sz="2800" dirty="0" err="1" smtClean="0"/>
              <a:t>Boisen</a:t>
            </a:r>
            <a:endParaRPr kumimoji="1" lang="en-US" sz="2800" dirty="0" smtClean="0"/>
          </a:p>
          <a:p>
            <a:pPr lvl="1"/>
            <a:r>
              <a:rPr kumimoji="1" lang="en-US" sz="2400" dirty="0" smtClean="0"/>
              <a:t>Stressed?  Give me a call or e-mail</a:t>
            </a:r>
          </a:p>
          <a:p>
            <a:pPr lvl="1"/>
            <a:r>
              <a:rPr kumimoji="1" lang="en-US" sz="2400" dirty="0" smtClean="0">
                <a:hlinkClick r:id="rId3"/>
              </a:rPr>
              <a:t>boisen@augsburg.edu</a:t>
            </a:r>
            <a:endParaRPr kumimoji="1" lang="en-US" sz="2400" dirty="0" smtClean="0"/>
          </a:p>
          <a:p>
            <a:pPr lvl="1"/>
            <a:r>
              <a:rPr kumimoji="1" lang="en-US" sz="2400" dirty="0" smtClean="0"/>
              <a:t>612.330.1439</a:t>
            </a:r>
          </a:p>
          <a:p>
            <a:pPr lvl="1">
              <a:buFont typeface="Verdana" pitchFamily="118" charset="0"/>
              <a:buNone/>
            </a:pPr>
            <a:endParaRPr kumimoji="1" lang="en-US" sz="2400" dirty="0" smtClean="0"/>
          </a:p>
          <a:p>
            <a:r>
              <a:rPr kumimoji="1" lang="en-US" sz="2800" dirty="0" smtClean="0"/>
              <a:t>Courtney Kocher</a:t>
            </a:r>
          </a:p>
          <a:p>
            <a:pPr lvl="1"/>
            <a:r>
              <a:rPr kumimoji="1" lang="en-US" sz="2400" dirty="0" smtClean="0">
                <a:hlinkClick r:id="rId4"/>
              </a:rPr>
              <a:t>kocher@augsburg.edu</a:t>
            </a:r>
            <a:endParaRPr kumimoji="1" lang="en-US" sz="2400" dirty="0" smtClean="0"/>
          </a:p>
          <a:p>
            <a:pPr lvl="1"/>
            <a:r>
              <a:rPr kumimoji="1" lang="en-US" sz="2400" dirty="0" smtClean="0"/>
              <a:t>612.330.1483</a:t>
            </a:r>
          </a:p>
          <a:p>
            <a:pPr lvl="1"/>
            <a:r>
              <a:rPr kumimoji="1" lang="en-US" sz="2400" dirty="0" smtClean="0"/>
              <a:t>Please contact Courtney with description inaccuracies or questions.</a:t>
            </a:r>
          </a:p>
          <a:p>
            <a:pPr lvl="1"/>
            <a:endParaRPr lang="en-US" dirty="0" smtClean="0"/>
          </a:p>
        </p:txBody>
      </p:sp>
      <p:sp>
        <p:nvSpPr>
          <p:cNvPr id="3" name="Title 2"/>
          <p:cNvSpPr>
            <a:spLocks noGrp="1"/>
          </p:cNvSpPr>
          <p:nvPr>
            <p:ph type="title"/>
          </p:nvPr>
        </p:nvSpPr>
        <p:spPr/>
        <p:txBody>
          <a:bodyPr>
            <a:scene3d>
              <a:camera prst="orthographicFront"/>
              <a:lightRig rig="soft" dir="t"/>
            </a:scene3d>
            <a:sp3d prstMaterial="softEdge">
              <a:bevelT w="25400" h="25400"/>
            </a:sp3d>
          </a:bodyPr>
          <a:lstStyle/>
          <a:p>
            <a:pPr>
              <a:defRPr/>
            </a:pPr>
            <a:r>
              <a:rPr lang="en-US" dirty="0" smtClean="0"/>
              <a:t>Contact Information</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p:txBody>
          <a:bodyPr/>
          <a:lstStyle/>
          <a:p>
            <a:pPr eaLnBrk="1" hangingPunct="1"/>
            <a:r>
              <a:rPr lang="en-US" dirty="0" smtClean="0"/>
              <a:t>To access the field manual and the extended version of the possible field placements:</a:t>
            </a:r>
          </a:p>
          <a:p>
            <a:pPr marL="849313" lvl="1" indent="-457200" eaLnBrk="1" hangingPunct="1">
              <a:buFont typeface="+mj-lt"/>
              <a:buAutoNum type="arabicPeriod"/>
            </a:pPr>
            <a:r>
              <a:rPr lang="en-US" dirty="0" smtClean="0"/>
              <a:t>Online at: </a:t>
            </a:r>
            <a:r>
              <a:rPr lang="en-US" sz="2000" dirty="0" smtClean="0">
                <a:hlinkClick r:id="rId3"/>
              </a:rPr>
              <a:t>http://web.augsburg.edu/socialwork/msw/field.html</a:t>
            </a:r>
            <a:endParaRPr lang="en-US" sz="2000" dirty="0" smtClean="0"/>
          </a:p>
          <a:p>
            <a:pPr marL="849313" lvl="1" indent="-457200" eaLnBrk="1" hangingPunct="1">
              <a:buFont typeface="+mj-lt"/>
              <a:buAutoNum type="arabicPeriod"/>
            </a:pPr>
            <a:r>
              <a:rPr lang="en-US" dirty="0" smtClean="0"/>
              <a:t>Moodle, MSW Community Site</a:t>
            </a:r>
          </a:p>
          <a:p>
            <a:pPr lvl="2" eaLnBrk="1" hangingPunct="1"/>
            <a:r>
              <a:rPr lang="en-US" dirty="0" smtClean="0"/>
              <a:t>These descriptions will be updated periodically so check back often for updates.  </a:t>
            </a:r>
          </a:p>
          <a:p>
            <a:pPr eaLnBrk="1" hangingPunct="1"/>
            <a:r>
              <a:rPr lang="en-US" dirty="0" smtClean="0"/>
              <a:t>Orientation PowerPoint also available in both locations</a:t>
            </a:r>
          </a:p>
        </p:txBody>
      </p:sp>
      <p:sp>
        <p:nvSpPr>
          <p:cNvPr id="2" name="Rectangle 2"/>
          <p:cNvSpPr>
            <a:spLocks noGrp="1" noChangeArrowheads="1"/>
          </p:cNvSpPr>
          <p:nvPr>
            <p:ph type="title"/>
          </p:nvPr>
        </p:nvSpPr>
        <p:spPr/>
        <p:txBody>
          <a:bodyPr>
            <a:scene3d>
              <a:camera prst="orthographicFront"/>
              <a:lightRig rig="soft" dir="t"/>
            </a:scene3d>
            <a:sp3d prstMaterial="softEdge">
              <a:bevelT w="25400" h="25400"/>
            </a:sp3d>
          </a:bodyPr>
          <a:lstStyle/>
          <a:p>
            <a:pPr eaLnBrk="1" fontAlgn="auto" hangingPunct="1">
              <a:spcAft>
                <a:spcPts val="0"/>
              </a:spcAft>
              <a:defRPr/>
            </a:pPr>
            <a:r>
              <a:rPr lang="en-US">
                <a:ea typeface="ＭＳ Ｐゴシック" pitchFamily="41" charset="-128"/>
                <a:cs typeface="ＭＳ Ｐゴシック" pitchFamily="41" charset="-128"/>
              </a:rPr>
              <a:t>Website Access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Laura Boisen, MSW Field Coordinator</a:t>
            </a:r>
          </a:p>
          <a:p>
            <a:pPr lvl="1"/>
            <a:r>
              <a:rPr lang="en-US" dirty="0" smtClean="0">
                <a:hlinkClick r:id="rId3"/>
              </a:rPr>
              <a:t>boisen@augsburg.edu</a:t>
            </a:r>
            <a:r>
              <a:rPr lang="en-US" dirty="0" smtClean="0"/>
              <a:t> or 612-330-1439</a:t>
            </a:r>
          </a:p>
          <a:p>
            <a:pPr lvl="1">
              <a:buNone/>
            </a:pPr>
            <a:endParaRPr lang="en-US" dirty="0" smtClean="0"/>
          </a:p>
          <a:p>
            <a:r>
              <a:rPr lang="en-US" dirty="0" smtClean="0"/>
              <a:t>Courtney Kocher</a:t>
            </a:r>
          </a:p>
          <a:p>
            <a:pPr lvl="1"/>
            <a:r>
              <a:rPr lang="en-US" dirty="0" smtClean="0">
                <a:hlinkClick r:id="rId4"/>
              </a:rPr>
              <a:t>kocher@augsburg.edu</a:t>
            </a:r>
            <a:r>
              <a:rPr lang="en-US" dirty="0" smtClean="0"/>
              <a:t>  or 612.330.1483</a:t>
            </a:r>
            <a:endParaRPr lang="en-US" dirty="0"/>
          </a:p>
        </p:txBody>
      </p:sp>
      <p:sp>
        <p:nvSpPr>
          <p:cNvPr id="3" name="Title 2"/>
          <p:cNvSpPr>
            <a:spLocks noGrp="1"/>
          </p:cNvSpPr>
          <p:nvPr>
            <p:ph type="title"/>
          </p:nvPr>
        </p:nvSpPr>
        <p:spPr/>
        <p:txBody>
          <a:bodyPr>
            <a:normAutofit/>
          </a:bodyPr>
          <a:lstStyle/>
          <a:p>
            <a:r>
              <a:rPr lang="en-US" dirty="0" smtClean="0"/>
              <a:t>Field Contacts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42925" indent="-342900" eaLnBrk="1" hangingPunct="1">
              <a:lnSpc>
                <a:spcPct val="80000"/>
              </a:lnSpc>
            </a:pPr>
            <a:r>
              <a:rPr kumimoji="1" lang="en-US" sz="2800" dirty="0" smtClean="0"/>
              <a:t>Foundation –Minimum of 420 hours</a:t>
            </a:r>
          </a:p>
          <a:p>
            <a:pPr marL="1036638" lvl="2" indent="-342900" eaLnBrk="1" hangingPunct="1">
              <a:lnSpc>
                <a:spcPct val="80000"/>
              </a:lnSpc>
            </a:pPr>
            <a:r>
              <a:rPr kumimoji="1" lang="en-US" sz="1600" dirty="0" smtClean="0"/>
              <a:t>Note that some agencies may require students to complete more    than the minimum hours required by Augsburg.  This is their prerogative and your agreement to accept that placement is your agreement to complete additional hours.  </a:t>
            </a:r>
          </a:p>
          <a:p>
            <a:pPr marL="542925" indent="-342900" eaLnBrk="1" hangingPunct="1">
              <a:lnSpc>
                <a:spcPct val="80000"/>
              </a:lnSpc>
            </a:pPr>
            <a:r>
              <a:rPr kumimoji="1" lang="en-US" sz="2800" dirty="0" smtClean="0"/>
              <a:t>Length of placement:</a:t>
            </a:r>
          </a:p>
          <a:p>
            <a:pPr marL="1036638" lvl="2" indent="-342900" eaLnBrk="1" hangingPunct="1">
              <a:lnSpc>
                <a:spcPct val="80000"/>
              </a:lnSpc>
            </a:pPr>
            <a:r>
              <a:rPr kumimoji="1" lang="en-US" sz="1600" dirty="0" smtClean="0"/>
              <a:t>Foundation:  Through 1st AND 2nd trimester (can stretch into the 3rd trimester with consultation from your field instructor and field seminar liaison)</a:t>
            </a:r>
          </a:p>
          <a:p>
            <a:pPr marL="1036638" lvl="2" indent="-342900" eaLnBrk="1" hangingPunct="1">
              <a:lnSpc>
                <a:spcPct val="80000"/>
              </a:lnSpc>
            </a:pPr>
            <a:r>
              <a:rPr kumimoji="1" lang="en-US" sz="1600" dirty="0" smtClean="0"/>
              <a:t>Do not allow block placements (defined as 21-40 hours/week)</a:t>
            </a:r>
          </a:p>
          <a:p>
            <a:pPr marL="542925" indent="-342900" eaLnBrk="1" hangingPunct="1">
              <a:lnSpc>
                <a:spcPct val="80000"/>
              </a:lnSpc>
            </a:pPr>
            <a:endParaRPr kumimoji="1" lang="en-US" sz="2800" dirty="0" smtClean="0"/>
          </a:p>
          <a:p>
            <a:pPr marL="542925" indent="-342900" eaLnBrk="1" hangingPunct="1">
              <a:lnSpc>
                <a:spcPct val="80000"/>
              </a:lnSpc>
            </a:pPr>
            <a:r>
              <a:rPr kumimoji="1" lang="en-US" sz="2800" dirty="0" smtClean="0"/>
              <a:t>Successfully complete all field seminar class requirements</a:t>
            </a:r>
          </a:p>
          <a:p>
            <a:pPr marL="542925" indent="-342900" eaLnBrk="1" hangingPunct="1">
              <a:lnSpc>
                <a:spcPct val="80000"/>
              </a:lnSpc>
            </a:pPr>
            <a:r>
              <a:rPr kumimoji="1" lang="en-US" sz="2800" dirty="0" smtClean="0"/>
              <a:t>Obtain malpractice/liability insurance</a:t>
            </a:r>
          </a:p>
          <a:p>
            <a:endParaRPr lang="en-US" dirty="0"/>
          </a:p>
        </p:txBody>
      </p:sp>
      <p:sp>
        <p:nvSpPr>
          <p:cNvPr id="3" name="Title 2"/>
          <p:cNvSpPr>
            <a:spLocks noGrp="1"/>
          </p:cNvSpPr>
          <p:nvPr>
            <p:ph type="title"/>
          </p:nvPr>
        </p:nvSpPr>
        <p:spPr/>
        <p:txBody>
          <a:bodyPr/>
          <a:lstStyle/>
          <a:p>
            <a:r>
              <a:rPr lang="en-US" dirty="0" smtClean="0"/>
              <a:t>Foundation Field Requirements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457200" y="1371600"/>
            <a:ext cx="7848600" cy="4876800"/>
          </a:xfrm>
        </p:spPr>
        <p:txBody>
          <a:bodyPr>
            <a:normAutofit/>
          </a:bodyPr>
          <a:lstStyle/>
          <a:p>
            <a:pPr marL="542925" indent="-342900" eaLnBrk="1" hangingPunct="1">
              <a:lnSpc>
                <a:spcPct val="80000"/>
              </a:lnSpc>
            </a:pPr>
            <a:r>
              <a:rPr kumimoji="1" lang="en-US" sz="2200" dirty="0" smtClean="0"/>
              <a:t>Hours to be completed:</a:t>
            </a:r>
          </a:p>
          <a:p>
            <a:pPr marL="798513" lvl="1" indent="-342900" eaLnBrk="1" hangingPunct="1">
              <a:lnSpc>
                <a:spcPct val="80000"/>
              </a:lnSpc>
            </a:pPr>
            <a:r>
              <a:rPr kumimoji="1" lang="en-US" sz="1800" dirty="0" smtClean="0"/>
              <a:t>Concentration - Minimum of 500 hours</a:t>
            </a:r>
          </a:p>
          <a:p>
            <a:pPr lvl="3" eaLnBrk="1" hangingPunct="1">
              <a:lnSpc>
                <a:spcPct val="80000"/>
              </a:lnSpc>
            </a:pPr>
            <a:r>
              <a:rPr kumimoji="1" lang="en-US" sz="1600" dirty="0" smtClean="0"/>
              <a:t>Note that some agencies may require students to complete more    than the minimum hours required by Augsburg.  This is their prerogative and your agreement to accept that placement is your agreement to complete additional hours.  </a:t>
            </a:r>
          </a:p>
          <a:p>
            <a:pPr lvl="3" eaLnBrk="1" hangingPunct="1">
              <a:lnSpc>
                <a:spcPct val="80000"/>
              </a:lnSpc>
              <a:buNone/>
            </a:pPr>
            <a:endParaRPr kumimoji="1" lang="en-US" sz="1600" dirty="0" smtClean="0"/>
          </a:p>
          <a:p>
            <a:pPr marL="542925" indent="-342900" eaLnBrk="1" hangingPunct="1">
              <a:lnSpc>
                <a:spcPct val="80000"/>
              </a:lnSpc>
            </a:pPr>
            <a:r>
              <a:rPr kumimoji="1" lang="en-US" sz="2200" dirty="0" smtClean="0"/>
              <a:t>Length of placement:</a:t>
            </a:r>
          </a:p>
          <a:p>
            <a:pPr marL="798513" lvl="1" indent="-342900" eaLnBrk="1" hangingPunct="1">
              <a:lnSpc>
                <a:spcPct val="80000"/>
              </a:lnSpc>
            </a:pPr>
            <a:r>
              <a:rPr kumimoji="1" lang="en-US" sz="1800" dirty="0" smtClean="0"/>
              <a:t>Concentration Year:  Full academic year</a:t>
            </a:r>
          </a:p>
          <a:p>
            <a:pPr lvl="3" eaLnBrk="1" hangingPunct="1">
              <a:lnSpc>
                <a:spcPct val="80000"/>
              </a:lnSpc>
            </a:pPr>
            <a:r>
              <a:rPr kumimoji="1" lang="en-US" sz="1600" dirty="0" smtClean="0"/>
              <a:t>Do not allow block placements (defined as 21-40 hours/week)</a:t>
            </a:r>
          </a:p>
          <a:p>
            <a:pPr lvl="3" eaLnBrk="1" hangingPunct="1">
              <a:lnSpc>
                <a:spcPct val="80000"/>
              </a:lnSpc>
              <a:buNone/>
            </a:pPr>
            <a:endParaRPr kumimoji="1" lang="en-US" sz="1600" dirty="0" smtClean="0"/>
          </a:p>
          <a:p>
            <a:pPr marL="542925" indent="-342900" eaLnBrk="1" hangingPunct="1">
              <a:lnSpc>
                <a:spcPct val="80000"/>
              </a:lnSpc>
            </a:pPr>
            <a:r>
              <a:rPr kumimoji="1" lang="en-US" sz="2200" dirty="0" smtClean="0"/>
              <a:t>Successfully complete all field seminar class requirements</a:t>
            </a:r>
          </a:p>
          <a:p>
            <a:pPr marL="542925" indent="-342900" eaLnBrk="1" hangingPunct="1">
              <a:lnSpc>
                <a:spcPct val="80000"/>
              </a:lnSpc>
              <a:buNone/>
            </a:pPr>
            <a:endParaRPr kumimoji="1" lang="en-US" sz="1600" dirty="0" smtClean="0"/>
          </a:p>
          <a:p>
            <a:pPr marL="542925" indent="-342900" eaLnBrk="1" hangingPunct="1">
              <a:lnSpc>
                <a:spcPct val="80000"/>
              </a:lnSpc>
            </a:pPr>
            <a:r>
              <a:rPr kumimoji="1" lang="en-US" sz="2200" dirty="0" smtClean="0"/>
              <a:t>Obtain malpractice/liability insurance</a:t>
            </a:r>
          </a:p>
          <a:p>
            <a:pPr marL="542925" indent="-342900" eaLnBrk="1" hangingPunct="1">
              <a:lnSpc>
                <a:spcPct val="80000"/>
              </a:lnSpc>
            </a:pPr>
            <a:endParaRPr kumimoji="1" lang="en-US" sz="2000" dirty="0" smtClean="0"/>
          </a:p>
        </p:txBody>
      </p:sp>
      <p:sp>
        <p:nvSpPr>
          <p:cNvPr id="18434" name="Rectangle 2"/>
          <p:cNvSpPr>
            <a:spLocks noGrp="1" noChangeArrowheads="1"/>
          </p:cNvSpPr>
          <p:nvPr>
            <p:ph type="title"/>
          </p:nvPr>
        </p:nvSpPr>
        <p:spPr/>
        <p:txBody>
          <a:bodyPr>
            <a:normAutofit fontScale="90000"/>
            <a:scene3d>
              <a:camera prst="orthographicFront"/>
              <a:lightRig rig="soft" dir="t"/>
            </a:scene3d>
            <a:sp3d prstMaterial="softEdge">
              <a:bevelT w="25400" h="25400"/>
            </a:sp3d>
          </a:bodyPr>
          <a:lstStyle/>
          <a:p>
            <a:pPr eaLnBrk="1" fontAlgn="auto" hangingPunct="1">
              <a:spcAft>
                <a:spcPts val="0"/>
              </a:spcAft>
              <a:defRPr/>
            </a:pPr>
            <a:r>
              <a:rPr kumimoji="1" lang="en-US" sz="3600" dirty="0">
                <a:ea typeface="ＭＳ Ｐゴシック" pitchFamily="41" charset="-128"/>
                <a:cs typeface="ＭＳ Ｐゴシック" pitchFamily="41" charset="-128"/>
              </a:rPr>
              <a:t>What are the requirements for </a:t>
            </a:r>
            <a:r>
              <a:rPr kumimoji="1" lang="en-US" sz="3600" dirty="0" smtClean="0">
                <a:ea typeface="ＭＳ Ｐゴシック" pitchFamily="41" charset="-128"/>
                <a:cs typeface="ＭＳ Ｐゴシック" pitchFamily="41" charset="-128"/>
              </a:rPr>
              <a:t>field in the concentration year?</a:t>
            </a:r>
            <a:endParaRPr kumimoji="1" lang="en-US" dirty="0">
              <a:ea typeface="ＭＳ Ｐゴシック" pitchFamily="41" charset="-128"/>
              <a:cs typeface="ＭＳ Ｐゴシック" pitchFamily="41" charset="-128"/>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p:txBody>
          <a:bodyPr/>
          <a:lstStyle/>
          <a:p>
            <a:pPr eaLnBrk="1" hangingPunct="1"/>
            <a:r>
              <a:rPr kumimoji="1" lang="en-US" sz="2000" dirty="0" smtClean="0"/>
              <a:t>Clarify your educational and field internship goals</a:t>
            </a:r>
          </a:p>
          <a:p>
            <a:pPr eaLnBrk="1" hangingPunct="1"/>
            <a:r>
              <a:rPr kumimoji="1" lang="en-US" sz="2000" dirty="0" smtClean="0"/>
              <a:t>Review the field manual</a:t>
            </a:r>
          </a:p>
          <a:p>
            <a:pPr eaLnBrk="1" hangingPunct="1"/>
            <a:r>
              <a:rPr kumimoji="1" lang="en-US" sz="2000" dirty="0" smtClean="0"/>
              <a:t>Review the approved placement field list available in two formats (review both before contacting agencies): </a:t>
            </a:r>
          </a:p>
          <a:p>
            <a:pPr lvl="1" eaLnBrk="1" hangingPunct="1">
              <a:buFontTx/>
              <a:buNone/>
            </a:pPr>
            <a:r>
              <a:rPr kumimoji="1" lang="en-US" sz="1800" dirty="0" smtClean="0"/>
              <a:t>a) Brief description available online  </a:t>
            </a:r>
          </a:p>
          <a:p>
            <a:pPr lvl="1" eaLnBrk="1" hangingPunct="1">
              <a:buFontTx/>
              <a:buNone/>
            </a:pPr>
            <a:r>
              <a:rPr kumimoji="1" lang="en-US" sz="1800" dirty="0" smtClean="0"/>
              <a:t>b) The extended version distributed electronically that will include information such as </a:t>
            </a:r>
            <a:r>
              <a:rPr kumimoji="1" lang="en-US" sz="1800" u="sng" dirty="0" smtClean="0"/>
              <a:t>special instructions </a:t>
            </a:r>
            <a:r>
              <a:rPr kumimoji="1" lang="en-US" sz="1800" dirty="0" smtClean="0"/>
              <a:t>(e.g. VA meeting), internship </a:t>
            </a:r>
            <a:r>
              <a:rPr kumimoji="1" lang="en-US" sz="1800" u="sng" dirty="0" smtClean="0"/>
              <a:t>hours</a:t>
            </a:r>
            <a:r>
              <a:rPr kumimoji="1" lang="en-US" sz="1800" dirty="0" smtClean="0"/>
              <a:t>, how the agencies wants to be contacted, etc.</a:t>
            </a:r>
          </a:p>
          <a:p>
            <a:pPr eaLnBrk="1" hangingPunct="1"/>
            <a:r>
              <a:rPr kumimoji="1" lang="en-US" sz="2000" dirty="0" smtClean="0"/>
              <a:t>The extended version has all (foundation, MCCP, &amp; PDPA) placements included.  Consult only those placements that are on your particular list.</a:t>
            </a:r>
          </a:p>
        </p:txBody>
      </p:sp>
      <p:sp>
        <p:nvSpPr>
          <p:cNvPr id="2" name="Rectangle 2"/>
          <p:cNvSpPr>
            <a:spLocks noGrp="1" noChangeArrowheads="1"/>
          </p:cNvSpPr>
          <p:nvPr>
            <p:ph type="title"/>
          </p:nvPr>
        </p:nvSpPr>
        <p:spPr/>
        <p:txBody>
          <a:bodyPr>
            <a:scene3d>
              <a:camera prst="orthographicFront"/>
              <a:lightRig rig="soft" dir="t"/>
            </a:scene3d>
            <a:sp3d prstMaterial="softEdge">
              <a:bevelT w="25400" h="25400"/>
            </a:sp3d>
          </a:bodyPr>
          <a:lstStyle/>
          <a:p>
            <a:pPr eaLnBrk="1" fontAlgn="auto" hangingPunct="1">
              <a:spcAft>
                <a:spcPts val="0"/>
              </a:spcAft>
              <a:defRPr/>
            </a:pPr>
            <a:r>
              <a:rPr kumimoji="1" lang="en-US" sz="4000" dirty="0">
                <a:ea typeface="ＭＳ Ｐゴシック" pitchFamily="41" charset="-128"/>
                <a:cs typeface="ＭＳ Ｐゴシック" pitchFamily="41" charset="-128"/>
              </a:rPr>
              <a:t>Preparation Steps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p:txBody>
          <a:bodyPr/>
          <a:lstStyle/>
          <a:p>
            <a:pPr eaLnBrk="1" hangingPunct="1"/>
            <a:r>
              <a:rPr kumimoji="1" lang="en-US" sz="2400" smtClean="0"/>
              <a:t>Prepare a resume to distribute to prospective field instructors/agencies</a:t>
            </a:r>
          </a:p>
          <a:p>
            <a:pPr lvl="1" eaLnBrk="1" hangingPunct="1"/>
            <a:r>
              <a:rPr kumimoji="1" lang="en-US" sz="2000" smtClean="0"/>
              <a:t>Include categories such as education, employment, relevant volunteer experiences, and professional affiliations</a:t>
            </a:r>
          </a:p>
          <a:p>
            <a:pPr eaLnBrk="1" hangingPunct="1"/>
            <a:r>
              <a:rPr kumimoji="1" lang="en-US" sz="2400" smtClean="0"/>
              <a:t>Prepare a cover letter highlighting your educational goals, interest in their placement, any relevant experience</a:t>
            </a:r>
          </a:p>
          <a:p>
            <a:pPr eaLnBrk="1" hangingPunct="1"/>
            <a:r>
              <a:rPr kumimoji="1" lang="en-US" sz="2400" smtClean="0"/>
              <a:t>Consult hand-out with questions for field instructors</a:t>
            </a:r>
          </a:p>
          <a:p>
            <a:pPr eaLnBrk="1" hangingPunct="1">
              <a:buFontTx/>
              <a:buNone/>
            </a:pPr>
            <a:endParaRPr lang="en-US" smtClean="0"/>
          </a:p>
        </p:txBody>
      </p:sp>
      <p:sp>
        <p:nvSpPr>
          <p:cNvPr id="2" name="Rectangle 2"/>
          <p:cNvSpPr>
            <a:spLocks noGrp="1" noChangeArrowheads="1"/>
          </p:cNvSpPr>
          <p:nvPr>
            <p:ph type="title"/>
          </p:nvPr>
        </p:nvSpPr>
        <p:spPr/>
        <p:txBody>
          <a:bodyPr>
            <a:scene3d>
              <a:camera prst="orthographicFront"/>
              <a:lightRig rig="soft" dir="t"/>
            </a:scene3d>
            <a:sp3d prstMaterial="softEdge">
              <a:bevelT w="25400" h="25400"/>
            </a:sp3d>
          </a:bodyPr>
          <a:lstStyle/>
          <a:p>
            <a:pPr eaLnBrk="1" fontAlgn="auto" hangingPunct="1">
              <a:spcAft>
                <a:spcPts val="0"/>
              </a:spcAft>
              <a:defRPr/>
            </a:pPr>
            <a:r>
              <a:rPr lang="en-US">
                <a:ea typeface="ＭＳ Ｐゴシック" pitchFamily="41" charset="-128"/>
                <a:cs typeface="ＭＳ Ｐゴシック" pitchFamily="41" charset="-128"/>
              </a:rPr>
              <a:t>Preparation Steps - cont’d.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p:txBody>
          <a:bodyPr/>
          <a:lstStyle/>
          <a:p>
            <a:pPr eaLnBrk="1" hangingPunct="1"/>
            <a:r>
              <a:rPr kumimoji="1" lang="en-US" sz="2400" b="1" dirty="0" smtClean="0"/>
              <a:t>April 6th </a:t>
            </a:r>
            <a:r>
              <a:rPr kumimoji="1" lang="en-US" sz="2400" dirty="0" smtClean="0"/>
              <a:t>from 3 - 5 p.m. at the University of Minnesota St. Paul Campus Continuing Education Center (see handout)</a:t>
            </a:r>
          </a:p>
          <a:p>
            <a:pPr eaLnBrk="1" hangingPunct="1"/>
            <a:r>
              <a:rPr kumimoji="1" lang="en-US" sz="2400" dirty="0" smtClean="0"/>
              <a:t>Conducted in collaboration with the University of Minnesota SSW</a:t>
            </a:r>
          </a:p>
          <a:p>
            <a:pPr eaLnBrk="1" hangingPunct="1"/>
            <a:r>
              <a:rPr kumimoji="1" lang="en-US" sz="2400" dirty="0" smtClean="0"/>
              <a:t>Approximately 80 agencies in attendance</a:t>
            </a:r>
          </a:p>
          <a:p>
            <a:pPr eaLnBrk="1" hangingPunct="1"/>
            <a:r>
              <a:rPr kumimoji="1" lang="en-US" sz="2400" dirty="0" smtClean="0"/>
              <a:t>This will give those students in the greater metro area the opportunity to meeting with agencies of interest, distribute resumes and make appointments</a:t>
            </a:r>
          </a:p>
          <a:p>
            <a:pPr eaLnBrk="1" hangingPunct="1"/>
            <a:r>
              <a:rPr kumimoji="1" lang="en-US" sz="2400" dirty="0" smtClean="0"/>
              <a:t>Food</a:t>
            </a:r>
          </a:p>
        </p:txBody>
      </p:sp>
      <p:sp>
        <p:nvSpPr>
          <p:cNvPr id="2" name="Rectangle 2"/>
          <p:cNvSpPr>
            <a:spLocks noGrp="1" noChangeArrowheads="1"/>
          </p:cNvSpPr>
          <p:nvPr>
            <p:ph type="title"/>
          </p:nvPr>
        </p:nvSpPr>
        <p:spPr/>
        <p:txBody>
          <a:bodyPr>
            <a:scene3d>
              <a:camera prst="orthographicFront"/>
              <a:lightRig rig="soft" dir="t"/>
            </a:scene3d>
            <a:sp3d prstMaterial="softEdge">
              <a:bevelT w="25400" h="25400"/>
            </a:sp3d>
          </a:bodyPr>
          <a:lstStyle/>
          <a:p>
            <a:pPr eaLnBrk="1" fontAlgn="auto" hangingPunct="1">
              <a:spcAft>
                <a:spcPts val="0"/>
              </a:spcAft>
              <a:defRPr/>
            </a:pPr>
            <a:r>
              <a:rPr kumimoji="1" lang="en-US" dirty="0">
                <a:ea typeface="ＭＳ Ｐゴシック" pitchFamily="41" charset="-128"/>
                <a:cs typeface="ＭＳ Ｐゴシック" pitchFamily="41" charset="-128"/>
              </a:rPr>
              <a:t>Field Fair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p:txBody>
          <a:bodyPr/>
          <a:lstStyle/>
          <a:p>
            <a:pPr eaLnBrk="1" hangingPunct="1">
              <a:lnSpc>
                <a:spcPct val="90000"/>
              </a:lnSpc>
            </a:pPr>
            <a:r>
              <a:rPr kumimoji="1" lang="en-US" sz="2400" dirty="0" smtClean="0"/>
              <a:t>If you are in the metro area (Hennepin, Ramsey, Anoka, Dakota, &amp; Washington), you can contact field agencies via:</a:t>
            </a:r>
          </a:p>
          <a:p>
            <a:pPr lvl="2" eaLnBrk="1" hangingPunct="1">
              <a:lnSpc>
                <a:spcPct val="90000"/>
              </a:lnSpc>
            </a:pPr>
            <a:r>
              <a:rPr kumimoji="1" lang="en-US" sz="1600" dirty="0" smtClean="0"/>
              <a:t>Note:  County agencies in Carver, Scott, and Chisago are considered Metro placements</a:t>
            </a:r>
          </a:p>
          <a:p>
            <a:pPr lvl="1" eaLnBrk="1" hangingPunct="1">
              <a:lnSpc>
                <a:spcPct val="90000"/>
              </a:lnSpc>
            </a:pPr>
            <a:r>
              <a:rPr kumimoji="1" lang="en-US" sz="2400" dirty="0" smtClean="0"/>
              <a:t>phone beginning April 7</a:t>
            </a:r>
          </a:p>
          <a:p>
            <a:pPr lvl="1" eaLnBrk="1" hangingPunct="1">
              <a:lnSpc>
                <a:spcPct val="90000"/>
              </a:lnSpc>
            </a:pPr>
            <a:r>
              <a:rPr kumimoji="1" lang="en-US" sz="2400" dirty="0" smtClean="0"/>
              <a:t>send resume/cover letter via U.S. mail on April 4 </a:t>
            </a:r>
          </a:p>
          <a:p>
            <a:pPr eaLnBrk="1" hangingPunct="1">
              <a:lnSpc>
                <a:spcPct val="90000"/>
              </a:lnSpc>
            </a:pPr>
            <a:r>
              <a:rPr kumimoji="1" lang="en-US" sz="2400" dirty="0" smtClean="0"/>
              <a:t>Interviews:  April 7- May 7 (unless there is special permission)</a:t>
            </a:r>
          </a:p>
          <a:p>
            <a:pPr eaLnBrk="1" hangingPunct="1">
              <a:lnSpc>
                <a:spcPct val="90000"/>
              </a:lnSpc>
            </a:pPr>
            <a:r>
              <a:rPr kumimoji="1" lang="en-US" sz="2400" dirty="0" smtClean="0"/>
              <a:t>Your placement preference sheet is due to Courtney Kocher on May 8</a:t>
            </a:r>
          </a:p>
          <a:p>
            <a:pPr eaLnBrk="1" hangingPunct="1">
              <a:lnSpc>
                <a:spcPct val="90000"/>
              </a:lnSpc>
            </a:pPr>
            <a:r>
              <a:rPr kumimoji="1" lang="en-US" sz="2400" dirty="0" smtClean="0"/>
              <a:t>Placement confirmation will come via e-mail on either May 20 or 21 </a:t>
            </a:r>
          </a:p>
        </p:txBody>
      </p:sp>
      <p:sp>
        <p:nvSpPr>
          <p:cNvPr id="2" name="Rectangle 2"/>
          <p:cNvSpPr>
            <a:spLocks noGrp="1" noChangeArrowheads="1"/>
          </p:cNvSpPr>
          <p:nvPr>
            <p:ph type="title"/>
          </p:nvPr>
        </p:nvSpPr>
        <p:spPr/>
        <p:txBody>
          <a:bodyPr>
            <a:scene3d>
              <a:camera prst="orthographicFront"/>
              <a:lightRig rig="soft" dir="t"/>
            </a:scene3d>
            <a:sp3d prstMaterial="softEdge">
              <a:bevelT w="25400" h="25400"/>
            </a:sp3d>
          </a:bodyPr>
          <a:lstStyle/>
          <a:p>
            <a:pPr eaLnBrk="1" fontAlgn="auto" hangingPunct="1">
              <a:spcAft>
                <a:spcPts val="0"/>
              </a:spcAft>
              <a:defRPr/>
            </a:pPr>
            <a:r>
              <a:rPr kumimoji="1" lang="en-US" smtClean="0">
                <a:ea typeface="ＭＳ Ｐゴシック" pitchFamily="41" charset="-128"/>
                <a:cs typeface="ＭＳ Ｐゴシック" pitchFamily="41" charset="-128"/>
              </a:rPr>
              <a:t>Timelines-Metro Area</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Concourse.thmx</Template>
  <TotalTime>625</TotalTime>
  <Words>1850</Words>
  <Application>Microsoft Macintosh PowerPoint</Application>
  <PresentationFormat>On-screen Show (4:3)</PresentationFormat>
  <Paragraphs>213</Paragraphs>
  <Slides>27</Slides>
  <Notes>22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Concourse</vt:lpstr>
      <vt:lpstr>Metro Field Orientation </vt:lpstr>
      <vt:lpstr>Do you have these?</vt:lpstr>
      <vt:lpstr>Field Contacts </vt:lpstr>
      <vt:lpstr>Foundation Field Requirements</vt:lpstr>
      <vt:lpstr>What are the requirements for field in the concentration year?</vt:lpstr>
      <vt:lpstr>Preparation Steps</vt:lpstr>
      <vt:lpstr>Preparation Steps - cont’d.</vt:lpstr>
      <vt:lpstr>Field Fair</vt:lpstr>
      <vt:lpstr>Timelines-Metro Area</vt:lpstr>
      <vt:lpstr>How many interviews do I need to do?</vt:lpstr>
      <vt:lpstr>What if I want a placement not on the list?</vt:lpstr>
      <vt:lpstr>Employment Site Placements</vt:lpstr>
      <vt:lpstr>Dual Relationships</vt:lpstr>
      <vt:lpstr>What if I am not assigned a placement?</vt:lpstr>
      <vt:lpstr>Diversity Social Work Advancement Program (DSWAP)</vt:lpstr>
      <vt:lpstr>Diversity Social Advancement Program</vt:lpstr>
      <vt:lpstr>Internship Site</vt:lpstr>
      <vt:lpstr>Hartford Partnership (HPPAE)</vt:lpstr>
      <vt:lpstr>Hartford Partnership Program for Aging Education</vt:lpstr>
      <vt:lpstr>Expectations of Students</vt:lpstr>
      <vt:lpstr>Augsburg HPPAE Field Partners</vt:lpstr>
      <vt:lpstr>HPPAE Application</vt:lpstr>
      <vt:lpstr>Remember .  .  .</vt:lpstr>
      <vt:lpstr>Remember . . .</vt:lpstr>
      <vt:lpstr>Advice from an alum that now interviews students:</vt:lpstr>
      <vt:lpstr>Contact Information</vt:lpstr>
      <vt:lpstr>Website Access</vt:lpstr>
    </vt:vector>
  </TitlesOfParts>
  <Company>Augsburg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Evidence-Based Practice in the Field</dc:title>
  <dc:creator>Maryann Syers</dc:creator>
  <cp:lastModifiedBy>admin</cp:lastModifiedBy>
  <cp:revision>50</cp:revision>
  <cp:lastPrinted>2010-03-18T14:58:05Z</cp:lastPrinted>
  <dcterms:created xsi:type="dcterms:W3CDTF">2010-03-18T15:33:43Z</dcterms:created>
  <dcterms:modified xsi:type="dcterms:W3CDTF">2010-03-18T17:30:15Z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TC011408341033</vt:lpwstr>
  </property>
</Properties>
</file>