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8" r:id="rId3"/>
    <p:sldId id="257" r:id="rId4"/>
    <p:sldId id="259" r:id="rId5"/>
    <p:sldId id="260" r:id="rId6"/>
    <p:sldId id="261" r:id="rId7"/>
    <p:sldId id="266" r:id="rId8"/>
    <p:sldId id="267" r:id="rId9"/>
    <p:sldId id="262" r:id="rId10"/>
    <p:sldId id="258" r:id="rId11"/>
    <p:sldId id="263" r:id="rId12"/>
    <p:sldId id="264" r:id="rId13"/>
    <p:sldId id="265"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40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4215D5-D91C-7B46-9CCA-8D58D4C2D50D}" type="datetimeFigureOut">
              <a:rPr lang="en-US" smtClean="0"/>
              <a:t>6/2/14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2FEA84-A5D6-B846-94EE-B211030D4BB7}" type="slidenum">
              <a:rPr lang="en-US" smtClean="0"/>
              <a:t>‹#›</a:t>
            </a:fld>
            <a:endParaRPr lang="en-US" dirty="0"/>
          </a:p>
        </p:txBody>
      </p:sp>
    </p:spTree>
    <p:extLst>
      <p:ext uri="{BB962C8B-B14F-4D97-AF65-F5344CB8AC3E}">
        <p14:creationId xmlns:p14="http://schemas.microsoft.com/office/powerpoint/2010/main" val="1711698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4215D5-D91C-7B46-9CCA-8D58D4C2D50D}" type="datetimeFigureOut">
              <a:rPr lang="en-US" smtClean="0"/>
              <a:t>6/2/14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2FEA84-A5D6-B846-94EE-B211030D4BB7}" type="slidenum">
              <a:rPr lang="en-US" smtClean="0"/>
              <a:t>‹#›</a:t>
            </a:fld>
            <a:endParaRPr lang="en-US" dirty="0"/>
          </a:p>
        </p:txBody>
      </p:sp>
    </p:spTree>
    <p:extLst>
      <p:ext uri="{BB962C8B-B14F-4D97-AF65-F5344CB8AC3E}">
        <p14:creationId xmlns:p14="http://schemas.microsoft.com/office/powerpoint/2010/main" val="2016809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4215D5-D91C-7B46-9CCA-8D58D4C2D50D}" type="datetimeFigureOut">
              <a:rPr lang="en-US" smtClean="0"/>
              <a:t>6/2/14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2FEA84-A5D6-B846-94EE-B211030D4BB7}" type="slidenum">
              <a:rPr lang="en-US" smtClean="0"/>
              <a:t>‹#›</a:t>
            </a:fld>
            <a:endParaRPr lang="en-US" dirty="0"/>
          </a:p>
        </p:txBody>
      </p:sp>
    </p:spTree>
    <p:extLst>
      <p:ext uri="{BB962C8B-B14F-4D97-AF65-F5344CB8AC3E}">
        <p14:creationId xmlns:p14="http://schemas.microsoft.com/office/powerpoint/2010/main" val="964551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4215D5-D91C-7B46-9CCA-8D58D4C2D50D}" type="datetimeFigureOut">
              <a:rPr lang="en-US" smtClean="0"/>
              <a:t>6/2/14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2FEA84-A5D6-B846-94EE-B211030D4BB7}" type="slidenum">
              <a:rPr lang="en-US" smtClean="0"/>
              <a:t>‹#›</a:t>
            </a:fld>
            <a:endParaRPr lang="en-US" dirty="0"/>
          </a:p>
        </p:txBody>
      </p:sp>
    </p:spTree>
    <p:extLst>
      <p:ext uri="{BB962C8B-B14F-4D97-AF65-F5344CB8AC3E}">
        <p14:creationId xmlns:p14="http://schemas.microsoft.com/office/powerpoint/2010/main" val="3547683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4215D5-D91C-7B46-9CCA-8D58D4C2D50D}" type="datetimeFigureOut">
              <a:rPr lang="en-US" smtClean="0"/>
              <a:t>6/2/14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2FEA84-A5D6-B846-94EE-B211030D4BB7}" type="slidenum">
              <a:rPr lang="en-US" smtClean="0"/>
              <a:t>‹#›</a:t>
            </a:fld>
            <a:endParaRPr lang="en-US" dirty="0"/>
          </a:p>
        </p:txBody>
      </p:sp>
    </p:spTree>
    <p:extLst>
      <p:ext uri="{BB962C8B-B14F-4D97-AF65-F5344CB8AC3E}">
        <p14:creationId xmlns:p14="http://schemas.microsoft.com/office/powerpoint/2010/main" val="525693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4215D5-D91C-7B46-9CCA-8D58D4C2D50D}" type="datetimeFigureOut">
              <a:rPr lang="en-US" smtClean="0"/>
              <a:t>6/2/14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2FEA84-A5D6-B846-94EE-B211030D4BB7}" type="slidenum">
              <a:rPr lang="en-US" smtClean="0"/>
              <a:t>‹#›</a:t>
            </a:fld>
            <a:endParaRPr lang="en-US" dirty="0"/>
          </a:p>
        </p:txBody>
      </p:sp>
    </p:spTree>
    <p:extLst>
      <p:ext uri="{BB962C8B-B14F-4D97-AF65-F5344CB8AC3E}">
        <p14:creationId xmlns:p14="http://schemas.microsoft.com/office/powerpoint/2010/main" val="3689743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4215D5-D91C-7B46-9CCA-8D58D4C2D50D}" type="datetimeFigureOut">
              <a:rPr lang="en-US" smtClean="0"/>
              <a:t>6/2/14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2FEA84-A5D6-B846-94EE-B211030D4BB7}" type="slidenum">
              <a:rPr lang="en-US" smtClean="0"/>
              <a:t>‹#›</a:t>
            </a:fld>
            <a:endParaRPr lang="en-US" dirty="0"/>
          </a:p>
        </p:txBody>
      </p:sp>
    </p:spTree>
    <p:extLst>
      <p:ext uri="{BB962C8B-B14F-4D97-AF65-F5344CB8AC3E}">
        <p14:creationId xmlns:p14="http://schemas.microsoft.com/office/powerpoint/2010/main" val="2649029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4215D5-D91C-7B46-9CCA-8D58D4C2D50D}" type="datetimeFigureOut">
              <a:rPr lang="en-US" smtClean="0"/>
              <a:t>6/2/14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2FEA84-A5D6-B846-94EE-B211030D4BB7}" type="slidenum">
              <a:rPr lang="en-US" smtClean="0"/>
              <a:t>‹#›</a:t>
            </a:fld>
            <a:endParaRPr lang="en-US" dirty="0"/>
          </a:p>
        </p:txBody>
      </p:sp>
    </p:spTree>
    <p:extLst>
      <p:ext uri="{BB962C8B-B14F-4D97-AF65-F5344CB8AC3E}">
        <p14:creationId xmlns:p14="http://schemas.microsoft.com/office/powerpoint/2010/main" val="1990358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4215D5-D91C-7B46-9CCA-8D58D4C2D50D}" type="datetimeFigureOut">
              <a:rPr lang="en-US" smtClean="0"/>
              <a:t>6/2/14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2FEA84-A5D6-B846-94EE-B211030D4BB7}" type="slidenum">
              <a:rPr lang="en-US" smtClean="0"/>
              <a:t>‹#›</a:t>
            </a:fld>
            <a:endParaRPr lang="en-US" dirty="0"/>
          </a:p>
        </p:txBody>
      </p:sp>
    </p:spTree>
    <p:extLst>
      <p:ext uri="{BB962C8B-B14F-4D97-AF65-F5344CB8AC3E}">
        <p14:creationId xmlns:p14="http://schemas.microsoft.com/office/powerpoint/2010/main" val="3400880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4215D5-D91C-7B46-9CCA-8D58D4C2D50D}" type="datetimeFigureOut">
              <a:rPr lang="en-US" smtClean="0"/>
              <a:t>6/2/14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2FEA84-A5D6-B846-94EE-B211030D4BB7}" type="slidenum">
              <a:rPr lang="en-US" smtClean="0"/>
              <a:t>‹#›</a:t>
            </a:fld>
            <a:endParaRPr lang="en-US" dirty="0"/>
          </a:p>
        </p:txBody>
      </p:sp>
    </p:spTree>
    <p:extLst>
      <p:ext uri="{BB962C8B-B14F-4D97-AF65-F5344CB8AC3E}">
        <p14:creationId xmlns:p14="http://schemas.microsoft.com/office/powerpoint/2010/main" val="341159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4215D5-D91C-7B46-9CCA-8D58D4C2D50D}" type="datetimeFigureOut">
              <a:rPr lang="en-US" smtClean="0"/>
              <a:t>6/2/14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2FEA84-A5D6-B846-94EE-B211030D4BB7}" type="slidenum">
              <a:rPr lang="en-US" smtClean="0"/>
              <a:t>‹#›</a:t>
            </a:fld>
            <a:endParaRPr lang="en-US" dirty="0"/>
          </a:p>
        </p:txBody>
      </p:sp>
    </p:spTree>
    <p:extLst>
      <p:ext uri="{BB962C8B-B14F-4D97-AF65-F5344CB8AC3E}">
        <p14:creationId xmlns:p14="http://schemas.microsoft.com/office/powerpoint/2010/main" val="10560894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4215D5-D91C-7B46-9CCA-8D58D4C2D50D}" type="datetimeFigureOut">
              <a:rPr lang="en-US" smtClean="0"/>
              <a:t>6/2/14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2FEA84-A5D6-B846-94EE-B211030D4BB7}" type="slidenum">
              <a:rPr lang="en-US" smtClean="0"/>
              <a:t>‹#›</a:t>
            </a:fld>
            <a:endParaRPr lang="en-US" dirty="0"/>
          </a:p>
        </p:txBody>
      </p:sp>
    </p:spTree>
    <p:extLst>
      <p:ext uri="{BB962C8B-B14F-4D97-AF65-F5344CB8AC3E}">
        <p14:creationId xmlns:p14="http://schemas.microsoft.com/office/powerpoint/2010/main" val="3412185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From Values to Virtues</a:t>
            </a:r>
            <a:endParaRPr lang="en-US" dirty="0"/>
          </a:p>
        </p:txBody>
      </p:sp>
      <p:sp>
        <p:nvSpPr>
          <p:cNvPr id="3" name="Subtitle 2"/>
          <p:cNvSpPr>
            <a:spLocks noGrp="1"/>
          </p:cNvSpPr>
          <p:nvPr>
            <p:ph type="subTitle" idx="1"/>
          </p:nvPr>
        </p:nvSpPr>
        <p:spPr/>
        <p:txBody>
          <a:bodyPr/>
          <a:lstStyle/>
          <a:p>
            <a:r>
              <a:rPr lang="en-US" dirty="0" smtClean="0"/>
              <a:t>Applying Virtue Ethics in Social Work</a:t>
            </a:r>
            <a:endParaRPr lang="en-US" dirty="0"/>
          </a:p>
        </p:txBody>
      </p:sp>
    </p:spTree>
    <p:extLst>
      <p:ext uri="{BB962C8B-B14F-4D97-AF65-F5344CB8AC3E}">
        <p14:creationId xmlns:p14="http://schemas.microsoft.com/office/powerpoint/2010/main" val="3483291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a:off x="2271057" y="1968038"/>
            <a:ext cx="5185949" cy="3440331"/>
          </a:xfrm>
          <a:prstGeom prst="triangle">
            <a:avLst>
              <a:gd name="adj" fmla="val 4935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t>service</a:t>
            </a:r>
          </a:p>
        </p:txBody>
      </p:sp>
      <p:sp>
        <p:nvSpPr>
          <p:cNvPr id="5" name="TextBox 4"/>
          <p:cNvSpPr txBox="1"/>
          <p:nvPr/>
        </p:nvSpPr>
        <p:spPr>
          <a:xfrm>
            <a:off x="911412" y="6185647"/>
            <a:ext cx="7704528" cy="369332"/>
          </a:xfrm>
          <a:prstGeom prst="rect">
            <a:avLst/>
          </a:prstGeom>
          <a:noFill/>
        </p:spPr>
        <p:txBody>
          <a:bodyPr wrap="none" rtlCol="0">
            <a:spAutoFit/>
          </a:bodyPr>
          <a:lstStyle/>
          <a:p>
            <a:r>
              <a:rPr lang="en-US" dirty="0" smtClean="0"/>
              <a:t>Ethics Triangle, adapted from Svara, 1997, p. 39 (Bowman &amp; Stevens, 2012, p. 6)</a:t>
            </a:r>
            <a:endParaRPr lang="en-US" dirty="0"/>
          </a:p>
        </p:txBody>
      </p:sp>
      <p:sp>
        <p:nvSpPr>
          <p:cNvPr id="9" name="TextBox 8"/>
          <p:cNvSpPr txBox="1"/>
          <p:nvPr/>
        </p:nvSpPr>
        <p:spPr>
          <a:xfrm>
            <a:off x="3167528" y="1598706"/>
            <a:ext cx="3615765" cy="369332"/>
          </a:xfrm>
          <a:prstGeom prst="rect">
            <a:avLst/>
          </a:prstGeom>
          <a:noFill/>
        </p:spPr>
        <p:txBody>
          <a:bodyPr wrap="square" rtlCol="0">
            <a:spAutoFit/>
          </a:bodyPr>
          <a:lstStyle/>
          <a:p>
            <a:r>
              <a:rPr lang="en-US" b="1" dirty="0" smtClean="0"/>
              <a:t>Principle/Rule-Based Perspective</a:t>
            </a:r>
            <a:endParaRPr lang="en-US" b="1" dirty="0"/>
          </a:p>
        </p:txBody>
      </p:sp>
      <p:sp>
        <p:nvSpPr>
          <p:cNvPr id="11" name="TextBox 10"/>
          <p:cNvSpPr txBox="1"/>
          <p:nvPr/>
        </p:nvSpPr>
        <p:spPr>
          <a:xfrm>
            <a:off x="582706" y="4542118"/>
            <a:ext cx="2136588" cy="923330"/>
          </a:xfrm>
          <a:prstGeom prst="rect">
            <a:avLst/>
          </a:prstGeom>
          <a:noFill/>
        </p:spPr>
        <p:txBody>
          <a:bodyPr wrap="square" rtlCol="0">
            <a:spAutoFit/>
          </a:bodyPr>
          <a:lstStyle/>
          <a:p>
            <a:pPr algn="ctr"/>
            <a:r>
              <a:rPr lang="en-US" b="1" dirty="0" smtClean="0"/>
              <a:t>Consequentialist/</a:t>
            </a:r>
          </a:p>
          <a:p>
            <a:pPr algn="ctr"/>
            <a:r>
              <a:rPr lang="en-US" b="1" dirty="0" smtClean="0"/>
              <a:t>Utilitarian Perspective</a:t>
            </a:r>
            <a:endParaRPr lang="en-US" b="1" dirty="0"/>
          </a:p>
        </p:txBody>
      </p:sp>
      <p:sp>
        <p:nvSpPr>
          <p:cNvPr id="12" name="TextBox 11"/>
          <p:cNvSpPr txBox="1"/>
          <p:nvPr/>
        </p:nvSpPr>
        <p:spPr>
          <a:xfrm>
            <a:off x="7457006" y="4840942"/>
            <a:ext cx="1394057" cy="646331"/>
          </a:xfrm>
          <a:prstGeom prst="rect">
            <a:avLst/>
          </a:prstGeom>
          <a:noFill/>
        </p:spPr>
        <p:txBody>
          <a:bodyPr wrap="none" rtlCol="0">
            <a:spAutoFit/>
          </a:bodyPr>
          <a:lstStyle/>
          <a:p>
            <a:pPr algn="ctr"/>
            <a:r>
              <a:rPr lang="en-US" b="1" dirty="0" smtClean="0"/>
              <a:t>Virtue Ethics</a:t>
            </a:r>
          </a:p>
          <a:p>
            <a:pPr algn="ctr"/>
            <a:r>
              <a:rPr lang="en-US" b="1" dirty="0" smtClean="0"/>
              <a:t>Perspective</a:t>
            </a:r>
            <a:endParaRPr lang="en-US" b="1" dirty="0"/>
          </a:p>
        </p:txBody>
      </p:sp>
      <p:sp>
        <p:nvSpPr>
          <p:cNvPr id="13" name="TextBox 12"/>
          <p:cNvSpPr txBox="1"/>
          <p:nvPr/>
        </p:nvSpPr>
        <p:spPr>
          <a:xfrm>
            <a:off x="3750235" y="562391"/>
            <a:ext cx="2091764" cy="461665"/>
          </a:xfrm>
          <a:prstGeom prst="rect">
            <a:avLst/>
          </a:prstGeom>
          <a:noFill/>
        </p:spPr>
        <p:txBody>
          <a:bodyPr wrap="square" rtlCol="0">
            <a:spAutoFit/>
          </a:bodyPr>
          <a:lstStyle/>
          <a:p>
            <a:r>
              <a:rPr lang="en-US" sz="2400" b="1" dirty="0" smtClean="0"/>
              <a:t>Ethics Triangle</a:t>
            </a:r>
            <a:endParaRPr lang="en-US" sz="2400" b="1" dirty="0"/>
          </a:p>
        </p:txBody>
      </p:sp>
    </p:spTree>
    <p:extLst>
      <p:ext uri="{BB962C8B-B14F-4D97-AF65-F5344CB8AC3E}">
        <p14:creationId xmlns:p14="http://schemas.microsoft.com/office/powerpoint/2010/main" val="2437210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Example</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A foster mother has reported that a teenage boy in her care has just shown up in her kitchen after having been out all night without permission.  The foster mother suspects that the youth has been drinking or using drugs, and without informing him, she has arranged for an inpatient assessment in a locked facility to which she asks your supervisee to transport the youth.  However, she has directed the supervisee not to inform the youth about where they are heading because she fears that if the youth is told that the supervisee will take him to the assessment, the youth will run away again.  The supervisee is not sure whether to refrain from informing the youth about where they are going or whether even to take the youth to the inpatient assessment. </a:t>
            </a:r>
            <a:endParaRPr lang="en-US" dirty="0"/>
          </a:p>
          <a:p>
            <a:endParaRPr lang="en-US" dirty="0"/>
          </a:p>
        </p:txBody>
      </p:sp>
    </p:spTree>
    <p:extLst>
      <p:ext uri="{BB962C8B-B14F-4D97-AF65-F5344CB8AC3E}">
        <p14:creationId xmlns:p14="http://schemas.microsoft.com/office/powerpoint/2010/main" val="4183349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 From the </a:t>
            </a:r>
            <a:r>
              <a:rPr lang="en-US" b="1" dirty="0"/>
              <a:t>Principles/Rules = Duty</a:t>
            </a:r>
            <a:r>
              <a:rPr lang="en-US" dirty="0"/>
              <a:t> point, what do you recommend that your supervisee or colleague do and why?</a:t>
            </a:r>
          </a:p>
          <a:p>
            <a:pPr marL="0" indent="0">
              <a:buNone/>
            </a:pPr>
            <a:r>
              <a:rPr lang="en-US" dirty="0"/>
              <a:t> </a:t>
            </a:r>
          </a:p>
          <a:p>
            <a:pPr marL="0" indent="0">
              <a:buNone/>
            </a:pPr>
            <a:r>
              <a:rPr lang="en-US" dirty="0"/>
              <a:t>• From the </a:t>
            </a:r>
            <a:r>
              <a:rPr lang="en-US" b="1" dirty="0"/>
              <a:t>Utilitarian</a:t>
            </a:r>
            <a:r>
              <a:rPr lang="en-US" dirty="0"/>
              <a:t> point, what do you recommend that your supervisee or colleague do and why?</a:t>
            </a:r>
          </a:p>
          <a:p>
            <a:pPr marL="0" indent="0">
              <a:buNone/>
            </a:pPr>
            <a:r>
              <a:rPr lang="en-US" dirty="0"/>
              <a:t> </a:t>
            </a:r>
          </a:p>
          <a:p>
            <a:pPr marL="0" indent="0">
              <a:buNone/>
            </a:pPr>
            <a:r>
              <a:rPr lang="en-US" dirty="0"/>
              <a:t>• From the </a:t>
            </a:r>
            <a:r>
              <a:rPr lang="en-US" b="1" dirty="0"/>
              <a:t>Virtue Ethics</a:t>
            </a:r>
            <a:r>
              <a:rPr lang="en-US" dirty="0"/>
              <a:t> point, what do you recommend that your supervisee or colleague do and why?</a:t>
            </a:r>
          </a:p>
          <a:p>
            <a:endParaRPr lang="en-US" dirty="0"/>
          </a:p>
        </p:txBody>
      </p:sp>
    </p:spTree>
    <p:extLst>
      <p:ext uri="{BB962C8B-B14F-4D97-AF65-F5344CB8AC3E}">
        <p14:creationId xmlns:p14="http://schemas.microsoft.com/office/powerpoint/2010/main" val="1112288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Global Discourse</a:t>
            </a:r>
            <a:endParaRPr lang="en-US" dirty="0"/>
          </a:p>
        </p:txBody>
      </p:sp>
      <p:sp>
        <p:nvSpPr>
          <p:cNvPr id="3" name="Content Placeholder 2"/>
          <p:cNvSpPr>
            <a:spLocks noGrp="1"/>
          </p:cNvSpPr>
          <p:nvPr>
            <p:ph idx="1"/>
          </p:nvPr>
        </p:nvSpPr>
        <p:spPr/>
        <p:txBody>
          <a:bodyPr/>
          <a:lstStyle/>
          <a:p>
            <a:r>
              <a:rPr lang="en-US" dirty="0" smtClean="0"/>
              <a:t>Systematic, rational process</a:t>
            </a:r>
          </a:p>
          <a:p>
            <a:r>
              <a:rPr lang="en-US" dirty="0" smtClean="0"/>
              <a:t>Frameworks for decision making</a:t>
            </a:r>
          </a:p>
          <a:p>
            <a:r>
              <a:rPr lang="en-US" dirty="0" smtClean="0"/>
              <a:t>Perspectives from moral philosophy, including virtue ethics</a:t>
            </a:r>
          </a:p>
          <a:p>
            <a:r>
              <a:rPr lang="en-US" dirty="0"/>
              <a:t>T</a:t>
            </a:r>
            <a:r>
              <a:rPr lang="en-US" dirty="0" smtClean="0"/>
              <a:t>rend toward more regulation (licensing)</a:t>
            </a:r>
          </a:p>
          <a:p>
            <a:r>
              <a:rPr lang="en-US" dirty="0" smtClean="0"/>
              <a:t>Relationship: Person-in-Environment</a:t>
            </a:r>
          </a:p>
          <a:p>
            <a:r>
              <a:rPr lang="en-US" dirty="0" smtClean="0"/>
              <a:t>“Global dialog” sharing thinking and examples; involving service users</a:t>
            </a:r>
          </a:p>
          <a:p>
            <a:endParaRPr lang="en-US" dirty="0"/>
          </a:p>
        </p:txBody>
      </p:sp>
    </p:spTree>
    <p:extLst>
      <p:ext uri="{BB962C8B-B14F-4D97-AF65-F5344CB8AC3E}">
        <p14:creationId xmlns:p14="http://schemas.microsoft.com/office/powerpoint/2010/main" val="3186337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&amp; Summary</a:t>
            </a:r>
            <a:endParaRPr lang="en-US" dirty="0"/>
          </a:p>
        </p:txBody>
      </p:sp>
      <p:sp>
        <p:nvSpPr>
          <p:cNvPr id="3" name="Content Placeholder 2"/>
          <p:cNvSpPr>
            <a:spLocks noGrp="1"/>
          </p:cNvSpPr>
          <p:nvPr>
            <p:ph idx="1"/>
          </p:nvPr>
        </p:nvSpPr>
        <p:spPr/>
        <p:txBody>
          <a:bodyPr/>
          <a:lstStyle/>
          <a:p>
            <a:r>
              <a:rPr lang="en-US" dirty="0" smtClean="0"/>
              <a:t>Questions </a:t>
            </a:r>
            <a:r>
              <a:rPr lang="en-US" dirty="0"/>
              <a:t>G</a:t>
            </a:r>
            <a:r>
              <a:rPr lang="en-US" dirty="0" smtClean="0"/>
              <a:t>enerated by Virtue Ethics</a:t>
            </a:r>
          </a:p>
          <a:p>
            <a:endParaRPr lang="en-US" dirty="0" smtClean="0"/>
          </a:p>
          <a:p>
            <a:r>
              <a:rPr lang="en-US" dirty="0" smtClean="0"/>
              <a:t>Virtues Relevant for Social Work</a:t>
            </a:r>
          </a:p>
          <a:p>
            <a:endParaRPr lang="en-US" dirty="0" smtClean="0"/>
          </a:p>
          <a:p>
            <a:r>
              <a:rPr lang="en-US" dirty="0" smtClean="0"/>
              <a:t>Action Plan</a:t>
            </a:r>
          </a:p>
          <a:p>
            <a:endParaRPr lang="en-US" dirty="0"/>
          </a:p>
          <a:p>
            <a:r>
              <a:rPr lang="en-US" dirty="0" smtClean="0"/>
              <a:t>Quiz</a:t>
            </a:r>
            <a:endParaRPr lang="en-US" dirty="0"/>
          </a:p>
        </p:txBody>
      </p:sp>
    </p:spTree>
    <p:extLst>
      <p:ext uri="{BB962C8B-B14F-4D97-AF65-F5344CB8AC3E}">
        <p14:creationId xmlns:p14="http://schemas.microsoft.com/office/powerpoint/2010/main" val="1912100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iotto Fortitud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4028" y="725351"/>
            <a:ext cx="2855921" cy="5497648"/>
          </a:xfrm>
          <a:prstGeom prst="rect">
            <a:avLst/>
          </a:prstGeom>
        </p:spPr>
      </p:pic>
    </p:spTree>
    <p:extLst>
      <p:ext uri="{BB962C8B-B14F-4D97-AF65-F5344CB8AC3E}">
        <p14:creationId xmlns:p14="http://schemas.microsoft.com/office/powerpoint/2010/main" val="2612661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Discourse in Ethics</a:t>
            </a:r>
            <a:endParaRPr lang="en-US" dirty="0"/>
          </a:p>
        </p:txBody>
      </p:sp>
      <p:sp>
        <p:nvSpPr>
          <p:cNvPr id="3" name="Content Placeholder 2"/>
          <p:cNvSpPr>
            <a:spLocks noGrp="1"/>
          </p:cNvSpPr>
          <p:nvPr>
            <p:ph idx="1"/>
          </p:nvPr>
        </p:nvSpPr>
        <p:spPr/>
        <p:txBody>
          <a:bodyPr/>
          <a:lstStyle/>
          <a:p>
            <a:r>
              <a:rPr lang="en-US" dirty="0" smtClean="0"/>
              <a:t>IFSW &amp; IASSW Statement of Ethical Principles</a:t>
            </a:r>
          </a:p>
          <a:p>
            <a:endParaRPr lang="en-US" dirty="0" smtClean="0"/>
          </a:p>
          <a:p>
            <a:r>
              <a:rPr lang="en-US" dirty="0" smtClean="0"/>
              <a:t>Making ethically informed decisions and being prepared to state reasons</a:t>
            </a:r>
          </a:p>
          <a:p>
            <a:endParaRPr lang="en-US" dirty="0" smtClean="0"/>
          </a:p>
          <a:p>
            <a:r>
              <a:rPr lang="en-US" dirty="0" smtClean="0"/>
              <a:t>E.g.: dilemmas arising from dual role as helper and controller</a:t>
            </a:r>
          </a:p>
          <a:p>
            <a:pPr marL="0" indent="0">
              <a:buNone/>
            </a:pPr>
            <a:endParaRPr lang="en-US" dirty="0"/>
          </a:p>
        </p:txBody>
      </p:sp>
    </p:spTree>
    <p:extLst>
      <p:ext uri="{BB962C8B-B14F-4D97-AF65-F5344CB8AC3E}">
        <p14:creationId xmlns:p14="http://schemas.microsoft.com/office/powerpoint/2010/main" val="920334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Perspectives</a:t>
            </a:r>
            <a:endParaRPr lang="en-US" dirty="0"/>
          </a:p>
        </p:txBody>
      </p:sp>
      <p:sp>
        <p:nvSpPr>
          <p:cNvPr id="3" name="Content Placeholder 2"/>
          <p:cNvSpPr>
            <a:spLocks noGrp="1"/>
          </p:cNvSpPr>
          <p:nvPr>
            <p:ph idx="1"/>
          </p:nvPr>
        </p:nvSpPr>
        <p:spPr/>
        <p:txBody>
          <a:bodyPr/>
          <a:lstStyle/>
          <a:p>
            <a:r>
              <a:rPr lang="en-US" dirty="0" smtClean="0"/>
              <a:t>In US, reliance primarily on:</a:t>
            </a:r>
          </a:p>
          <a:p>
            <a:pPr lvl="1"/>
            <a:r>
              <a:rPr lang="en-US" dirty="0" smtClean="0"/>
              <a:t>Deontology</a:t>
            </a:r>
          </a:p>
          <a:p>
            <a:pPr lvl="1"/>
            <a:r>
              <a:rPr lang="en-US" dirty="0" smtClean="0"/>
              <a:t>Teleology</a:t>
            </a:r>
          </a:p>
          <a:p>
            <a:pPr lvl="1"/>
            <a:endParaRPr lang="en-US" dirty="0" smtClean="0"/>
          </a:p>
          <a:p>
            <a:r>
              <a:rPr lang="en-US" dirty="0"/>
              <a:t>Internationally: </a:t>
            </a:r>
          </a:p>
          <a:p>
            <a:pPr lvl="1"/>
            <a:r>
              <a:rPr lang="en-US" dirty="0" smtClean="0"/>
              <a:t>Virtue Ethics added</a:t>
            </a:r>
            <a:endParaRPr lang="en-US" dirty="0"/>
          </a:p>
        </p:txBody>
      </p:sp>
    </p:spTree>
    <p:extLst>
      <p:ext uri="{BB962C8B-B14F-4D97-AF65-F5344CB8AC3E}">
        <p14:creationId xmlns:p14="http://schemas.microsoft.com/office/powerpoint/2010/main" val="4105727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Principle/Rule Based Thinking</a:t>
            </a:r>
            <a:endParaRPr lang="en-US" dirty="0"/>
          </a:p>
        </p:txBody>
      </p:sp>
      <p:sp>
        <p:nvSpPr>
          <p:cNvPr id="3" name="Content Placeholder 2"/>
          <p:cNvSpPr>
            <a:spLocks noGrp="1"/>
          </p:cNvSpPr>
          <p:nvPr>
            <p:ph idx="1"/>
          </p:nvPr>
        </p:nvSpPr>
        <p:spPr/>
        <p:txBody>
          <a:bodyPr>
            <a:normAutofit fontScale="92500" lnSpcReduction="20000"/>
          </a:bodyPr>
          <a:lstStyle/>
          <a:p>
            <a:r>
              <a:rPr lang="en-US" dirty="0"/>
              <a:t>Deontology: Ethical Duties arise from Universal Principles and </a:t>
            </a:r>
            <a:r>
              <a:rPr lang="en-US" dirty="0" smtClean="0"/>
              <a:t>Rules</a:t>
            </a:r>
          </a:p>
          <a:p>
            <a:r>
              <a:rPr lang="en-US" dirty="0" smtClean="0"/>
              <a:t>IFSW: Human Rights &amp; Dignity; Social Justice</a:t>
            </a:r>
            <a:endParaRPr lang="en-US" dirty="0"/>
          </a:p>
          <a:p>
            <a:r>
              <a:rPr lang="en-US" dirty="0"/>
              <a:t>Core Values &gt;&gt;&gt; </a:t>
            </a:r>
            <a:r>
              <a:rPr lang="en-US" dirty="0" smtClean="0"/>
              <a:t>Principles:</a:t>
            </a:r>
            <a:endParaRPr lang="en-US" dirty="0"/>
          </a:p>
          <a:p>
            <a:pPr lvl="1"/>
            <a:r>
              <a:rPr lang="en-US" dirty="0"/>
              <a:t>Autonomy</a:t>
            </a:r>
          </a:p>
          <a:p>
            <a:pPr lvl="1"/>
            <a:r>
              <a:rPr lang="en-US" dirty="0"/>
              <a:t>Beneficence</a:t>
            </a:r>
          </a:p>
          <a:p>
            <a:pPr lvl="1"/>
            <a:r>
              <a:rPr lang="en-US" dirty="0"/>
              <a:t>Non-Maleficence</a:t>
            </a:r>
          </a:p>
          <a:p>
            <a:pPr lvl="1"/>
            <a:r>
              <a:rPr lang="en-US" dirty="0"/>
              <a:t>Fidelity</a:t>
            </a:r>
          </a:p>
          <a:p>
            <a:pPr lvl="1"/>
            <a:r>
              <a:rPr lang="en-US" dirty="0"/>
              <a:t>Social Justice</a:t>
            </a:r>
          </a:p>
          <a:p>
            <a:r>
              <a:rPr lang="en-US" dirty="0"/>
              <a:t>E.g.: Prohibition against Deception</a:t>
            </a:r>
          </a:p>
          <a:p>
            <a:endParaRPr lang="en-US" dirty="0"/>
          </a:p>
        </p:txBody>
      </p:sp>
    </p:spTree>
    <p:extLst>
      <p:ext uri="{BB962C8B-B14F-4D97-AF65-F5344CB8AC3E}">
        <p14:creationId xmlns:p14="http://schemas.microsoft.com/office/powerpoint/2010/main" val="252550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Utilitarian (Teleological) Thinking</a:t>
            </a:r>
            <a:endParaRPr lang="en-US" dirty="0"/>
          </a:p>
        </p:txBody>
      </p:sp>
      <p:sp>
        <p:nvSpPr>
          <p:cNvPr id="3" name="Content Placeholder 2"/>
          <p:cNvSpPr>
            <a:spLocks noGrp="1"/>
          </p:cNvSpPr>
          <p:nvPr>
            <p:ph idx="1"/>
          </p:nvPr>
        </p:nvSpPr>
        <p:spPr/>
        <p:txBody>
          <a:bodyPr>
            <a:normAutofit lnSpcReduction="10000"/>
          </a:bodyPr>
          <a:lstStyle/>
          <a:p>
            <a:r>
              <a:rPr lang="en-US" dirty="0"/>
              <a:t>Focus on Results or Consequences of Each Option</a:t>
            </a:r>
          </a:p>
          <a:p>
            <a:r>
              <a:rPr lang="en-US" dirty="0"/>
              <a:t>Popular among Social Workers</a:t>
            </a:r>
          </a:p>
          <a:p>
            <a:r>
              <a:rPr lang="en-US" dirty="0"/>
              <a:t>Strengths and Limitations:</a:t>
            </a:r>
          </a:p>
          <a:p>
            <a:pPr lvl="1"/>
            <a:r>
              <a:rPr lang="en-US" dirty="0"/>
              <a:t>Helps with delineating dilemmas</a:t>
            </a:r>
          </a:p>
          <a:p>
            <a:pPr lvl="1"/>
            <a:r>
              <a:rPr lang="en-US" dirty="0"/>
              <a:t>Doesn’t necessarily provide clear direction</a:t>
            </a:r>
          </a:p>
          <a:p>
            <a:pPr lvl="1"/>
            <a:r>
              <a:rPr lang="en-US" dirty="0"/>
              <a:t>We cannot predict outcomes absolutely</a:t>
            </a:r>
          </a:p>
          <a:p>
            <a:pPr lvl="1"/>
            <a:r>
              <a:rPr lang="en-US" dirty="0"/>
              <a:t>Good for majority might be harm for minority</a:t>
            </a:r>
          </a:p>
          <a:p>
            <a:pPr lvl="1"/>
            <a:r>
              <a:rPr lang="en-US" dirty="0"/>
              <a:t>Can lead to contradictory options</a:t>
            </a:r>
          </a:p>
          <a:p>
            <a:endParaRPr lang="en-US" dirty="0"/>
          </a:p>
        </p:txBody>
      </p:sp>
    </p:spTree>
    <p:extLst>
      <p:ext uri="{BB962C8B-B14F-4D97-AF65-F5344CB8AC3E}">
        <p14:creationId xmlns:p14="http://schemas.microsoft.com/office/powerpoint/2010/main" val="1883793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Virtue Ethics</a:t>
            </a:r>
            <a:endParaRPr lang="en-US" dirty="0"/>
          </a:p>
        </p:txBody>
      </p:sp>
      <p:sp>
        <p:nvSpPr>
          <p:cNvPr id="3" name="Content Placeholder 2"/>
          <p:cNvSpPr>
            <a:spLocks noGrp="1"/>
          </p:cNvSpPr>
          <p:nvPr>
            <p:ph idx="1"/>
          </p:nvPr>
        </p:nvSpPr>
        <p:spPr/>
        <p:txBody>
          <a:bodyPr>
            <a:normAutofit fontScale="85000" lnSpcReduction="10000"/>
          </a:bodyPr>
          <a:lstStyle/>
          <a:p>
            <a:r>
              <a:rPr lang="en-US" dirty="0"/>
              <a:t>Focuses on the </a:t>
            </a:r>
            <a:r>
              <a:rPr lang="en-US" i="1" dirty="0"/>
              <a:t>actor’s </a:t>
            </a:r>
            <a:r>
              <a:rPr lang="en-US" dirty="0"/>
              <a:t>moral qualities (the other two approaches focus primarily on morality of </a:t>
            </a:r>
            <a:r>
              <a:rPr lang="en-US" i="1" dirty="0"/>
              <a:t>actions</a:t>
            </a:r>
            <a:r>
              <a:rPr lang="en-US" dirty="0"/>
              <a:t>) </a:t>
            </a:r>
          </a:p>
          <a:p>
            <a:r>
              <a:rPr lang="en-US" dirty="0"/>
              <a:t>Virtues = </a:t>
            </a:r>
            <a:r>
              <a:rPr lang="en-US" b="1" dirty="0"/>
              <a:t>Strengths of Character that Lead to  Excellence and Human Flourishing</a:t>
            </a:r>
          </a:p>
          <a:p>
            <a:r>
              <a:rPr lang="en-US" dirty="0"/>
              <a:t>No single virtue is key, not piecemeal but constellation as needed in particular situation and over a </a:t>
            </a:r>
            <a:r>
              <a:rPr lang="en-US" dirty="0" smtClean="0"/>
              <a:t>lifetime</a:t>
            </a:r>
            <a:endParaRPr lang="en-US" dirty="0"/>
          </a:p>
          <a:p>
            <a:r>
              <a:rPr lang="en-US" dirty="0"/>
              <a:t>Moral motivation grows from person’s character as a whole, guided by the virtue of practical wisdom</a:t>
            </a:r>
          </a:p>
          <a:p>
            <a:r>
              <a:rPr lang="en-US" dirty="0"/>
              <a:t>Exercising virtuous strengths is </a:t>
            </a:r>
            <a:r>
              <a:rPr lang="en-US" dirty="0" smtClean="0"/>
              <a:t>wholehearted</a:t>
            </a:r>
            <a:endParaRPr lang="en-US" dirty="0"/>
          </a:p>
          <a:p>
            <a:r>
              <a:rPr lang="en-US" dirty="0"/>
              <a:t>Good Fit with Social Work</a:t>
            </a:r>
          </a:p>
          <a:p>
            <a:endParaRPr lang="en-US" dirty="0"/>
          </a:p>
        </p:txBody>
      </p:sp>
    </p:spTree>
    <p:extLst>
      <p:ext uri="{BB962C8B-B14F-4D97-AF65-F5344CB8AC3E}">
        <p14:creationId xmlns:p14="http://schemas.microsoft.com/office/powerpoint/2010/main" val="3872716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Virtue Ethics (Cont.)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a:t>Gives conscious attention to relationships</a:t>
            </a:r>
          </a:p>
          <a:p>
            <a:r>
              <a:rPr lang="en-US" dirty="0"/>
              <a:t>Includes emotional  intelligence as part of rational decision making</a:t>
            </a:r>
          </a:p>
          <a:p>
            <a:r>
              <a:rPr lang="en-US" dirty="0"/>
              <a:t>Shares common threads with cultural and religious traditions worldwide</a:t>
            </a:r>
          </a:p>
          <a:p>
            <a:r>
              <a:rPr lang="en-US" dirty="0"/>
              <a:t>Principles and rules play role, but sometimes they are not sufficient</a:t>
            </a:r>
          </a:p>
          <a:p>
            <a:r>
              <a:rPr lang="en-US" dirty="0"/>
              <a:t>Looks to exemplars</a:t>
            </a:r>
          </a:p>
          <a:p>
            <a:r>
              <a:rPr lang="en-US" dirty="0" smtClean="0"/>
              <a:t>Limitations</a:t>
            </a:r>
            <a:endParaRPr lang="en-US" dirty="0"/>
          </a:p>
        </p:txBody>
      </p:sp>
    </p:spTree>
    <p:extLst>
      <p:ext uri="{BB962C8B-B14F-4D97-AF65-F5344CB8AC3E}">
        <p14:creationId xmlns:p14="http://schemas.microsoft.com/office/powerpoint/2010/main" val="986003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Workers’ Thinking</a:t>
            </a:r>
            <a:endParaRPr lang="en-US" dirty="0"/>
          </a:p>
        </p:txBody>
      </p:sp>
      <p:sp>
        <p:nvSpPr>
          <p:cNvPr id="3" name="Content Placeholder 2"/>
          <p:cNvSpPr>
            <a:spLocks noGrp="1"/>
          </p:cNvSpPr>
          <p:nvPr>
            <p:ph idx="1"/>
          </p:nvPr>
        </p:nvSpPr>
        <p:spPr/>
        <p:txBody>
          <a:bodyPr/>
          <a:lstStyle/>
          <a:p>
            <a:r>
              <a:rPr lang="en-US" dirty="0" smtClean="0"/>
              <a:t>Ana Slobo</a:t>
            </a:r>
            <a:r>
              <a:rPr lang="en-US" sz="2400" dirty="0" smtClean="0"/>
              <a:t>Č</a:t>
            </a:r>
            <a:r>
              <a:rPr lang="en-US" dirty="0" smtClean="0"/>
              <a:t>an:</a:t>
            </a:r>
          </a:p>
          <a:p>
            <a:pPr lvl="1"/>
            <a:r>
              <a:rPr lang="en-US" i="1" dirty="0" smtClean="0"/>
              <a:t>Etika v socialnem delu </a:t>
            </a:r>
            <a:r>
              <a:rPr lang="en-US" dirty="0" smtClean="0"/>
              <a:t>(Ethics in Social Work)</a:t>
            </a:r>
          </a:p>
          <a:p>
            <a:pPr lvl="1"/>
            <a:r>
              <a:rPr lang="en-US" dirty="0" smtClean="0"/>
              <a:t>Social workers in Slovenia don’t usually reference applying moral philosophy formally</a:t>
            </a:r>
          </a:p>
          <a:p>
            <a:pPr lvl="1"/>
            <a:r>
              <a:rPr lang="en-US" dirty="0" smtClean="0"/>
              <a:t>Rather, they make ethical decisions considering complexity of factors, including consequences</a:t>
            </a:r>
          </a:p>
          <a:p>
            <a:pPr lvl="1"/>
            <a:r>
              <a:rPr lang="en-US" dirty="0" smtClean="0"/>
              <a:t>Decision-making is a continuing “negotiation process – between different voices, interests, powers and values” </a:t>
            </a:r>
          </a:p>
        </p:txBody>
      </p:sp>
    </p:spTree>
    <p:extLst>
      <p:ext uri="{BB962C8B-B14F-4D97-AF65-F5344CB8AC3E}">
        <p14:creationId xmlns:p14="http://schemas.microsoft.com/office/powerpoint/2010/main" val="3868644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128</TotalTime>
  <Words>604</Words>
  <Application>Microsoft Macintosh PowerPoint</Application>
  <PresentationFormat>On-screen Show (4:3)</PresentationFormat>
  <Paragraphs>85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From Values to Virtues</vt:lpstr>
      <vt:lpstr>PowerPoint Presentation</vt:lpstr>
      <vt:lpstr>International Discourse in Ethics</vt:lpstr>
      <vt:lpstr>Three Perspectives</vt:lpstr>
      <vt:lpstr>Principle/Rule Based Thinking</vt:lpstr>
      <vt:lpstr>Utilitarian (Teleological) Thinking</vt:lpstr>
      <vt:lpstr>Virtue Ethics</vt:lpstr>
      <vt:lpstr>Virtue Ethics (Cont.)</vt:lpstr>
      <vt:lpstr>Social Workers’ Thinking</vt:lpstr>
      <vt:lpstr>PowerPoint Presentation</vt:lpstr>
      <vt:lpstr>Case Example</vt:lpstr>
      <vt:lpstr>Exercise</vt:lpstr>
      <vt:lpstr>Implications: Global Discourse</vt:lpstr>
      <vt:lpstr>Reflection &amp; Summary</vt:lpstr>
    </vt:vector>
  </TitlesOfParts>
  <Company>Augsburg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Values to Virtues</dc:title>
  <dc:creator>Anthony Bibus</dc:creator>
  <cp:lastModifiedBy>Anthony Bibus</cp:lastModifiedBy>
  <cp:revision>15</cp:revision>
  <dcterms:created xsi:type="dcterms:W3CDTF">2014-05-07T00:51:16Z</dcterms:created>
  <dcterms:modified xsi:type="dcterms:W3CDTF">2014-06-02T19:22:39Z</dcterms:modified>
</cp:coreProperties>
</file>