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6" r:id="rId2"/>
    <p:sldId id="261" r:id="rId3"/>
    <p:sldId id="262" r:id="rId4"/>
    <p:sldId id="281" r:id="rId5"/>
    <p:sldId id="263" r:id="rId6"/>
    <p:sldId id="264" r:id="rId7"/>
    <p:sldId id="265" r:id="rId8"/>
    <p:sldId id="275" r:id="rId9"/>
    <p:sldId id="276" r:id="rId10"/>
    <p:sldId id="277" r:id="rId11"/>
    <p:sldId id="278" r:id="rId12"/>
    <p:sldId id="266" r:id="rId13"/>
    <p:sldId id="268" r:id="rId14"/>
    <p:sldId id="269" r:id="rId15"/>
    <p:sldId id="280" r:id="rId16"/>
    <p:sldId id="279" r:id="rId17"/>
    <p:sldId id="270" r:id="rId18"/>
    <p:sldId id="271" r:id="rId19"/>
    <p:sldId id="272" r:id="rId20"/>
    <p:sldId id="273" r:id="rId21"/>
    <p:sldId id="274"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564"/>
    <p:restoredTop sz="94569"/>
  </p:normalViewPr>
  <p:slideViewPr>
    <p:cSldViewPr>
      <p:cViewPr>
        <p:scale>
          <a:sx n="100" d="100"/>
          <a:sy n="100" d="100"/>
        </p:scale>
        <p:origin x="384"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46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466A5D-8D60-7E47-B9E9-76DC5A974E3E}" type="datetimeFigureOut">
              <a:rPr lang="en-US" smtClean="0"/>
              <a:t>3/25/17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6ACBAA-223F-4048-931A-DA3D8FD68D11}" type="slidenum">
              <a:rPr lang="en-US" smtClean="0"/>
              <a:t>‹#›</a:t>
            </a:fld>
            <a:endParaRPr lang="en-US"/>
          </a:p>
        </p:txBody>
      </p:sp>
    </p:spTree>
    <p:extLst>
      <p:ext uri="{BB962C8B-B14F-4D97-AF65-F5344CB8AC3E}">
        <p14:creationId xmlns:p14="http://schemas.microsoft.com/office/powerpoint/2010/main" val="3109006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7020190-707C-1644-BF33-D9357CAAA96A}" type="datetime1">
              <a:rPr lang="en-US"/>
              <a:pPr>
                <a:defRPr/>
              </a:pPr>
              <a:t>3/25/17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r>
              <a:rPr lang="en-US" noProof="0" smtClean="0"/>
              <a:t> </a:t>
            </a: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A0CCD4B-C55E-2E46-8254-E693DEBFE020}" type="slidenum">
              <a:rPr lang="en-US"/>
              <a:pPr>
                <a:defRPr/>
              </a:pPr>
              <a:t>‹#›</a:t>
            </a:fld>
            <a:endParaRPr lang="en-US"/>
          </a:p>
        </p:txBody>
      </p:sp>
    </p:spTree>
    <p:extLst>
      <p:ext uri="{BB962C8B-B14F-4D97-AF65-F5344CB8AC3E}">
        <p14:creationId xmlns:p14="http://schemas.microsoft.com/office/powerpoint/2010/main" val="299648821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6386"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FF066A9-4525-3C41-89D7-FAFE90D4041E}" type="slidenum">
              <a:rPr lang="en-US" sz="1200"/>
              <a:pP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584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371A127-2668-A548-A941-D1616B168F51}" type="slidenum">
              <a:rPr lang="en-US" sz="1200"/>
              <a:pPr/>
              <a:t>13</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7890"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5F9124B-3386-B643-8797-0B334A3853CC}" type="slidenum">
              <a:rPr lang="en-US" sz="1200"/>
              <a:pPr/>
              <a:t>14</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9938"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10C4D81-0019-0E44-B0A3-596D693C445D}" type="slidenum">
              <a:rPr lang="en-US" sz="1200"/>
              <a:pPr/>
              <a:t>17</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1986"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FAE6567-0DEB-3B49-8218-987414C9B5B6}" type="slidenum">
              <a:rPr lang="en-US" sz="1200"/>
              <a:pPr/>
              <a:t>18</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4034"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82A55B6-BCDD-7448-830E-3AE76A603D5C}" type="slidenum">
              <a:rPr lang="en-US" sz="1200"/>
              <a:pPr/>
              <a:t>19</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608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C233E68-0DCD-664B-8316-738E64238FA7}" type="slidenum">
              <a:rPr lang="en-US" sz="1200"/>
              <a:pPr/>
              <a:t>20</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48130"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87F64C0-6635-DA4D-BAB6-66134F7253D0}" type="slidenum">
              <a:rPr lang="en-US" sz="1200"/>
              <a:pPr/>
              <a:t>21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722BB8A-CD10-ED43-99F6-34FE23B6B2FD}" type="slidenum">
              <a:rPr lang="en-US" sz="1200"/>
              <a:pPr/>
              <a:t>5</a:t>
            </a:fld>
            <a:endParaRPr lang="en-US" sz="1200"/>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459"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D78525-AF1B-F247-9D68-B34E5E89AC24}" type="slidenum">
              <a:rPr lang="en-US" sz="1200"/>
              <a:pPr/>
              <a:t>6</a:t>
            </a:fld>
            <a:endParaRPr lang="en-US" sz="1200"/>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Times New Roman" charset="0"/>
              </a:rPr>
              <a:t>Errors in materials - months of work have gone into preparing this material that includes lots of numbers, contact names, etc.  If you find a mistake (and there is bound to be a couple) please let me know so that I can correct it. </a:t>
            </a:r>
          </a:p>
          <a:p>
            <a:endParaRPr lang="en-US" dirty="0">
              <a:latin typeface="Times New Roman" charset="0"/>
            </a:endParaRPr>
          </a:p>
          <a:p>
            <a:r>
              <a:rPr lang="en-US" dirty="0">
                <a:latin typeface="Times New Roman" charset="0"/>
              </a:rPr>
              <a:t>Remember you are interviewing them as well.  Fit between field instructor and student can be important.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3554"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0D51AC1-67D3-9F4E-B277-FD5DCA6E10B6}" type="slidenum">
              <a:rPr lang="en-US" sz="1200"/>
              <a:pPr/>
              <a:t>7</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F1DFFE-79C3-9B40-94E4-75ED89513BE6}" type="slidenum">
              <a:rPr lang="en-US" sz="1200"/>
              <a:pPr/>
              <a:t>8</a:t>
            </a:fld>
            <a:endParaRPr lang="en-US" sz="1200"/>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Times New Roman" charset="0"/>
              </a:rPr>
              <a:t>Please check in with us upon arriving.  We will a list of the agencies present and a map of their location - and any additional placements available - we oftentimes have stragglers.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B76A8B9-D6BD-2748-A558-F8BFCFB61C46}" type="slidenum">
              <a:rPr lang="en-US" sz="1200"/>
              <a:pPr/>
              <a:t>9</a:t>
            </a:fld>
            <a:endParaRPr lang="en-US" sz="1200"/>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7651"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9698"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942DE85-4B63-4745-BE5A-5D13E27F2E05}" type="slidenum">
              <a:rPr lang="en-US" sz="1200"/>
              <a:pPr/>
              <a:t>10</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1746"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atin typeface="Calibri"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63C4A0F-A9A0-7448-91E3-0C05E298E79E}" type="slidenum">
              <a:rPr lang="en-US" sz="1200"/>
              <a:pPr/>
              <a:t>11</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914400"/>
            <a:r>
              <a:rPr kumimoji="1" lang="en-US">
                <a:latin typeface="Times New Roman" charset="0"/>
              </a:rPr>
              <a:t>Certainly any form of sexual or close, personal relationship between a field instructor and a student is forbidden.  Additionally, field instructors cannot be a family member, personal friend, a former or current client or helping professional to the student.  However, there are other examples that field instructors may want to consider, e.g. entering into business or financial arrangement, excessive socializing with the student, etc.</a:t>
            </a:r>
          </a:p>
          <a:p>
            <a:pPr defTabSz="914400"/>
            <a:endParaRPr kumimoji="1" lang="en-US">
              <a:latin typeface="Times New Roman" charset="0"/>
            </a:endParaRPr>
          </a:p>
          <a:p>
            <a:pPr defTabSz="914400"/>
            <a:r>
              <a:rPr kumimoji="1" lang="en-US">
                <a:latin typeface="Times New Roman" charset="0"/>
              </a:rPr>
              <a:t> When the placement occurs, the student and proposed field instructor have the duty to disclose whether there has been an existing relationship and the nature of it. </a:t>
            </a:r>
          </a:p>
          <a:p>
            <a:pPr defTabSz="914400"/>
            <a:endParaRPr lang="en-US">
              <a:latin typeface="Calibri" charset="0"/>
            </a:endParaRPr>
          </a:p>
          <a:p>
            <a:pPr defTabSz="914400"/>
            <a:endParaRPr lang="en-US">
              <a:latin typeface="Calibri" charset="0"/>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FACEF60-DBB1-F449-A8BA-789CF0E46827}" type="slidenum">
              <a:rPr lang="en-US" sz="1200"/>
              <a:pPr/>
              <a:t>12</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0CAC46-3A26-294C-950B-02ADFF80E97E}" type="slidenum">
              <a:rPr lang="en-US"/>
              <a:pPr>
                <a:defRPr/>
              </a:pPr>
              <a:t>‹#›</a:t>
            </a:fld>
            <a:endParaRPr lang="en-US"/>
          </a:p>
        </p:txBody>
      </p:sp>
    </p:spTree>
    <p:extLst>
      <p:ext uri="{BB962C8B-B14F-4D97-AF65-F5344CB8AC3E}">
        <p14:creationId xmlns:p14="http://schemas.microsoft.com/office/powerpoint/2010/main" val="287903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0"/>
            <a:ext cx="7772400" cy="381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A39215-591C-2945-815F-2A3956E96400}" type="slidenum">
              <a:rPr lang="en-US"/>
              <a:pPr>
                <a:defRPr/>
              </a:pPr>
              <a:t>‹#›</a:t>
            </a:fld>
            <a:endParaRPr lang="en-US"/>
          </a:p>
        </p:txBody>
      </p:sp>
    </p:spTree>
    <p:extLst>
      <p:ext uri="{BB962C8B-B14F-4D97-AF65-F5344CB8AC3E}">
        <p14:creationId xmlns:p14="http://schemas.microsoft.com/office/powerpoint/2010/main" val="369549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8E39D0-C799-A746-8AD4-83EEB2AFDF2D}" type="slidenum">
              <a:rPr lang="en-US"/>
              <a:pPr>
                <a:defRPr/>
              </a:pPr>
              <a:t>‹#›</a:t>
            </a:fld>
            <a:endParaRPr lang="en-US"/>
          </a:p>
        </p:txBody>
      </p:sp>
    </p:spTree>
    <p:extLst>
      <p:ext uri="{BB962C8B-B14F-4D97-AF65-F5344CB8AC3E}">
        <p14:creationId xmlns:p14="http://schemas.microsoft.com/office/powerpoint/2010/main" val="212684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362200"/>
            <a:ext cx="7772400" cy="3733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664F6E-C706-1C4C-B5CD-0124A867BFFE}" type="slidenum">
              <a:rPr lang="en-US"/>
              <a:pPr>
                <a:defRPr/>
              </a:pPr>
              <a:t>‹#›</a:t>
            </a:fld>
            <a:endParaRPr lang="en-US"/>
          </a:p>
        </p:txBody>
      </p:sp>
    </p:spTree>
    <p:extLst>
      <p:ext uri="{BB962C8B-B14F-4D97-AF65-F5344CB8AC3E}">
        <p14:creationId xmlns:p14="http://schemas.microsoft.com/office/powerpoint/2010/main" val="423948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C9E4E-A690-5C44-A6DD-42C4B55FC80E}" type="slidenum">
              <a:rPr lang="en-US"/>
              <a:pPr>
                <a:defRPr/>
              </a:pPr>
              <a:t>‹#›</a:t>
            </a:fld>
            <a:endParaRPr lang="en-US"/>
          </a:p>
        </p:txBody>
      </p:sp>
    </p:spTree>
    <p:extLst>
      <p:ext uri="{BB962C8B-B14F-4D97-AF65-F5344CB8AC3E}">
        <p14:creationId xmlns:p14="http://schemas.microsoft.com/office/powerpoint/2010/main" val="472548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A69429-BA2E-F341-849D-E1F0863DFFB3}" type="slidenum">
              <a:rPr lang="en-US"/>
              <a:pPr>
                <a:defRPr/>
              </a:pPr>
              <a:t>‹#›</a:t>
            </a:fld>
            <a:endParaRPr lang="en-US"/>
          </a:p>
        </p:txBody>
      </p:sp>
    </p:spTree>
    <p:extLst>
      <p:ext uri="{BB962C8B-B14F-4D97-AF65-F5344CB8AC3E}">
        <p14:creationId xmlns:p14="http://schemas.microsoft.com/office/powerpoint/2010/main" val="642169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1907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30512"/>
            <a:ext cx="4040188" cy="3341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907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30512"/>
            <a:ext cx="4041775" cy="3341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25E2FF0-B03D-A942-883A-CE97E6CB8FFA}" type="slidenum">
              <a:rPr lang="en-US"/>
              <a:pPr>
                <a:defRPr/>
              </a:pPr>
              <a:t>‹#›</a:t>
            </a:fld>
            <a:endParaRPr lang="en-US"/>
          </a:p>
        </p:txBody>
      </p:sp>
    </p:spTree>
    <p:extLst>
      <p:ext uri="{BB962C8B-B14F-4D97-AF65-F5344CB8AC3E}">
        <p14:creationId xmlns:p14="http://schemas.microsoft.com/office/powerpoint/2010/main" val="3781183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143000"/>
          </a:xfrm>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144EC37-92A9-044E-A41D-5EB6EE513535}" type="slidenum">
              <a:rPr lang="en-US"/>
              <a:pPr>
                <a:defRPr/>
              </a:pPr>
              <a:t>‹#›</a:t>
            </a:fld>
            <a:endParaRPr lang="en-US"/>
          </a:p>
        </p:txBody>
      </p:sp>
    </p:spTree>
    <p:extLst>
      <p:ext uri="{BB962C8B-B14F-4D97-AF65-F5344CB8AC3E}">
        <p14:creationId xmlns:p14="http://schemas.microsoft.com/office/powerpoint/2010/main" val="395220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21BEDB-28A1-9246-A011-B6767F220992}" type="slidenum">
              <a:rPr lang="en-US"/>
              <a:pPr>
                <a:defRPr/>
              </a:pPr>
              <a:t>‹#›</a:t>
            </a:fld>
            <a:endParaRPr lang="en-US"/>
          </a:p>
        </p:txBody>
      </p:sp>
    </p:spTree>
    <p:extLst>
      <p:ext uri="{BB962C8B-B14F-4D97-AF65-F5344CB8AC3E}">
        <p14:creationId xmlns:p14="http://schemas.microsoft.com/office/powerpoint/2010/main" val="123779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6095C8-FF23-4F4A-9BA1-465E4AFD321D}" type="slidenum">
              <a:rPr lang="en-US"/>
              <a:pPr>
                <a:defRPr/>
              </a:pPr>
              <a:t>‹#›</a:t>
            </a:fld>
            <a:endParaRPr lang="en-US"/>
          </a:p>
        </p:txBody>
      </p:sp>
    </p:spTree>
    <p:extLst>
      <p:ext uri="{BB962C8B-B14F-4D97-AF65-F5344CB8AC3E}">
        <p14:creationId xmlns:p14="http://schemas.microsoft.com/office/powerpoint/2010/main" val="206073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BF04F-078E-1843-B8B7-9F8E69D58BAF}" type="slidenum">
              <a:rPr lang="en-US"/>
              <a:pPr>
                <a:defRPr/>
              </a:pPr>
              <a:t>‹#›</a:t>
            </a:fld>
            <a:endParaRPr lang="en-US"/>
          </a:p>
        </p:txBody>
      </p:sp>
    </p:spTree>
    <p:extLst>
      <p:ext uri="{BB962C8B-B14F-4D97-AF65-F5344CB8AC3E}">
        <p14:creationId xmlns:p14="http://schemas.microsoft.com/office/powerpoint/2010/main" val="37826317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0" hangingPunct="0">
              <a:defRPr sz="140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ctr" eaLnBrk="0" hangingPunct="0">
              <a:defRPr sz="140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EC971F96-0379-F74E-87D2-AB48779E91C4}" type="slidenum">
              <a:rPr lang="en-US"/>
              <a:pPr>
                <a:defRPr/>
              </a:pPr>
              <a:t>‹#›</a:t>
            </a:fld>
            <a:endParaRPr lang="en-US"/>
          </a:p>
        </p:txBody>
      </p:sp>
      <p:pic>
        <p:nvPicPr>
          <p:cNvPr id="1031" name="Picture 1" descr="logo-page.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81000" y="-939800"/>
            <a:ext cx="9906000" cy="825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boisen@augsburg.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mailto:boisen@augsburg.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oodle.augsburg.edu/moodle2016/course/view.php?id=3636" TargetMode="External"/><Relationship Id="rId4" Type="http://schemas.openxmlformats.org/officeDocument/2006/relationships/hyperlink" Target="http://www.runipt.com" TargetMode="External"/><Relationship Id="rId5" Type="http://schemas.openxmlformats.org/officeDocument/2006/relationships/hyperlink" Target="https://www.alceasoftware.com/web/home.php"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3" Type="http://schemas.openxmlformats.org/officeDocument/2006/relationships/hyperlink" Target="https://www.alceasoftware.com/web/home.php" TargetMode="External"/><Relationship Id="rId4" Type="http://schemas.openxmlformats.org/officeDocument/2006/relationships/hyperlink" Target="http://inside.augsburg.edu/" TargetMode="External"/><Relationship Id="rId5" Type="http://schemas.openxmlformats.org/officeDocument/2006/relationships/hyperlink" Target="https://moodle.augsburg.edu/moodle2016/my/" TargetMode="External"/><Relationship Id="rId1" Type="http://schemas.openxmlformats.org/officeDocument/2006/relationships/slideLayout" Target="../slideLayouts/slideLayout2.xml"/><Relationship Id="rId2" Type="http://schemas.openxmlformats.org/officeDocument/2006/relationships/hyperlink" Target="https://moodle.augsburg.edu/moodle2016/course/view.php?id=363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runipt.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descr="cover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38" name="Rectangle 2"/>
          <p:cNvSpPr>
            <a:spLocks noGrp="1" noChangeArrowheads="1"/>
          </p:cNvSpPr>
          <p:nvPr>
            <p:ph type="ctrTitle"/>
          </p:nvPr>
        </p:nvSpPr>
        <p:spPr>
          <a:xfrm>
            <a:off x="685800" y="1447800"/>
            <a:ext cx="7772400" cy="1143000"/>
          </a:xfrm>
        </p:spPr>
        <p:txBody>
          <a:bodyPr/>
          <a:lstStyle/>
          <a:p>
            <a:pPr algn="l" eaLnBrk="1" hangingPunct="1"/>
            <a:r>
              <a:rPr lang="en-US" b="1" u="sng">
                <a:solidFill>
                  <a:schemeClr val="bg1"/>
                </a:solidFill>
                <a:latin typeface="Arial" charset="0"/>
                <a:ea typeface="ＭＳ Ｐゴシック" charset="0"/>
                <a:cs typeface="ＭＳ Ｐゴシック" charset="0"/>
              </a:rPr>
              <a:t>Metro</a:t>
            </a:r>
            <a:br>
              <a:rPr lang="en-US" b="1" u="sng">
                <a:solidFill>
                  <a:schemeClr val="bg1"/>
                </a:solidFill>
                <a:latin typeface="Arial" charset="0"/>
                <a:ea typeface="ＭＳ Ｐゴシック" charset="0"/>
                <a:cs typeface="ＭＳ Ｐゴシック" charset="0"/>
              </a:rPr>
            </a:br>
            <a:r>
              <a:rPr lang="en-US" b="1" u="sng">
                <a:solidFill>
                  <a:schemeClr val="bg1"/>
                </a:solidFill>
                <a:latin typeface="Arial" charset="0"/>
                <a:ea typeface="ＭＳ Ｐゴシック" charset="0"/>
                <a:cs typeface="ＭＳ Ｐゴシック" charset="0"/>
              </a:rPr>
              <a:t>Field Orientation</a:t>
            </a:r>
          </a:p>
        </p:txBody>
      </p:sp>
      <p:sp>
        <p:nvSpPr>
          <p:cNvPr id="14339" name="Rectangle 3"/>
          <p:cNvSpPr>
            <a:spLocks noGrp="1" noChangeArrowheads="1"/>
          </p:cNvSpPr>
          <p:nvPr>
            <p:ph type="subTitle" idx="1"/>
          </p:nvPr>
        </p:nvSpPr>
        <p:spPr>
          <a:xfrm>
            <a:off x="2438400" y="2819400"/>
            <a:ext cx="6400800" cy="762000"/>
          </a:xfrm>
        </p:spPr>
        <p:txBody>
          <a:bodyPr/>
          <a:lstStyle/>
          <a:p>
            <a:pPr eaLnBrk="1" hangingPunct="1"/>
            <a:r>
              <a:rPr lang="en-US">
                <a:solidFill>
                  <a:schemeClr val="bg1"/>
                </a:solidFill>
                <a:latin typeface="Arial" charset="0"/>
                <a:ea typeface="ＭＳ Ｐゴシック" charset="0"/>
                <a:cs typeface="ＭＳ Ｐゴシック" charset="0"/>
              </a:rPr>
              <a:t>How DO I get a field placement?</a:t>
            </a:r>
          </a:p>
          <a:p>
            <a:pPr eaLnBrk="1" hangingPunct="1"/>
            <a:endParaRPr lang="en-US">
              <a:solidFill>
                <a:schemeClr val="bg1"/>
              </a:solidFill>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idx="1"/>
          </p:nvPr>
        </p:nvSpPr>
        <p:spPr>
          <a:xfrm>
            <a:off x="457200" y="1295400"/>
            <a:ext cx="8229600" cy="4711700"/>
          </a:xfrm>
        </p:spPr>
        <p:txBody>
          <a:bodyPr/>
          <a:lstStyle/>
          <a:p>
            <a:pPr eaLnBrk="1" hangingPunct="1">
              <a:lnSpc>
                <a:spcPct val="90000"/>
              </a:lnSpc>
            </a:pPr>
            <a:r>
              <a:rPr kumimoji="1" lang="en-US" sz="2400" dirty="0">
                <a:latin typeface="Arial" charset="0"/>
                <a:ea typeface="ＭＳ Ｐゴシック" charset="0"/>
                <a:cs typeface="ＭＳ Ｐゴシック" charset="0"/>
              </a:rPr>
              <a:t>The obvious answer is at least one - but many choose to interview four.  </a:t>
            </a:r>
          </a:p>
          <a:p>
            <a:pPr eaLnBrk="1" hangingPunct="1">
              <a:lnSpc>
                <a:spcPct val="90000"/>
              </a:lnSpc>
            </a:pPr>
            <a:endParaRPr kumimoji="1" lang="en-US" sz="2400" dirty="0">
              <a:latin typeface="Arial" charset="0"/>
              <a:ea typeface="ＭＳ Ｐゴシック" charset="0"/>
              <a:cs typeface="ＭＳ Ｐゴシック" charset="0"/>
            </a:endParaRPr>
          </a:p>
          <a:p>
            <a:pPr eaLnBrk="1" hangingPunct="1">
              <a:lnSpc>
                <a:spcPct val="90000"/>
              </a:lnSpc>
            </a:pPr>
            <a:r>
              <a:rPr kumimoji="1" lang="en-US" sz="2400" dirty="0">
                <a:latin typeface="Arial" charset="0"/>
                <a:ea typeface="ＭＳ Ｐゴシック" charset="0"/>
                <a:cs typeface="ＭＳ Ｐゴシック" charset="0"/>
              </a:rPr>
              <a:t>Ask yourself:</a:t>
            </a:r>
          </a:p>
          <a:p>
            <a:pPr lvl="1" eaLnBrk="1" hangingPunct="1">
              <a:lnSpc>
                <a:spcPct val="90000"/>
              </a:lnSpc>
            </a:pPr>
            <a:r>
              <a:rPr kumimoji="1" lang="en-US" sz="2000" dirty="0">
                <a:latin typeface="Arial" charset="0"/>
                <a:ea typeface="ＭＳ Ｐゴシック" charset="0"/>
              </a:rPr>
              <a:t>Have I found some placements of interest? </a:t>
            </a:r>
          </a:p>
          <a:p>
            <a:pPr lvl="1" eaLnBrk="1" hangingPunct="1">
              <a:lnSpc>
                <a:spcPct val="90000"/>
              </a:lnSpc>
            </a:pPr>
            <a:r>
              <a:rPr kumimoji="1" lang="en-US" sz="2000" dirty="0">
                <a:latin typeface="Arial" charset="0"/>
                <a:ea typeface="ＭＳ Ｐゴシック" charset="0"/>
              </a:rPr>
              <a:t>How competitive were the placements I chose (Laura </a:t>
            </a:r>
            <a:r>
              <a:rPr kumimoji="1" lang="en-US" sz="2000" dirty="0" err="1">
                <a:latin typeface="Arial" charset="0"/>
                <a:ea typeface="ＭＳ Ｐゴシック" charset="0"/>
              </a:rPr>
              <a:t>Boisen</a:t>
            </a:r>
            <a:r>
              <a:rPr kumimoji="1" lang="en-US" sz="2000" dirty="0">
                <a:latin typeface="Arial" charset="0"/>
                <a:ea typeface="ＭＳ Ｐゴシック" charset="0"/>
              </a:rPr>
              <a:t> can give you a general idea of competitive placements historically)?</a:t>
            </a:r>
          </a:p>
          <a:p>
            <a:pPr lvl="1" eaLnBrk="1" hangingPunct="1">
              <a:lnSpc>
                <a:spcPct val="90000"/>
              </a:lnSpc>
            </a:pPr>
            <a:endParaRPr kumimoji="1" lang="en-US" sz="2000" dirty="0">
              <a:latin typeface="Arial" charset="0"/>
              <a:ea typeface="ＭＳ Ｐゴシック" charset="0"/>
            </a:endParaRPr>
          </a:p>
          <a:p>
            <a:pPr eaLnBrk="1" hangingPunct="1">
              <a:lnSpc>
                <a:spcPct val="90000"/>
              </a:lnSpc>
            </a:pPr>
            <a:r>
              <a:rPr kumimoji="1" lang="en-US" sz="2400" dirty="0">
                <a:latin typeface="Arial" charset="0"/>
                <a:ea typeface="ＭＳ Ｐゴシック" charset="0"/>
                <a:cs typeface="ＭＳ Ｐゴシック" charset="0"/>
              </a:rPr>
              <a:t>Word of caution: if “promised” a placement or told that you will be the number one choice, check with Laura about whether more interviews should be completed</a:t>
            </a:r>
          </a:p>
        </p:txBody>
      </p:sp>
      <p:sp>
        <p:nvSpPr>
          <p:cNvPr id="2" name="Rectangle 2"/>
          <p:cNvSpPr>
            <a:spLocks noGrp="1" noChangeArrowheads="1"/>
          </p:cNvSpPr>
          <p:nvPr>
            <p:ph type="title"/>
          </p:nvPr>
        </p:nvSpPr>
        <p:spPr>
          <a:xfrm>
            <a:off x="685800" y="-381000"/>
            <a:ext cx="7772400" cy="1524000"/>
          </a:xfrm>
          <a:extLst/>
        </p:spPr>
        <p:txBody>
          <a:bodyPr>
            <a:normAutofit/>
            <a:scene3d>
              <a:camera prst="orthographicFront"/>
              <a:lightRig rig="soft" dir="t"/>
            </a:scene3d>
            <a:sp3d prstMaterial="softEdge">
              <a:bevelT w="25400" h="25400"/>
            </a:sp3d>
          </a:bodyPr>
          <a:lstStyle/>
          <a:p>
            <a:pPr eaLnBrk="1" fontAlgn="auto" hangingPunct="1">
              <a:spcAft>
                <a:spcPts val="0"/>
              </a:spcAft>
              <a:defRPr/>
            </a:pPr>
            <a:r>
              <a:rPr kumimoji="1" lang="en-US" sz="3600" b="1" dirty="0">
                <a:ea typeface="ＭＳ Ｐゴシック" pitchFamily="41" charset="-128"/>
                <a:cs typeface="ＭＳ Ｐゴシック" pitchFamily="41" charset="-128"/>
              </a:rPr>
              <a:t>How many interviews do I need to do?</a:t>
            </a:r>
            <a:endParaRPr kumimoji="1" lang="en-US" b="1" dirty="0">
              <a:ea typeface="ＭＳ Ｐゴシック" pitchFamily="41" charset="-128"/>
              <a:cs typeface="ＭＳ Ｐゴシック" pitchFamily="41"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idx="1"/>
          </p:nvPr>
        </p:nvSpPr>
        <p:spPr>
          <a:xfrm>
            <a:off x="228600" y="1066800"/>
            <a:ext cx="8763000" cy="4919662"/>
          </a:xfrm>
        </p:spPr>
        <p:txBody>
          <a:bodyPr/>
          <a:lstStyle/>
          <a:p>
            <a:pPr eaLnBrk="1" hangingPunct="1">
              <a:lnSpc>
                <a:spcPct val="90000"/>
              </a:lnSpc>
            </a:pPr>
            <a:r>
              <a:rPr kumimoji="1" lang="en-US" sz="2200" dirty="0">
                <a:latin typeface="Arial" charset="0"/>
                <a:ea typeface="ＭＳ Ｐゴシック" charset="0"/>
                <a:cs typeface="ＭＳ Ｐゴシック" charset="0"/>
              </a:rPr>
              <a:t>Don’t panic.  This happens to a small percentage of students at all 3 schools - often some of the most talented students.</a:t>
            </a:r>
          </a:p>
          <a:p>
            <a:pPr eaLnBrk="1" hangingPunct="1">
              <a:lnSpc>
                <a:spcPct val="90000"/>
              </a:lnSpc>
            </a:pPr>
            <a:endParaRPr kumimoji="1" lang="en-US" sz="8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You will be informed of the need for further contacts in an e-mail in late May.</a:t>
            </a:r>
          </a:p>
          <a:p>
            <a:pPr eaLnBrk="1" hangingPunct="1">
              <a:lnSpc>
                <a:spcPct val="90000"/>
              </a:lnSpc>
            </a:pPr>
            <a:endParaRPr kumimoji="1" lang="en-US" sz="8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If there were interviewing problems shared by prospective field instructors, those concerns will be shared with you.</a:t>
            </a:r>
          </a:p>
          <a:p>
            <a:pPr eaLnBrk="1" hangingPunct="1">
              <a:lnSpc>
                <a:spcPct val="90000"/>
              </a:lnSpc>
            </a:pPr>
            <a:endParaRPr kumimoji="1" lang="en-US" sz="8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A list of internships still without students will be distributed and we will discuss who might be a good fit for you.</a:t>
            </a:r>
          </a:p>
          <a:p>
            <a:pPr eaLnBrk="1" hangingPunct="1">
              <a:lnSpc>
                <a:spcPct val="90000"/>
              </a:lnSpc>
            </a:pPr>
            <a:endParaRPr kumimoji="1" lang="en-US" sz="8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A less formal process begins in late May where you contact the prospective field instructor, interview with them and we all talk right away about whether it is a match.</a:t>
            </a:r>
          </a:p>
        </p:txBody>
      </p:sp>
      <p:sp>
        <p:nvSpPr>
          <p:cNvPr id="2" name="Rectangle 2"/>
          <p:cNvSpPr>
            <a:spLocks noGrp="1" noChangeArrowheads="1"/>
          </p:cNvSpPr>
          <p:nvPr>
            <p:ph type="title"/>
          </p:nvPr>
        </p:nvSpPr>
        <p:spPr>
          <a:xfrm>
            <a:off x="685800" y="-533400"/>
            <a:ext cx="7772400" cy="1828800"/>
          </a:xfrm>
          <a:extLst/>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sz="3200" b="1" dirty="0">
                <a:ea typeface="ＭＳ Ｐゴシック" pitchFamily="41" charset="-128"/>
                <a:cs typeface="ＭＳ Ｐゴシック" pitchFamily="41" charset="-128"/>
              </a:rPr>
              <a:t>What if I am not assigned a placement?</a:t>
            </a:r>
            <a:endParaRPr kumimoji="1" lang="en-US" b="1" dirty="0">
              <a:ea typeface="ＭＳ Ｐゴシック" pitchFamily="41" charset="-128"/>
              <a:cs typeface="ＭＳ Ｐゴシック" pitchFamily="41"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1"/>
          <p:cNvSpPr>
            <a:spLocks noGrp="1"/>
          </p:cNvSpPr>
          <p:nvPr>
            <p:ph idx="1"/>
          </p:nvPr>
        </p:nvSpPr>
        <p:spPr>
          <a:xfrm>
            <a:off x="457200" y="1295400"/>
            <a:ext cx="8382000" cy="4525963"/>
          </a:xfrm>
        </p:spPr>
        <p:txBody>
          <a:bodyPr/>
          <a:lstStyle/>
          <a:p>
            <a:r>
              <a:rPr lang="en-US" sz="2400" i="1">
                <a:latin typeface="Arial" charset="0"/>
                <a:ea typeface="ＭＳ Ｐゴシック" charset="0"/>
                <a:cs typeface="ＭＳ Ｐゴシック" charset="0"/>
              </a:rPr>
              <a:t>Social workers who function as educators or field instructors for students should not engage in any dual or multiple relationships with students in which there is a risk of exploitation or potential harm to the student.  Social work educators and field instructors are responsible for setting clear, appropriate, and culturally sensitive boundaries(Standard 3.02(d), NASW Code of Ethics).</a:t>
            </a:r>
          </a:p>
          <a:p>
            <a:pPr>
              <a:buFontTx/>
              <a:buNone/>
            </a:pPr>
            <a:endParaRPr lang="en-US" sz="2400" i="1">
              <a:latin typeface="Arial" charset="0"/>
              <a:ea typeface="ＭＳ Ｐゴシック" charset="0"/>
              <a:cs typeface="ＭＳ Ｐゴシック" charset="0"/>
            </a:endParaRPr>
          </a:p>
          <a:p>
            <a:r>
              <a:rPr lang="en-US" sz="2400">
                <a:latin typeface="Arial" charset="0"/>
                <a:ea typeface="ＭＳ Ｐゴシック" charset="0"/>
                <a:cs typeface="ＭＳ Ｐゴシック" charset="0"/>
              </a:rPr>
              <a:t>When the placement occurs, the student and field instructor have the duty to disclose the existing relationship and its nature.</a:t>
            </a:r>
          </a:p>
          <a:p>
            <a:pPr>
              <a:buFontTx/>
              <a:buNone/>
            </a:pPr>
            <a:endParaRPr lang="en-US">
              <a:latin typeface="Arial" charset="0"/>
              <a:ea typeface="ＭＳ Ｐゴシック" charset="0"/>
              <a:cs typeface="ＭＳ Ｐゴシック" charset="0"/>
            </a:endParaRPr>
          </a:p>
        </p:txBody>
      </p:sp>
      <p:sp>
        <p:nvSpPr>
          <p:cNvPr id="32770" name="Title 2"/>
          <p:cNvSpPr>
            <a:spLocks noGrp="1"/>
          </p:cNvSpPr>
          <p:nvPr>
            <p:ph type="title"/>
          </p:nvPr>
        </p:nvSpPr>
        <p:spPr>
          <a:xfrm>
            <a:off x="685800" y="-228600"/>
            <a:ext cx="7772400" cy="1295400"/>
          </a:xfrm>
        </p:spPr>
        <p:txBody>
          <a:bodyPr/>
          <a:lstStyle/>
          <a:p>
            <a:r>
              <a:rPr lang="en-US" sz="4000" u="sng">
                <a:latin typeface="Arial" charset="0"/>
                <a:ea typeface="ＭＳ Ｐゴシック" charset="0"/>
                <a:cs typeface="ＭＳ Ｐゴシック" charset="0"/>
              </a:rPr>
              <a:t>Dual Relationships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noChangeArrowheads="1"/>
          </p:cNvSpPr>
          <p:nvPr>
            <p:ph idx="1"/>
          </p:nvPr>
        </p:nvSpPr>
        <p:spPr>
          <a:xfrm>
            <a:off x="381000" y="1447800"/>
            <a:ext cx="8229600" cy="3949700"/>
          </a:xfrm>
        </p:spPr>
        <p:txBody>
          <a:bodyPr/>
          <a:lstStyle/>
          <a:p>
            <a:pPr eaLnBrk="1" hangingPunct="1">
              <a:lnSpc>
                <a:spcPct val="90000"/>
              </a:lnSpc>
            </a:pPr>
            <a:r>
              <a:rPr kumimoji="1" lang="en-US" sz="2200" dirty="0">
                <a:latin typeface="Arial" charset="0"/>
                <a:ea typeface="ＭＳ Ｐゴシック" charset="0"/>
                <a:cs typeface="ＭＳ Ｐゴシック" charset="0"/>
              </a:rPr>
              <a:t>Contact Laura via e-mail with the name of the agency, a contact person (if you have a name), and the phone number (especially outside the metro area).</a:t>
            </a:r>
          </a:p>
          <a:p>
            <a:pPr eaLnBrk="1" hangingPunct="1">
              <a:lnSpc>
                <a:spcPct val="90000"/>
              </a:lnSpc>
              <a:buFontTx/>
              <a:buNone/>
            </a:pPr>
            <a:endParaRPr kumimoji="1" lang="en-US" sz="22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Laura will contact the agency to see if they meet Augsburg and CSWE accreditation guidelines.</a:t>
            </a:r>
          </a:p>
          <a:p>
            <a:pPr eaLnBrk="1" hangingPunct="1">
              <a:lnSpc>
                <a:spcPct val="90000"/>
              </a:lnSpc>
              <a:buFontTx/>
              <a:buNone/>
            </a:pPr>
            <a:endParaRPr kumimoji="1" lang="en-US" sz="22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Please allow the field staff to do this exploration, i.e. do not contact </a:t>
            </a:r>
            <a:r>
              <a:rPr kumimoji="1" lang="en-US" sz="2200" dirty="0" smtClean="0">
                <a:latin typeface="Arial" charset="0"/>
                <a:ea typeface="ＭＳ Ｐゴシック" charset="0"/>
                <a:cs typeface="ＭＳ Ｐゴシック" charset="0"/>
              </a:rPr>
              <a:t>them yourself!</a:t>
            </a:r>
            <a:endParaRPr kumimoji="1" lang="en-US" sz="2200" dirty="0">
              <a:latin typeface="Arial" charset="0"/>
              <a:ea typeface="ＭＳ Ｐゴシック" charset="0"/>
              <a:cs typeface="ＭＳ Ｐゴシック" charset="0"/>
            </a:endParaRPr>
          </a:p>
        </p:txBody>
      </p:sp>
      <p:sp>
        <p:nvSpPr>
          <p:cNvPr id="2" name="Rectangle 2"/>
          <p:cNvSpPr>
            <a:spLocks noGrp="1" noChangeArrowheads="1"/>
          </p:cNvSpPr>
          <p:nvPr>
            <p:ph type="title"/>
          </p:nvPr>
        </p:nvSpPr>
        <p:spPr>
          <a:xfrm>
            <a:off x="-228600" y="304800"/>
            <a:ext cx="9601200" cy="1143000"/>
          </a:xfrm>
          <a:ln>
            <a:miter lim="800000"/>
            <a:headEnd/>
            <a:tailEnd/>
          </a:ln>
          <a:extLst/>
        </p:spPr>
        <p:txBody>
          <a:bodyPr>
            <a:noAutofit/>
            <a:scene3d>
              <a:camera prst="orthographicFront"/>
              <a:lightRig rig="soft" dir="t"/>
            </a:scene3d>
            <a:sp3d prstMaterial="softEdge">
              <a:bevelT w="25400" h="25400"/>
            </a:sp3d>
          </a:bodyPr>
          <a:lstStyle/>
          <a:p>
            <a:pPr eaLnBrk="1" fontAlgn="auto" hangingPunct="1">
              <a:spcAft>
                <a:spcPts val="0"/>
              </a:spcAft>
              <a:defRPr/>
            </a:pPr>
            <a:r>
              <a:rPr kumimoji="1" lang="en-US" sz="3200" b="1" u="sng" dirty="0" smtClean="0"/>
              <a:t>What if I want a placement that is not on the list?</a:t>
            </a:r>
            <a:endParaRPr kumimoji="1" lang="en-US" sz="3200" b="1"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a:xfrm>
            <a:off x="685800" y="838200"/>
            <a:ext cx="7772400" cy="4800600"/>
          </a:xfrm>
        </p:spPr>
        <p:txBody>
          <a:bodyPr/>
          <a:lstStyle/>
          <a:p>
            <a:pPr eaLnBrk="1" hangingPunct="1">
              <a:lnSpc>
                <a:spcPct val="90000"/>
              </a:lnSpc>
            </a:pPr>
            <a:r>
              <a:rPr kumimoji="1" lang="en-US" sz="2200" dirty="0">
                <a:latin typeface="Arial" charset="0"/>
                <a:ea typeface="ＭＳ Ｐゴシック" charset="0"/>
                <a:cs typeface="ＭＳ Ｐゴシック" charset="0"/>
              </a:rPr>
              <a:t>Refer to the field manual in terms of the proposal</a:t>
            </a:r>
            <a:r>
              <a:rPr kumimoji="1" lang="ja-JP" altLang="en-US" sz="2200" dirty="0">
                <a:latin typeface="Arial" charset="0"/>
                <a:ea typeface="ＭＳ Ｐゴシック" charset="0"/>
                <a:cs typeface="ＭＳ Ｐゴシック" charset="0"/>
              </a:rPr>
              <a:t>’</a:t>
            </a:r>
            <a:r>
              <a:rPr kumimoji="1" lang="en-US" altLang="ja-JP" sz="2200" dirty="0">
                <a:latin typeface="Arial" charset="0"/>
                <a:ea typeface="ＭＳ Ｐゴシック" charset="0"/>
                <a:cs typeface="ＭＳ Ｐゴシック" charset="0"/>
              </a:rPr>
              <a:t>s components.</a:t>
            </a:r>
          </a:p>
          <a:p>
            <a:pPr eaLnBrk="1" hangingPunct="1">
              <a:lnSpc>
                <a:spcPct val="90000"/>
              </a:lnSpc>
            </a:pPr>
            <a:endParaRPr kumimoji="1" lang="en-US" sz="12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Must have different roles &amp; responsibilities than your job.</a:t>
            </a:r>
          </a:p>
          <a:p>
            <a:pPr eaLnBrk="1" hangingPunct="1">
              <a:lnSpc>
                <a:spcPct val="90000"/>
              </a:lnSpc>
              <a:buFontTx/>
              <a:buNone/>
            </a:pPr>
            <a:endParaRPr kumimoji="1" lang="en-US" sz="12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Field and employment hours must be distinct.</a:t>
            </a:r>
          </a:p>
          <a:p>
            <a:pPr eaLnBrk="1" hangingPunct="1">
              <a:lnSpc>
                <a:spcPct val="90000"/>
              </a:lnSpc>
            </a:pPr>
            <a:endParaRPr kumimoji="1" lang="en-US" sz="12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No cross-over of clients.</a:t>
            </a:r>
          </a:p>
          <a:p>
            <a:pPr eaLnBrk="1" hangingPunct="1">
              <a:lnSpc>
                <a:spcPct val="90000"/>
              </a:lnSpc>
              <a:buFontTx/>
              <a:buNone/>
            </a:pPr>
            <a:endParaRPr kumimoji="1" lang="en-US" sz="12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Field instructor and employment supervisor cannot be the same person.</a:t>
            </a:r>
          </a:p>
          <a:p>
            <a:pPr eaLnBrk="1" hangingPunct="1">
              <a:lnSpc>
                <a:spcPct val="90000"/>
              </a:lnSpc>
            </a:pPr>
            <a:endParaRPr kumimoji="1" lang="en-US" sz="12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One year employment at the agency.</a:t>
            </a:r>
          </a:p>
        </p:txBody>
      </p:sp>
      <p:sp>
        <p:nvSpPr>
          <p:cNvPr id="2" name="Rectangle 2"/>
          <p:cNvSpPr>
            <a:spLocks noGrp="1" noChangeArrowheads="1"/>
          </p:cNvSpPr>
          <p:nvPr>
            <p:ph type="title"/>
          </p:nvPr>
        </p:nvSpPr>
        <p:spPr>
          <a:xfrm>
            <a:off x="685800" y="-457200"/>
            <a:ext cx="7772400" cy="1524000"/>
          </a:xfrm>
          <a:ln>
            <a:miter lim="800000"/>
            <a:headEnd/>
            <a:tailEnd/>
          </a:ln>
          <a:extLst/>
        </p:spPr>
        <p:txBody>
          <a:bodyPr>
            <a:normAutofit/>
            <a:scene3d>
              <a:camera prst="orthographicFront"/>
              <a:lightRig rig="soft" dir="t"/>
            </a:scene3d>
            <a:sp3d prstMaterial="softEdge">
              <a:bevelT w="25400" h="25400"/>
            </a:sp3d>
          </a:bodyPr>
          <a:lstStyle/>
          <a:p>
            <a:pPr eaLnBrk="1" fontAlgn="auto" hangingPunct="1">
              <a:spcAft>
                <a:spcPts val="0"/>
              </a:spcAft>
              <a:defRPr/>
            </a:pPr>
            <a:r>
              <a:rPr kumimoji="1" lang="en-US" sz="4000" b="1" u="sng" dirty="0"/>
              <a:t>Employment Site Placements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981200"/>
          </a:xfrm>
        </p:spPr>
        <p:txBody>
          <a:bodyPr/>
          <a:lstStyle/>
          <a:p>
            <a:r>
              <a:rPr lang="en-US" sz="3600" dirty="0" smtClean="0"/>
              <a:t>Diversity Social Work Advancement Program (DSWAP)</a:t>
            </a:r>
            <a:endParaRPr lang="en-US" sz="3600" dirty="0"/>
          </a:p>
        </p:txBody>
      </p:sp>
      <p:sp>
        <p:nvSpPr>
          <p:cNvPr id="3" name="Content Placeholder 2"/>
          <p:cNvSpPr>
            <a:spLocks noGrp="1"/>
          </p:cNvSpPr>
          <p:nvPr>
            <p:ph idx="1"/>
          </p:nvPr>
        </p:nvSpPr>
        <p:spPr>
          <a:xfrm>
            <a:off x="685800" y="2209800"/>
            <a:ext cx="7772400" cy="4114800"/>
          </a:xfrm>
        </p:spPr>
        <p:txBody>
          <a:bodyPr/>
          <a:lstStyle/>
          <a:p>
            <a:r>
              <a:rPr lang="en-US" dirty="0" smtClean="0"/>
              <a:t>Goals:</a:t>
            </a:r>
          </a:p>
          <a:p>
            <a:pPr lvl="1"/>
            <a:r>
              <a:rPr lang="en-US" dirty="0" smtClean="0"/>
              <a:t>Increase the number of licensed mental health professionals from immigrant, refugee &amp; minority communities</a:t>
            </a:r>
          </a:p>
          <a:p>
            <a:pPr lvl="1"/>
            <a:r>
              <a:rPr lang="en-US" dirty="0" smtClean="0"/>
              <a:t>Expand the accessibility of culturally competent, trauma-informed mental health services to members of diverse communities</a:t>
            </a:r>
            <a:endParaRPr lang="en-US" dirty="0"/>
          </a:p>
        </p:txBody>
      </p:sp>
    </p:spTree>
    <p:extLst>
      <p:ext uri="{BB962C8B-B14F-4D97-AF65-F5344CB8AC3E}">
        <p14:creationId xmlns:p14="http://schemas.microsoft.com/office/powerpoint/2010/main" val="13340697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600200"/>
          </a:xfrm>
        </p:spPr>
        <p:txBody>
          <a:bodyPr/>
          <a:lstStyle/>
          <a:p>
            <a:r>
              <a:rPr lang="en-US" sz="2800" dirty="0" smtClean="0"/>
              <a:t>Diversity Social Work Advancement Program (DSWAP)</a:t>
            </a:r>
            <a:endParaRPr lang="en-US" sz="2800" dirty="0"/>
          </a:p>
        </p:txBody>
      </p:sp>
      <p:sp>
        <p:nvSpPr>
          <p:cNvPr id="3" name="Content Placeholder 2"/>
          <p:cNvSpPr>
            <a:spLocks noGrp="1"/>
          </p:cNvSpPr>
          <p:nvPr>
            <p:ph idx="1"/>
          </p:nvPr>
        </p:nvSpPr>
        <p:spPr>
          <a:xfrm>
            <a:off x="685800" y="1828800"/>
            <a:ext cx="7924800" cy="4495800"/>
          </a:xfrm>
        </p:spPr>
        <p:txBody>
          <a:bodyPr/>
          <a:lstStyle/>
          <a:p>
            <a:r>
              <a:rPr lang="en-US" dirty="0" smtClean="0"/>
              <a:t>Applicant Qualifications</a:t>
            </a:r>
          </a:p>
          <a:p>
            <a:pPr lvl="1"/>
            <a:r>
              <a:rPr lang="en-US" sz="2000" dirty="0" smtClean="0"/>
              <a:t>2</a:t>
            </a:r>
            <a:r>
              <a:rPr lang="en-US" sz="2000" baseline="30000" dirty="0" smtClean="0"/>
              <a:t>nd</a:t>
            </a:r>
            <a:r>
              <a:rPr lang="en-US" sz="2000" dirty="0" smtClean="0"/>
              <a:t> year MCCP students only</a:t>
            </a:r>
          </a:p>
          <a:p>
            <a:pPr lvl="1"/>
            <a:r>
              <a:rPr lang="en-US" sz="2000" dirty="0" smtClean="0"/>
              <a:t>$3500 stipend for at least 2 students</a:t>
            </a:r>
          </a:p>
          <a:p>
            <a:pPr lvl="1"/>
            <a:r>
              <a:rPr lang="en-US" sz="2000" dirty="0" smtClean="0"/>
              <a:t>Racial minority, immigrant or refugee status</a:t>
            </a:r>
          </a:p>
          <a:p>
            <a:r>
              <a:rPr lang="en-US" dirty="0" smtClean="0"/>
              <a:t>Program Requirements</a:t>
            </a:r>
          </a:p>
          <a:p>
            <a:pPr lvl="1"/>
            <a:r>
              <a:rPr lang="en-US" sz="2000" dirty="0" smtClean="0"/>
              <a:t>Submit application material to Laura Boisen </a:t>
            </a:r>
          </a:p>
          <a:p>
            <a:pPr lvl="1"/>
            <a:r>
              <a:rPr lang="en-US" sz="2000" dirty="0" smtClean="0"/>
              <a:t>Interview at the Family Partnership &amp; be accepted</a:t>
            </a:r>
            <a:endParaRPr lang="en-US" sz="2000" baseline="30000" dirty="0" smtClean="0"/>
          </a:p>
          <a:p>
            <a:pPr lvl="1"/>
            <a:r>
              <a:rPr lang="en-US" sz="2000" dirty="0" smtClean="0"/>
              <a:t>Enroll in trauma elective &amp; supervision courses</a:t>
            </a:r>
          </a:p>
        </p:txBody>
      </p:sp>
    </p:spTree>
    <p:extLst>
      <p:ext uri="{BB962C8B-B14F-4D97-AF65-F5344CB8AC3E}">
        <p14:creationId xmlns:p14="http://schemas.microsoft.com/office/powerpoint/2010/main" val="3072875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idx="1"/>
          </p:nvPr>
        </p:nvSpPr>
        <p:spPr>
          <a:xfrm>
            <a:off x="685800" y="1295400"/>
            <a:ext cx="7772400" cy="3733800"/>
          </a:xfrm>
        </p:spPr>
        <p:txBody>
          <a:bodyPr/>
          <a:lstStyle/>
          <a:p>
            <a:pPr eaLnBrk="1" hangingPunct="1"/>
            <a:r>
              <a:rPr kumimoji="1" lang="en-US" sz="2200" dirty="0">
                <a:latin typeface="Arial" charset="0"/>
                <a:ea typeface="ＭＳ Ｐゴシック" charset="0"/>
                <a:cs typeface="ＭＳ Ｐゴシック" charset="0"/>
              </a:rPr>
              <a:t>The goal is to have a placement by </a:t>
            </a:r>
            <a:r>
              <a:rPr kumimoji="1" lang="en-US" sz="2200" b="1" dirty="0">
                <a:latin typeface="Arial" charset="0"/>
                <a:ea typeface="ＭＳ Ｐゴシック" charset="0"/>
                <a:cs typeface="ＭＳ Ｐゴシック" charset="0"/>
              </a:rPr>
              <a:t>the end of May.</a:t>
            </a:r>
            <a:endParaRPr kumimoji="1" lang="en-US" sz="2200" dirty="0">
              <a:latin typeface="Arial" charset="0"/>
              <a:ea typeface="ＭＳ Ｐゴシック" charset="0"/>
              <a:cs typeface="ＭＳ Ｐゴシック" charset="0"/>
            </a:endParaRPr>
          </a:p>
          <a:p>
            <a:pPr eaLnBrk="1" hangingPunct="1">
              <a:buFontTx/>
              <a:buNone/>
            </a:pPr>
            <a:endParaRPr kumimoji="1" lang="en-US" sz="800" dirty="0">
              <a:latin typeface="Arial" charset="0"/>
              <a:ea typeface="ＭＳ Ｐゴシック" charset="0"/>
              <a:cs typeface="ＭＳ Ｐゴシック" charset="0"/>
            </a:endParaRPr>
          </a:p>
          <a:p>
            <a:pPr eaLnBrk="1" hangingPunct="1"/>
            <a:r>
              <a:rPr kumimoji="1" lang="en-US" sz="2200" dirty="0">
                <a:latin typeface="Arial" charset="0"/>
                <a:ea typeface="ＭＳ Ｐゴシック" charset="0"/>
                <a:cs typeface="ＭＳ Ｐゴシック" charset="0"/>
              </a:rPr>
              <a:t>Act professionally. Your behavior toward all staff at an agency will reflect on all of us at Augsburg.</a:t>
            </a:r>
          </a:p>
          <a:p>
            <a:pPr eaLnBrk="1" hangingPunct="1">
              <a:buFontTx/>
              <a:buNone/>
            </a:pPr>
            <a:endParaRPr kumimoji="1" lang="en-US" sz="800" dirty="0">
              <a:latin typeface="Arial" charset="0"/>
              <a:ea typeface="ＭＳ Ｐゴシック" charset="0"/>
              <a:cs typeface="ＭＳ Ｐゴシック" charset="0"/>
            </a:endParaRPr>
          </a:p>
          <a:p>
            <a:pPr eaLnBrk="1" hangingPunct="1"/>
            <a:r>
              <a:rPr kumimoji="1" lang="en-US" sz="2200" dirty="0">
                <a:latin typeface="Arial" charset="0"/>
                <a:ea typeface="ＭＳ Ｐゴシック" charset="0"/>
                <a:cs typeface="ＭＳ Ｐゴシック" charset="0"/>
              </a:rPr>
              <a:t>If you decide to not attend an interview, call and cancel.</a:t>
            </a:r>
          </a:p>
          <a:p>
            <a:pPr eaLnBrk="1" hangingPunct="1"/>
            <a:endParaRPr kumimoji="1" lang="en-US" sz="800" dirty="0">
              <a:latin typeface="Arial" charset="0"/>
              <a:ea typeface="ＭＳ Ｐゴシック" charset="0"/>
              <a:cs typeface="ＭＳ Ｐゴシック" charset="0"/>
            </a:endParaRPr>
          </a:p>
          <a:p>
            <a:pPr eaLnBrk="1" hangingPunct="1"/>
            <a:r>
              <a:rPr kumimoji="1" lang="en-US" sz="2200" dirty="0">
                <a:latin typeface="Arial" charset="0"/>
                <a:ea typeface="ＭＳ Ｐゴシック" charset="0"/>
                <a:cs typeface="ＭＳ Ｐゴシック" charset="0"/>
              </a:rPr>
              <a:t>You must get the placement. </a:t>
            </a:r>
            <a:r>
              <a:rPr kumimoji="1" lang="en-US" sz="2200" dirty="0" smtClean="0">
                <a:latin typeface="Arial" charset="0"/>
                <a:ea typeface="ＭＳ Ｐゴシック" charset="0"/>
                <a:cs typeface="ＭＳ Ｐゴシック" charset="0"/>
              </a:rPr>
              <a:t>We </a:t>
            </a:r>
            <a:r>
              <a:rPr kumimoji="1" lang="en-US" sz="2200" dirty="0">
                <a:latin typeface="Arial" charset="0"/>
                <a:ea typeface="ＭＳ Ｐゴシック" charset="0"/>
                <a:cs typeface="ＭＳ Ｐゴシック" charset="0"/>
              </a:rPr>
              <a:t>just facilitate the placement process. </a:t>
            </a:r>
          </a:p>
          <a:p>
            <a:pPr eaLnBrk="1" hangingPunct="1"/>
            <a:endParaRPr kumimoji="1" lang="en-US" sz="800" dirty="0">
              <a:latin typeface="Arial" charset="0"/>
              <a:ea typeface="ＭＳ Ｐゴシック" charset="0"/>
              <a:cs typeface="ＭＳ Ｐゴシック" charset="0"/>
            </a:endParaRPr>
          </a:p>
          <a:p>
            <a:pPr eaLnBrk="1" hangingPunct="1"/>
            <a:r>
              <a:rPr kumimoji="1" lang="en-US" sz="2200" dirty="0">
                <a:latin typeface="Arial" charset="0"/>
                <a:ea typeface="ＭＳ Ｐゴシック" charset="0"/>
                <a:cs typeface="ＭＳ Ｐゴシック" charset="0"/>
              </a:rPr>
              <a:t>Not procuring a placement will delay your progress in the MSW program. </a:t>
            </a:r>
          </a:p>
        </p:txBody>
      </p:sp>
      <p:sp>
        <p:nvSpPr>
          <p:cNvPr id="2" name="Rectangle 2"/>
          <p:cNvSpPr>
            <a:spLocks noGrp="1" noChangeArrowheads="1"/>
          </p:cNvSpPr>
          <p:nvPr>
            <p:ph type="title"/>
          </p:nvPr>
        </p:nvSpPr>
        <p:spPr>
          <a:xfrm>
            <a:off x="685800" y="152400"/>
            <a:ext cx="7772400" cy="1143000"/>
          </a:xfrm>
          <a:ln>
            <a:miter lim="800000"/>
            <a:headEnd/>
            <a:tailEnd/>
          </a:ln>
          <a:extLst/>
        </p:spPr>
        <p:txBody>
          <a:bodyPr>
            <a:normAutofit/>
            <a:scene3d>
              <a:camera prst="orthographicFront"/>
              <a:lightRig rig="soft" dir="t"/>
            </a:scene3d>
            <a:sp3d prstMaterial="softEdge">
              <a:bevelT w="25400" h="25400"/>
            </a:sp3d>
          </a:bodyPr>
          <a:lstStyle/>
          <a:p>
            <a:pPr eaLnBrk="1" fontAlgn="auto" hangingPunct="1">
              <a:spcAft>
                <a:spcPts val="0"/>
              </a:spcAft>
              <a:defRPr/>
            </a:pPr>
            <a:r>
              <a:rPr kumimoji="1" lang="en-US" sz="4000" b="1" u="sng" dirty="0" smtClean="0"/>
              <a:t>Remember...</a:t>
            </a:r>
            <a:endParaRPr kumimoji="1" lang="en-US" sz="4000" b="1" u="sn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idx="1"/>
          </p:nvPr>
        </p:nvSpPr>
        <p:spPr>
          <a:xfrm>
            <a:off x="685800" y="990600"/>
            <a:ext cx="7772400" cy="4495800"/>
          </a:xfrm>
        </p:spPr>
        <p:txBody>
          <a:bodyPr/>
          <a:lstStyle/>
          <a:p>
            <a:pPr eaLnBrk="1" hangingPunct="1">
              <a:lnSpc>
                <a:spcPct val="90000"/>
              </a:lnSpc>
            </a:pPr>
            <a:r>
              <a:rPr kumimoji="1" lang="en-US" sz="2200" dirty="0">
                <a:latin typeface="Arial" charset="0"/>
                <a:ea typeface="ＭＳ Ｐゴシック" charset="0"/>
                <a:cs typeface="ＭＳ Ｐゴシック" charset="0"/>
              </a:rPr>
              <a:t>If the placement requires transporting of clients, ask if the agency will cover the liability or contact your own private insurance.</a:t>
            </a:r>
          </a:p>
          <a:p>
            <a:pPr eaLnBrk="1" hangingPunct="1">
              <a:lnSpc>
                <a:spcPct val="90000"/>
              </a:lnSpc>
              <a:buFontTx/>
              <a:buNone/>
            </a:pPr>
            <a:endParaRPr kumimoji="1" lang="en-US" sz="8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Most placements will conduct criminal background checks and they can refuse a field placement based upon the results.</a:t>
            </a:r>
          </a:p>
          <a:p>
            <a:pPr eaLnBrk="1" hangingPunct="1">
              <a:lnSpc>
                <a:spcPct val="90000"/>
              </a:lnSpc>
              <a:buFontTx/>
              <a:buNone/>
            </a:pPr>
            <a:endParaRPr kumimoji="1" lang="en-US" sz="800" dirty="0">
              <a:latin typeface="Arial" charset="0"/>
              <a:ea typeface="ＭＳ Ｐゴシック" charset="0"/>
              <a:cs typeface="ＭＳ Ｐゴシック" charset="0"/>
            </a:endParaRPr>
          </a:p>
          <a:p>
            <a:pPr eaLnBrk="1" hangingPunct="1">
              <a:lnSpc>
                <a:spcPct val="90000"/>
              </a:lnSpc>
            </a:pPr>
            <a:r>
              <a:rPr kumimoji="1" lang="en-US" sz="2200" u="sng" dirty="0">
                <a:latin typeface="Arial" charset="0"/>
                <a:ea typeface="ＭＳ Ｐゴシック" charset="0"/>
                <a:cs typeface="ＭＳ Ｐゴシック" charset="0"/>
              </a:rPr>
              <a:t>Field Coordinators assign the field seminar classes due to travel constraints.</a:t>
            </a:r>
          </a:p>
          <a:p>
            <a:pPr eaLnBrk="1" hangingPunct="1">
              <a:lnSpc>
                <a:spcPct val="90000"/>
              </a:lnSpc>
            </a:pPr>
            <a:endParaRPr kumimoji="1" lang="en-US" sz="2200" dirty="0">
              <a:latin typeface="Arial" charset="0"/>
              <a:ea typeface="ＭＳ Ｐゴシック" charset="0"/>
              <a:cs typeface="ＭＳ Ｐゴシック" charset="0"/>
            </a:endParaRPr>
          </a:p>
          <a:p>
            <a:pPr eaLnBrk="1" hangingPunct="1">
              <a:lnSpc>
                <a:spcPct val="90000"/>
              </a:lnSpc>
            </a:pPr>
            <a:r>
              <a:rPr kumimoji="1" lang="en-US" sz="2200" dirty="0">
                <a:latin typeface="Arial" charset="0"/>
                <a:ea typeface="ＭＳ Ｐゴシック" charset="0"/>
                <a:cs typeface="ＭＳ Ｐゴシック" charset="0"/>
              </a:rPr>
              <a:t>Once a placement is assigned, it is increasingly difficult to obtain another placement, e.g. if you’ve had 2</a:t>
            </a:r>
            <a:r>
              <a:rPr kumimoji="1" lang="en-US" sz="2200" baseline="30000" dirty="0">
                <a:latin typeface="Arial" charset="0"/>
                <a:ea typeface="ＭＳ Ｐゴシック" charset="0"/>
                <a:cs typeface="ＭＳ Ｐゴシック" charset="0"/>
              </a:rPr>
              <a:t>nd</a:t>
            </a:r>
            <a:r>
              <a:rPr kumimoji="1" lang="en-US" sz="2200" dirty="0">
                <a:latin typeface="Arial" charset="0"/>
                <a:ea typeface="ＭＳ Ｐゴシック" charset="0"/>
                <a:cs typeface="ＭＳ Ｐゴシック" charset="0"/>
              </a:rPr>
              <a:t> thoughts or think you can do better somewhere else.</a:t>
            </a:r>
          </a:p>
          <a:p>
            <a:pPr eaLnBrk="1" hangingPunct="1">
              <a:lnSpc>
                <a:spcPct val="90000"/>
              </a:lnSpc>
              <a:buFont typeface="Wingdings 3" charset="0"/>
              <a:buNone/>
            </a:pPr>
            <a:endParaRPr kumimoji="1" lang="en-US" sz="2800" dirty="0">
              <a:latin typeface="Arial" charset="0"/>
              <a:ea typeface="ＭＳ Ｐゴシック" charset="0"/>
              <a:cs typeface="ＭＳ Ｐゴシック" charset="0"/>
            </a:endParaRPr>
          </a:p>
        </p:txBody>
      </p:sp>
      <p:sp>
        <p:nvSpPr>
          <p:cNvPr id="2" name="Rectangle 2"/>
          <p:cNvSpPr>
            <a:spLocks noGrp="1" noChangeArrowheads="1"/>
          </p:cNvSpPr>
          <p:nvPr>
            <p:ph type="title"/>
          </p:nvPr>
        </p:nvSpPr>
        <p:spPr>
          <a:xfrm>
            <a:off x="685800" y="-152400"/>
            <a:ext cx="7772400" cy="1143000"/>
          </a:xfrm>
          <a:ln>
            <a:miter lim="800000"/>
            <a:headEnd/>
            <a:tailEnd/>
          </a:ln>
          <a:extLst/>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b="1" u="sng" dirty="0" smtClean="0"/>
              <a:t>Remember...</a:t>
            </a:r>
            <a:endParaRPr kumimoji="1" lang="en-US" b="1" u="sn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1"/>
          <p:cNvSpPr>
            <a:spLocks noGrp="1"/>
          </p:cNvSpPr>
          <p:nvPr>
            <p:ph idx="1"/>
          </p:nvPr>
        </p:nvSpPr>
        <p:spPr>
          <a:xfrm>
            <a:off x="609600" y="1600200"/>
            <a:ext cx="7772400" cy="3733800"/>
          </a:xfrm>
        </p:spPr>
        <p:txBody>
          <a:bodyPr/>
          <a:lstStyle/>
          <a:p>
            <a:r>
              <a:rPr lang="en-US" sz="2400" dirty="0">
                <a:latin typeface="Arial" charset="0"/>
                <a:ea typeface="ＭＳ Ｐゴシック" charset="0"/>
                <a:cs typeface="ＭＳ Ｐゴシック" charset="0"/>
              </a:rPr>
              <a:t>Don</a:t>
            </a:r>
            <a:r>
              <a:rPr lang="ja-JP" altLang="en-US" sz="2400" dirty="0">
                <a:latin typeface="Arial" charset="0"/>
                <a:ea typeface="ＭＳ Ｐゴシック" charset="0"/>
                <a:cs typeface="ＭＳ Ｐゴシック" charset="0"/>
              </a:rPr>
              <a:t>’</a:t>
            </a:r>
            <a:r>
              <a:rPr lang="en-US" altLang="ja-JP" sz="2400" dirty="0">
                <a:latin typeface="Arial" charset="0"/>
                <a:ea typeface="ＭＳ Ｐゴシック" charset="0"/>
                <a:cs typeface="ＭＳ Ｐゴシック" charset="0"/>
              </a:rPr>
              <a:t>t self-disclose too much personal information.</a:t>
            </a:r>
          </a:p>
          <a:p>
            <a:endParaRPr lang="en-US" sz="1200" dirty="0">
              <a:latin typeface="Arial" charset="0"/>
              <a:ea typeface="ＭＳ Ｐゴシック" charset="0"/>
              <a:cs typeface="ＭＳ Ｐゴシック" charset="0"/>
            </a:endParaRPr>
          </a:p>
          <a:p>
            <a:r>
              <a:rPr lang="en-US" sz="2400" dirty="0">
                <a:latin typeface="Arial" charset="0"/>
                <a:ea typeface="ＭＳ Ｐゴシック" charset="0"/>
                <a:cs typeface="ＭＳ Ｐゴシック" charset="0"/>
              </a:rPr>
              <a:t>Dress professionally.</a:t>
            </a:r>
          </a:p>
          <a:p>
            <a:endParaRPr lang="en-US" sz="1200" dirty="0">
              <a:latin typeface="Arial" charset="0"/>
              <a:ea typeface="ＭＳ Ｐゴシック" charset="0"/>
              <a:cs typeface="ＭＳ Ｐゴシック" charset="0"/>
            </a:endParaRPr>
          </a:p>
          <a:p>
            <a:r>
              <a:rPr lang="en-US" sz="2400" dirty="0">
                <a:latin typeface="Arial" charset="0"/>
                <a:ea typeface="ＭＳ Ｐゴシック" charset="0"/>
                <a:cs typeface="ＭＳ Ｐゴシック" charset="0"/>
              </a:rPr>
              <a:t>Use spell check on your written materials.</a:t>
            </a:r>
          </a:p>
          <a:p>
            <a:endParaRPr lang="en-US" sz="1200" dirty="0">
              <a:latin typeface="Arial" charset="0"/>
              <a:ea typeface="ＭＳ Ｐゴシック" charset="0"/>
              <a:cs typeface="ＭＳ Ｐゴシック" charset="0"/>
            </a:endParaRPr>
          </a:p>
        </p:txBody>
      </p:sp>
      <p:sp>
        <p:nvSpPr>
          <p:cNvPr id="43010" name="Title 2"/>
          <p:cNvSpPr>
            <a:spLocks noGrp="1"/>
          </p:cNvSpPr>
          <p:nvPr>
            <p:ph type="title"/>
          </p:nvPr>
        </p:nvSpPr>
        <p:spPr>
          <a:xfrm>
            <a:off x="685800" y="0"/>
            <a:ext cx="7772400" cy="1143000"/>
          </a:xfrm>
        </p:spPr>
        <p:txBody>
          <a:bodyPr/>
          <a:lstStyle/>
          <a:p>
            <a:r>
              <a:rPr lang="en-US" sz="4000" b="1" u="sng" dirty="0">
                <a:latin typeface="Arial" charset="0"/>
                <a:ea typeface="ＭＳ Ｐゴシック" charset="0"/>
                <a:cs typeface="ＭＳ Ｐゴシック" charset="0"/>
              </a:rPr>
              <a:t>Advice from an alum that now interviews students: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a:xfrm>
            <a:off x="685800" y="1600200"/>
            <a:ext cx="7772400" cy="4495800"/>
          </a:xfrm>
        </p:spPr>
        <p:txBody>
          <a:bodyPr/>
          <a:lstStyle/>
          <a:p>
            <a:pPr lvl="1">
              <a:buFontTx/>
              <a:buNone/>
            </a:pPr>
            <a:endParaRPr lang="en-US" dirty="0">
              <a:latin typeface="Arial" charset="0"/>
              <a:ea typeface="ＭＳ Ｐゴシック" charset="0"/>
            </a:endParaRPr>
          </a:p>
          <a:p>
            <a:r>
              <a:rPr lang="en-US" dirty="0">
                <a:latin typeface="Arial" charset="0"/>
                <a:ea typeface="ＭＳ Ｐゴシック" charset="0"/>
                <a:cs typeface="ＭＳ Ｐゴシック" charset="0"/>
              </a:rPr>
              <a:t>Laura </a:t>
            </a:r>
            <a:r>
              <a:rPr lang="en-US" dirty="0" err="1">
                <a:latin typeface="Arial" charset="0"/>
                <a:ea typeface="ＭＳ Ｐゴシック" charset="0"/>
                <a:cs typeface="ＭＳ Ｐゴシック" charset="0"/>
              </a:rPr>
              <a:t>Boisen</a:t>
            </a:r>
            <a:r>
              <a:rPr lang="en-US" dirty="0">
                <a:latin typeface="Arial" charset="0"/>
                <a:ea typeface="ＭＳ Ｐゴシック" charset="0"/>
                <a:cs typeface="ＭＳ Ｐゴシック" charset="0"/>
              </a:rPr>
              <a:t>:  MSW Field Coordinator</a:t>
            </a:r>
          </a:p>
          <a:p>
            <a:pPr lvl="1"/>
            <a:r>
              <a:rPr lang="en-US" sz="2400" dirty="0">
                <a:latin typeface="Arial" charset="0"/>
                <a:ea typeface="ＭＳ Ｐゴシック" charset="0"/>
                <a:hlinkClick r:id="rId3"/>
              </a:rPr>
              <a:t>boisen@augsburg.edu</a:t>
            </a:r>
            <a:endParaRPr lang="en-US" sz="2400" dirty="0">
              <a:latin typeface="Arial" charset="0"/>
              <a:ea typeface="ＭＳ Ｐゴシック" charset="0"/>
            </a:endParaRPr>
          </a:p>
          <a:p>
            <a:pPr lvl="1"/>
            <a:r>
              <a:rPr kumimoji="1" lang="en-US" sz="2400" dirty="0" smtClean="0">
                <a:latin typeface="Arial" charset="0"/>
                <a:ea typeface="ＭＳ Ｐゴシック" charset="0"/>
              </a:rPr>
              <a:t>612.330.1439</a:t>
            </a:r>
            <a:endParaRPr kumimoji="1" lang="en-US" sz="2400" dirty="0">
              <a:latin typeface="Arial" charset="0"/>
              <a:ea typeface="ＭＳ Ｐゴシック" charset="0"/>
            </a:endParaRPr>
          </a:p>
          <a:p>
            <a:r>
              <a:rPr lang="en-US" dirty="0" smtClean="0">
                <a:latin typeface="Arial" charset="0"/>
                <a:ea typeface="ＭＳ Ｐゴシック" charset="0"/>
                <a:cs typeface="ＭＳ Ｐゴシック" charset="0"/>
              </a:rPr>
              <a:t>Lydia Madden:  </a:t>
            </a:r>
            <a:r>
              <a:rPr lang="en-US" dirty="0">
                <a:latin typeface="Arial" charset="0"/>
                <a:ea typeface="ＭＳ Ｐゴシック" charset="0"/>
                <a:cs typeface="ＭＳ Ｐゴシック" charset="0"/>
              </a:rPr>
              <a:t>MSW Field </a:t>
            </a:r>
            <a:r>
              <a:rPr lang="en-US" dirty="0" smtClean="0">
                <a:latin typeface="Arial" charset="0"/>
                <a:ea typeface="ＭＳ Ｐゴシック" charset="0"/>
                <a:cs typeface="ＭＳ Ｐゴシック" charset="0"/>
              </a:rPr>
              <a:t>Assistant</a:t>
            </a:r>
            <a:endParaRPr lang="en-US" dirty="0">
              <a:latin typeface="Arial" charset="0"/>
              <a:ea typeface="ＭＳ Ｐゴシック" charset="0"/>
              <a:cs typeface="ＭＳ Ｐゴシック" charset="0"/>
            </a:endParaRPr>
          </a:p>
          <a:p>
            <a:pPr lvl="1"/>
            <a:r>
              <a:rPr lang="en-US" sz="2400" dirty="0" smtClean="0">
                <a:latin typeface="Arial" charset="0"/>
                <a:ea typeface="ＭＳ Ｐゴシック" charset="0"/>
                <a:hlinkClick r:id="rId3"/>
              </a:rPr>
              <a:t>madden@augsburg.edu</a:t>
            </a:r>
            <a:endParaRPr lang="en-US" sz="2400" dirty="0">
              <a:latin typeface="Arial" charset="0"/>
              <a:ea typeface="ＭＳ Ｐゴシック" charset="0"/>
            </a:endParaRPr>
          </a:p>
          <a:p>
            <a:pPr lvl="1"/>
            <a:r>
              <a:rPr kumimoji="1" lang="en-US" sz="2400" dirty="0" smtClean="0">
                <a:latin typeface="Arial" charset="0"/>
                <a:ea typeface="ＭＳ Ｐゴシック" charset="0"/>
              </a:rPr>
              <a:t>612.330.1189</a:t>
            </a:r>
            <a:endParaRPr kumimoji="1" lang="en-US" sz="2400" dirty="0">
              <a:latin typeface="Arial" charset="0"/>
              <a:ea typeface="ＭＳ Ｐゴシック" charset="0"/>
            </a:endParaRPr>
          </a:p>
          <a:p>
            <a:pPr>
              <a:buFontTx/>
              <a:buNone/>
            </a:pPr>
            <a:endParaRPr lang="en-US" dirty="0">
              <a:latin typeface="Arial" charset="0"/>
              <a:ea typeface="ＭＳ Ｐゴシック" charset="0"/>
              <a:cs typeface="ＭＳ Ｐゴシック" charset="0"/>
            </a:endParaRPr>
          </a:p>
        </p:txBody>
      </p:sp>
      <p:sp>
        <p:nvSpPr>
          <p:cNvPr id="15362" name="Title 2"/>
          <p:cNvSpPr>
            <a:spLocks noGrp="1"/>
          </p:cNvSpPr>
          <p:nvPr>
            <p:ph type="title"/>
          </p:nvPr>
        </p:nvSpPr>
        <p:spPr>
          <a:xfrm>
            <a:off x="685800" y="-228600"/>
            <a:ext cx="7772400" cy="1981200"/>
          </a:xfrm>
        </p:spPr>
        <p:txBody>
          <a:bodyPr/>
          <a:lstStyle/>
          <a:p>
            <a:r>
              <a:rPr lang="en-US" sz="4000" u="sng" dirty="0">
                <a:latin typeface="Arial" charset="0"/>
                <a:ea typeface="ＭＳ Ｐゴシック" charset="0"/>
                <a:cs typeface="ＭＳ Ｐゴシック" charset="0"/>
              </a:rPr>
              <a:t>Field </a:t>
            </a:r>
            <a:r>
              <a:rPr lang="en-US" sz="4000" u="sng" dirty="0" smtClean="0">
                <a:latin typeface="Arial" charset="0"/>
                <a:ea typeface="ＭＳ Ｐゴシック" charset="0"/>
                <a:cs typeface="ＭＳ Ｐゴシック" charset="0"/>
              </a:rPr>
              <a:t>Contacts</a:t>
            </a:r>
            <a:r>
              <a:rPr lang="en-US" dirty="0">
                <a:latin typeface="Arial" charset="0"/>
                <a:ea typeface="ＭＳ Ｐゴシック" charset="0"/>
                <a:cs typeface="ＭＳ Ｐゴシック"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1"/>
          <p:cNvSpPr>
            <a:spLocks noGrp="1"/>
          </p:cNvSpPr>
          <p:nvPr>
            <p:ph idx="1"/>
          </p:nvPr>
        </p:nvSpPr>
        <p:spPr>
          <a:xfrm>
            <a:off x="685800" y="914400"/>
            <a:ext cx="7772400" cy="4648200"/>
          </a:xfrm>
        </p:spPr>
        <p:txBody>
          <a:bodyPr/>
          <a:lstStyle/>
          <a:p>
            <a:r>
              <a:rPr kumimoji="1" lang="en-US" sz="2800" dirty="0">
                <a:latin typeface="Arial" charset="0"/>
                <a:ea typeface="ＭＳ Ｐゴシック" charset="0"/>
                <a:cs typeface="ＭＳ Ｐゴシック" charset="0"/>
              </a:rPr>
              <a:t>Laura </a:t>
            </a:r>
            <a:r>
              <a:rPr kumimoji="1" lang="en-US" sz="2800" dirty="0" err="1">
                <a:latin typeface="Arial" charset="0"/>
                <a:ea typeface="ＭＳ Ｐゴシック" charset="0"/>
                <a:cs typeface="ＭＳ Ｐゴシック" charset="0"/>
              </a:rPr>
              <a:t>Boisen</a:t>
            </a:r>
            <a:endParaRPr kumimoji="1" lang="en-US" sz="2800" dirty="0">
              <a:latin typeface="Arial" charset="0"/>
              <a:ea typeface="ＭＳ Ｐゴシック" charset="0"/>
              <a:cs typeface="ＭＳ Ｐゴシック" charset="0"/>
            </a:endParaRPr>
          </a:p>
          <a:p>
            <a:pPr lvl="1"/>
            <a:r>
              <a:rPr kumimoji="1" lang="en-US" sz="2400" dirty="0">
                <a:latin typeface="Arial" charset="0"/>
                <a:ea typeface="ＭＳ Ｐゴシック" charset="0"/>
              </a:rPr>
              <a:t>Stressed?  Give me a call or e-mail</a:t>
            </a:r>
          </a:p>
          <a:p>
            <a:pPr lvl="1"/>
            <a:r>
              <a:rPr kumimoji="1" lang="en-US" sz="2400" dirty="0">
                <a:latin typeface="Arial" charset="0"/>
                <a:ea typeface="ＭＳ Ｐゴシック" charset="0"/>
                <a:hlinkClick r:id="rId3"/>
              </a:rPr>
              <a:t>boisen@augsburg.edu</a:t>
            </a:r>
            <a:endParaRPr kumimoji="1" lang="en-US" sz="2400" dirty="0">
              <a:latin typeface="Arial" charset="0"/>
              <a:ea typeface="ＭＳ Ｐゴシック" charset="0"/>
            </a:endParaRPr>
          </a:p>
          <a:p>
            <a:pPr lvl="1"/>
            <a:r>
              <a:rPr kumimoji="1" lang="en-US" sz="2400" dirty="0">
                <a:latin typeface="Arial" charset="0"/>
                <a:ea typeface="ＭＳ Ｐゴシック" charset="0"/>
              </a:rPr>
              <a:t>612.330.1439</a:t>
            </a:r>
          </a:p>
          <a:p>
            <a:r>
              <a:rPr kumimoji="1" lang="en-US" sz="2800" dirty="0" smtClean="0">
                <a:latin typeface="Arial" charset="0"/>
                <a:ea typeface="ＭＳ Ｐゴシック" charset="0"/>
                <a:cs typeface="ＭＳ Ｐゴシック" charset="0"/>
              </a:rPr>
              <a:t>Lydia Madden</a:t>
            </a:r>
            <a:endParaRPr kumimoji="1" lang="en-US" sz="2800" dirty="0">
              <a:latin typeface="Arial" charset="0"/>
              <a:ea typeface="ＭＳ Ｐゴシック" charset="0"/>
              <a:cs typeface="ＭＳ Ｐゴシック" charset="0"/>
            </a:endParaRPr>
          </a:p>
          <a:p>
            <a:pPr lvl="1"/>
            <a:r>
              <a:rPr kumimoji="1" lang="en-US" sz="2400" dirty="0" smtClean="0">
                <a:latin typeface="Arial" charset="0"/>
                <a:ea typeface="ＭＳ Ｐゴシック" charset="0"/>
              </a:rPr>
              <a:t>Need help with IPT or Learning Agenda? Give </a:t>
            </a:r>
            <a:r>
              <a:rPr kumimoji="1" lang="en-US" sz="2400" dirty="0">
                <a:latin typeface="Arial" charset="0"/>
                <a:ea typeface="ＭＳ Ｐゴシック" charset="0"/>
              </a:rPr>
              <a:t>me a call or e-mail</a:t>
            </a:r>
          </a:p>
          <a:p>
            <a:pPr lvl="1"/>
            <a:r>
              <a:rPr kumimoji="1" lang="en-US" sz="2400" dirty="0" smtClean="0">
                <a:latin typeface="Arial" charset="0"/>
                <a:ea typeface="ＭＳ Ｐゴシック" charset="0"/>
                <a:hlinkClick r:id="rId3"/>
              </a:rPr>
              <a:t>madden@augsburg.edu</a:t>
            </a:r>
            <a:endParaRPr kumimoji="1" lang="en-US" sz="2400" dirty="0">
              <a:latin typeface="Arial" charset="0"/>
              <a:ea typeface="ＭＳ Ｐゴシック" charset="0"/>
            </a:endParaRPr>
          </a:p>
          <a:p>
            <a:pPr lvl="1"/>
            <a:r>
              <a:rPr kumimoji="1" lang="en-US" sz="2400" dirty="0" smtClean="0">
                <a:latin typeface="Arial" charset="0"/>
                <a:ea typeface="ＭＳ Ｐゴシック" charset="0"/>
              </a:rPr>
              <a:t>612.330.1189</a:t>
            </a:r>
            <a:endParaRPr kumimoji="1" lang="en-US" sz="2400" dirty="0">
              <a:latin typeface="Arial" charset="0"/>
              <a:ea typeface="ＭＳ Ｐゴシック" charset="0"/>
            </a:endParaRPr>
          </a:p>
          <a:p>
            <a:pPr marL="457200" lvl="1" indent="0">
              <a:buNone/>
            </a:pPr>
            <a:endParaRPr lang="en-US" dirty="0">
              <a:latin typeface="Arial" charset="0"/>
              <a:ea typeface="ＭＳ Ｐゴシック" charset="0"/>
            </a:endParaRPr>
          </a:p>
        </p:txBody>
      </p:sp>
      <p:sp>
        <p:nvSpPr>
          <p:cNvPr id="3" name="Title 2"/>
          <p:cNvSpPr>
            <a:spLocks noGrp="1"/>
          </p:cNvSpPr>
          <p:nvPr>
            <p:ph type="title"/>
          </p:nvPr>
        </p:nvSpPr>
        <p:spPr>
          <a:xfrm>
            <a:off x="685800" y="-76200"/>
            <a:ext cx="7772400" cy="1143000"/>
          </a:xfrm>
          <a:ln>
            <a:miter lim="800000"/>
            <a:headEnd/>
            <a:tailEnd/>
          </a:ln>
          <a:extLst/>
        </p:spPr>
        <p:txBody>
          <a:bodyPr>
            <a:normAutofit/>
            <a:scene3d>
              <a:camera prst="orthographicFront"/>
              <a:lightRig rig="soft" dir="t"/>
            </a:scene3d>
            <a:sp3d prstMaterial="softEdge">
              <a:bevelT w="25400" h="25400"/>
            </a:sp3d>
          </a:bodyPr>
          <a:lstStyle/>
          <a:p>
            <a:pPr>
              <a:defRPr/>
            </a:pPr>
            <a:r>
              <a:rPr lang="en-US" sz="4000" b="1" dirty="0" smtClean="0"/>
              <a:t>Field Contacts</a:t>
            </a:r>
            <a:endParaRPr lang="en-US" sz="40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idx="1"/>
          </p:nvPr>
        </p:nvSpPr>
        <p:spPr>
          <a:xfrm>
            <a:off x="457200" y="609600"/>
            <a:ext cx="8458200" cy="4876800"/>
          </a:xfrm>
        </p:spPr>
        <p:txBody>
          <a:bodyPr/>
          <a:lstStyle/>
          <a:p>
            <a:pPr marL="0" indent="0" eaLnBrk="1" hangingPunct="1">
              <a:buNone/>
            </a:pPr>
            <a:r>
              <a:rPr lang="en-US" sz="2800" dirty="0" smtClean="0">
                <a:latin typeface="Arial" charset="0"/>
                <a:ea typeface="ＭＳ Ｐゴシック" charset="0"/>
                <a:cs typeface="ＭＳ Ｐゴシック" charset="0"/>
              </a:rPr>
              <a:t>To access Augsburg’s MSW Field </a:t>
            </a:r>
            <a:r>
              <a:rPr lang="en-US" sz="2800" dirty="0">
                <a:latin typeface="Arial" charset="0"/>
                <a:ea typeface="ＭＳ Ｐゴシック" charset="0"/>
                <a:cs typeface="ＭＳ Ｐゴシック" charset="0"/>
              </a:rPr>
              <a:t>M</a:t>
            </a:r>
            <a:r>
              <a:rPr lang="en-US" sz="2800" dirty="0" smtClean="0">
                <a:latin typeface="Arial" charset="0"/>
                <a:ea typeface="ＭＳ Ｐゴシック" charset="0"/>
                <a:cs typeface="ＭＳ Ｐゴシック" charset="0"/>
              </a:rPr>
              <a:t>anual </a:t>
            </a:r>
            <a:r>
              <a:rPr lang="en-US" sz="2800" dirty="0">
                <a:latin typeface="Arial" charset="0"/>
                <a:ea typeface="ＭＳ Ｐゴシック" charset="0"/>
                <a:cs typeface="ＭＳ Ｐゴシック" charset="0"/>
              </a:rPr>
              <a:t>and </a:t>
            </a:r>
            <a:r>
              <a:rPr lang="en-US" sz="2800" dirty="0" smtClean="0">
                <a:latin typeface="Arial" charset="0"/>
                <a:ea typeface="ＭＳ Ｐゴシック" charset="0"/>
                <a:cs typeface="ＭＳ Ｐゴシック" charset="0"/>
              </a:rPr>
              <a:t>all important field forms and placement information:</a:t>
            </a:r>
            <a:endParaRPr lang="en-US" sz="2800" dirty="0">
              <a:latin typeface="Arial" charset="0"/>
              <a:ea typeface="ＭＳ Ｐゴシック" charset="0"/>
              <a:cs typeface="ＭＳ Ｐゴシック" charset="0"/>
            </a:endParaRPr>
          </a:p>
          <a:p>
            <a:pPr marL="849313" lvl="1" indent="-457200" eaLnBrk="1" hangingPunct="1">
              <a:buFontTx/>
              <a:buAutoNum type="arabicPeriod"/>
            </a:pPr>
            <a:r>
              <a:rPr lang="en-US" sz="2300" dirty="0">
                <a:latin typeface="Arial" charset="0"/>
                <a:ea typeface="ＭＳ Ｐゴシック" charset="0"/>
              </a:rPr>
              <a:t>Moodle, </a:t>
            </a:r>
            <a:r>
              <a:rPr lang="en-US" sz="2300" dirty="0">
                <a:latin typeface="Arial" charset="0"/>
                <a:ea typeface="ＭＳ Ｐゴシック" charset="0"/>
                <a:hlinkClick r:id="rId3"/>
              </a:rPr>
              <a:t>MSW </a:t>
            </a:r>
            <a:r>
              <a:rPr lang="en-US" sz="2300" dirty="0" smtClean="0">
                <a:latin typeface="Arial" charset="0"/>
                <a:ea typeface="ＭＳ Ｐゴシック" charset="0"/>
                <a:hlinkClick r:id="rId3"/>
              </a:rPr>
              <a:t>Resource Site</a:t>
            </a:r>
            <a:endParaRPr lang="en-US" sz="2300" dirty="0">
              <a:latin typeface="Arial" charset="0"/>
              <a:ea typeface="ＭＳ Ｐゴシック" charset="0"/>
            </a:endParaRPr>
          </a:p>
          <a:p>
            <a:pPr marL="849313" lvl="1" indent="-457200" eaLnBrk="1" hangingPunct="1">
              <a:buFontTx/>
              <a:buAutoNum type="arabicPeriod"/>
            </a:pPr>
            <a:r>
              <a:rPr lang="en-US" sz="2300" dirty="0" smtClean="0">
                <a:latin typeface="Arial" charset="0"/>
                <a:ea typeface="ＭＳ Ｐゴシック" charset="0"/>
              </a:rPr>
              <a:t>Field placement </a:t>
            </a:r>
            <a:r>
              <a:rPr lang="en-US" sz="2300" dirty="0">
                <a:latin typeface="Arial" charset="0"/>
                <a:ea typeface="ＭＳ Ｐゴシック" charset="0"/>
              </a:rPr>
              <a:t>descriptions </a:t>
            </a:r>
            <a:r>
              <a:rPr lang="en-US" sz="2300" dirty="0" smtClean="0">
                <a:latin typeface="Arial" charset="0"/>
                <a:ea typeface="ＭＳ Ｐゴシック" charset="0"/>
              </a:rPr>
              <a:t>are updated periodically on IPT (</a:t>
            </a:r>
            <a:r>
              <a:rPr lang="en-US" sz="2300" dirty="0" smtClean="0">
                <a:latin typeface="Arial" charset="0"/>
                <a:ea typeface="ＭＳ Ｐゴシック" charset="0"/>
                <a:hlinkClick r:id="rId4"/>
              </a:rPr>
              <a:t>www.runipt.com</a:t>
            </a:r>
            <a:r>
              <a:rPr lang="en-US" sz="2300" dirty="0" smtClean="0">
                <a:latin typeface="Arial" charset="0"/>
                <a:ea typeface="ＭＳ Ｐゴシック" charset="0"/>
              </a:rPr>
              <a:t> ) </a:t>
            </a:r>
            <a:r>
              <a:rPr lang="en-US" sz="2300" dirty="0">
                <a:latin typeface="Arial" charset="0"/>
                <a:ea typeface="ＭＳ Ｐゴシック" charset="0"/>
              </a:rPr>
              <a:t>so check back often for updates.  </a:t>
            </a:r>
            <a:endParaRPr lang="en-US" sz="2300" dirty="0" smtClean="0">
              <a:latin typeface="Arial" charset="0"/>
              <a:ea typeface="ＭＳ Ｐゴシック" charset="0"/>
            </a:endParaRPr>
          </a:p>
          <a:p>
            <a:pPr marL="849313" lvl="1" indent="-457200" eaLnBrk="1" hangingPunct="1">
              <a:buFontTx/>
              <a:buAutoNum type="arabicPeriod"/>
            </a:pPr>
            <a:r>
              <a:rPr lang="en-US" sz="2300" dirty="0" smtClean="0">
                <a:latin typeface="Arial" charset="0"/>
                <a:ea typeface="ＭＳ Ｐゴシック" charset="0"/>
              </a:rPr>
              <a:t>Learning Agendas and Agreements are currently shared with a student, field instructor, and field faculty via Google Doc (emailed to student </a:t>
            </a:r>
            <a:r>
              <a:rPr lang="en-US" sz="2300" dirty="0" err="1" smtClean="0">
                <a:latin typeface="Arial" charset="0"/>
                <a:ea typeface="ＭＳ Ｐゴシック" charset="0"/>
              </a:rPr>
              <a:t>augsburg.ed</a:t>
            </a:r>
            <a:r>
              <a:rPr lang="en-US" sz="2300" dirty="0" smtClean="0">
                <a:latin typeface="Arial" charset="0"/>
                <a:ea typeface="ＭＳ Ｐゴシック" charset="0"/>
              </a:rPr>
              <a:t> accounts at the end of August).</a:t>
            </a:r>
          </a:p>
          <a:p>
            <a:pPr marL="849313" lvl="1" indent="-457200" eaLnBrk="1" hangingPunct="1">
              <a:buFontTx/>
              <a:buAutoNum type="arabicPeriod"/>
            </a:pPr>
            <a:r>
              <a:rPr lang="en-US" sz="2400" dirty="0" smtClean="0">
                <a:latin typeface="Arial" charset="0"/>
                <a:ea typeface="ＭＳ Ｐゴシック" charset="0"/>
                <a:cs typeface="ＭＳ Ｐゴシック" charset="0"/>
              </a:rPr>
              <a:t>Important updates will always be posted at the </a:t>
            </a:r>
            <a:r>
              <a:rPr lang="en-US" sz="2400" dirty="0" smtClean="0">
                <a:latin typeface="Arial" charset="0"/>
                <a:ea typeface="ＭＳ Ｐゴシック" charset="0"/>
                <a:cs typeface="ＭＳ Ｐゴシック" charset="0"/>
                <a:hlinkClick r:id="rId3"/>
              </a:rPr>
              <a:t>MSW Resource Site </a:t>
            </a:r>
            <a:r>
              <a:rPr lang="en-US" sz="2400" dirty="0" smtClean="0">
                <a:latin typeface="Arial" charset="0"/>
                <a:ea typeface="ＭＳ Ｐゴシック" charset="0"/>
                <a:cs typeface="ＭＳ Ｐゴシック" charset="0"/>
              </a:rPr>
              <a:t>and on </a:t>
            </a:r>
            <a:r>
              <a:rPr lang="en-US" sz="2400" dirty="0" smtClean="0">
                <a:latin typeface="Arial" charset="0"/>
                <a:ea typeface="ＭＳ Ｐゴシック" charset="0"/>
                <a:cs typeface="ＭＳ Ｐゴシック" charset="0"/>
                <a:hlinkClick r:id="rId5"/>
              </a:rPr>
              <a:t>IPT Augsburg Home Page</a:t>
            </a:r>
            <a:endParaRPr lang="en-US" sz="2400" dirty="0">
              <a:latin typeface="Arial" charset="0"/>
              <a:ea typeface="ＭＳ Ｐゴシック" charset="0"/>
              <a:cs typeface="ＭＳ Ｐゴシック" charset="0"/>
            </a:endParaRPr>
          </a:p>
        </p:txBody>
      </p:sp>
      <p:sp>
        <p:nvSpPr>
          <p:cNvPr id="2" name="Rectangle 2"/>
          <p:cNvSpPr>
            <a:spLocks noGrp="1" noChangeArrowheads="1"/>
          </p:cNvSpPr>
          <p:nvPr>
            <p:ph type="title"/>
          </p:nvPr>
        </p:nvSpPr>
        <p:spPr>
          <a:xfrm>
            <a:off x="685800" y="-533400"/>
            <a:ext cx="7772400" cy="1143000"/>
          </a:xfrm>
          <a:ln>
            <a:miter lim="800000"/>
            <a:headEnd/>
            <a:tailEnd/>
          </a:ln>
          <a:extLst/>
        </p:spPr>
        <p:txBody>
          <a:bodyPr>
            <a:normAutofit fontScale="90000"/>
            <a:scene3d>
              <a:camera prst="orthographicFront"/>
              <a:lightRig rig="soft" dir="t"/>
            </a:scene3d>
            <a:sp3d prstMaterial="softEdge">
              <a:bevelT w="25400" h="25400"/>
            </a:sp3d>
          </a:bodyPr>
          <a:lstStyle/>
          <a:p>
            <a:pPr eaLnBrk="1" fontAlgn="auto" hangingPunct="1">
              <a:spcAft>
                <a:spcPts val="0"/>
              </a:spcAft>
              <a:defRPr/>
            </a:pPr>
            <a:r>
              <a:rPr lang="en-US" sz="4000" b="1" u="sng" dirty="0" smtClean="0"/>
              <a:t>Online Access to all your Field Resources</a:t>
            </a:r>
            <a:endParaRPr lang="en-US" sz="40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2"/>
          <p:cNvSpPr>
            <a:spLocks noGrp="1"/>
          </p:cNvSpPr>
          <p:nvPr>
            <p:ph type="title"/>
          </p:nvPr>
        </p:nvSpPr>
        <p:spPr>
          <a:xfrm>
            <a:off x="457200" y="-533400"/>
            <a:ext cx="8229600" cy="1219200"/>
          </a:xfrm>
        </p:spPr>
        <p:txBody>
          <a:bodyPr/>
          <a:lstStyle/>
          <a:p>
            <a:pPr eaLnBrk="1" hangingPunct="1"/>
            <a:r>
              <a:rPr lang="en-US" sz="4000">
                <a:latin typeface="Arial" charset="0"/>
                <a:ea typeface="ＭＳ Ｐゴシック" charset="0"/>
                <a:cs typeface="ＭＳ Ｐゴシック" charset="0"/>
              </a:rPr>
              <a:t>Important Online Forms &amp; Docs.</a:t>
            </a:r>
          </a:p>
        </p:txBody>
      </p:sp>
      <p:sp>
        <p:nvSpPr>
          <p:cNvPr id="17410" name="Text Box 4"/>
          <p:cNvSpPr txBox="1">
            <a:spLocks noChangeArrowheads="1"/>
          </p:cNvSpPr>
          <p:nvPr/>
        </p:nvSpPr>
        <p:spPr bwMode="auto">
          <a:xfrm>
            <a:off x="533400" y="685800"/>
            <a:ext cx="8077200" cy="5943600"/>
          </a:xfrm>
          <a:prstGeom prst="rect">
            <a:avLst/>
          </a:prstGeom>
          <a:solidFill>
            <a:srgbClr val="FFFFFF"/>
          </a:solidFill>
          <a:ln w="76200" cmpd="tri">
            <a:solidFill>
              <a:srgbClr val="000000"/>
            </a:solidFill>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Aft>
                <a:spcPts val="1000"/>
              </a:spcAft>
            </a:pPr>
            <a:r>
              <a:rPr lang="en-US" sz="1800" b="1" dirty="0" smtClean="0">
                <a:latin typeface="Times New Roman" charset="0"/>
                <a:cs typeface="Arial" charset="0"/>
                <a:hlinkClick r:id="rId2"/>
              </a:rPr>
              <a:t>MSW Moodle Page:  MSW FIELD RESOURCES &amp; INFORMATION </a:t>
            </a:r>
            <a:endParaRPr lang="en-US" sz="1800" b="1" dirty="0">
              <a:latin typeface="Times New Roman" charset="0"/>
              <a:cs typeface="Arial" charset="0"/>
            </a:endParaRPr>
          </a:p>
          <a:p>
            <a:pPr lvl="1" eaLnBrk="1" hangingPunct="1">
              <a:buFont typeface="Symbol" charset="0"/>
              <a:buChar char="·"/>
            </a:pPr>
            <a:r>
              <a:rPr lang="en-US" sz="1600" b="1" dirty="0">
                <a:latin typeface="Times New Roman" charset="0"/>
                <a:cs typeface="Arial" charset="0"/>
              </a:rPr>
              <a:t>Field Orientation Information </a:t>
            </a:r>
            <a:r>
              <a:rPr lang="en-US" sz="1600" b="1" dirty="0" smtClean="0">
                <a:latin typeface="Times New Roman" charset="0"/>
                <a:cs typeface="Arial" charset="0"/>
              </a:rPr>
              <a:t>2017-2018</a:t>
            </a:r>
            <a:endParaRPr lang="en-US" sz="1600" b="1" dirty="0">
              <a:latin typeface="Times New Roman" charset="0"/>
              <a:cs typeface="Arial" charset="0"/>
            </a:endParaRPr>
          </a:p>
          <a:p>
            <a:pPr lvl="2" eaLnBrk="1" hangingPunct="1">
              <a:buFont typeface="Courier New" charset="0"/>
              <a:buChar char="o"/>
            </a:pPr>
            <a:r>
              <a:rPr lang="en-US" sz="1600" dirty="0" smtClean="0">
                <a:latin typeface="Times New Roman" charset="0"/>
                <a:cs typeface="Arial" charset="0"/>
              </a:rPr>
              <a:t>  Field </a:t>
            </a:r>
            <a:r>
              <a:rPr lang="en-US" sz="1600" dirty="0">
                <a:latin typeface="Times New Roman" charset="0"/>
                <a:cs typeface="Arial" charset="0"/>
              </a:rPr>
              <a:t>Orientation PowerPoint</a:t>
            </a:r>
            <a:endParaRPr lang="en-US" sz="1600" b="1" dirty="0">
              <a:latin typeface="Times New Roman" charset="0"/>
              <a:cs typeface="Arial" charset="0"/>
            </a:endParaRPr>
          </a:p>
          <a:p>
            <a:pPr lvl="2" eaLnBrk="1" hangingPunct="1">
              <a:buFont typeface="Courier New" charset="0"/>
              <a:buChar char="o"/>
            </a:pPr>
            <a:r>
              <a:rPr lang="en-US" sz="1600" dirty="0">
                <a:latin typeface="Times New Roman" charset="0"/>
                <a:cs typeface="Arial" charset="0"/>
              </a:rPr>
              <a:t>  Field Safety PowerPoint (you are required to review this</a:t>
            </a:r>
            <a:r>
              <a:rPr lang="en-US" sz="1600" dirty="0" smtClean="0">
                <a:latin typeface="Times New Roman" charset="0"/>
                <a:cs typeface="Arial" charset="0"/>
              </a:rPr>
              <a:t>)</a:t>
            </a:r>
            <a:endParaRPr lang="en-US" sz="1600" dirty="0">
              <a:latin typeface="Times New Roman" charset="0"/>
              <a:cs typeface="Arial" charset="0"/>
            </a:endParaRPr>
          </a:p>
          <a:p>
            <a:pPr lvl="1" eaLnBrk="1" hangingPunct="1">
              <a:buFont typeface="Symbol" charset="0"/>
              <a:buChar char="·"/>
            </a:pPr>
            <a:r>
              <a:rPr lang="en-US" sz="1600" b="1" dirty="0">
                <a:latin typeface="Times New Roman" charset="0"/>
                <a:cs typeface="Arial" charset="0"/>
              </a:rPr>
              <a:t>Field Documents </a:t>
            </a:r>
            <a:r>
              <a:rPr lang="en-US" sz="1600" b="1" dirty="0" smtClean="0">
                <a:latin typeface="Times New Roman" charset="0"/>
                <a:cs typeface="Arial" charset="0"/>
              </a:rPr>
              <a:t>2017-2018</a:t>
            </a:r>
            <a:endParaRPr lang="en-US" sz="1600" b="1" dirty="0">
              <a:latin typeface="Times New Roman" charset="0"/>
              <a:cs typeface="Arial" charset="0"/>
            </a:endParaRPr>
          </a:p>
          <a:p>
            <a:pPr lvl="2" eaLnBrk="1" hangingPunct="1">
              <a:buFont typeface="Courier New" charset="0"/>
              <a:buChar char="o"/>
            </a:pPr>
            <a:r>
              <a:rPr lang="en-US" sz="1600" dirty="0">
                <a:latin typeface="Times New Roman" charset="0"/>
                <a:cs typeface="Arial" charset="0"/>
              </a:rPr>
              <a:t>  Field Placement Timeline </a:t>
            </a:r>
            <a:endParaRPr lang="en-US" sz="1600" b="1" dirty="0">
              <a:latin typeface="Times New Roman" charset="0"/>
              <a:cs typeface="Arial" charset="0"/>
            </a:endParaRPr>
          </a:p>
          <a:p>
            <a:pPr lvl="2" eaLnBrk="1" hangingPunct="1">
              <a:buFont typeface="Courier New" charset="0"/>
              <a:buChar char="o"/>
            </a:pPr>
            <a:r>
              <a:rPr lang="en-US" sz="1600" dirty="0">
                <a:latin typeface="Times New Roman" charset="0"/>
                <a:cs typeface="Arial" charset="0"/>
              </a:rPr>
              <a:t>  Interview Questions</a:t>
            </a:r>
            <a:endParaRPr lang="en-US" sz="1600" b="1" dirty="0">
              <a:latin typeface="Times New Roman" charset="0"/>
              <a:cs typeface="Arial" charset="0"/>
            </a:endParaRPr>
          </a:p>
          <a:p>
            <a:pPr lvl="2" eaLnBrk="1" hangingPunct="1">
              <a:buFont typeface="Courier New" charset="0"/>
              <a:buChar char="o"/>
            </a:pPr>
            <a:r>
              <a:rPr lang="en-US" sz="1600" dirty="0">
                <a:latin typeface="Times New Roman" charset="0"/>
                <a:cs typeface="Arial" charset="0"/>
              </a:rPr>
              <a:t>  Student Choice of Placement Form</a:t>
            </a:r>
          </a:p>
          <a:p>
            <a:pPr lvl="2" eaLnBrk="1" hangingPunct="1">
              <a:buFont typeface="Courier New" charset="0"/>
              <a:buChar char="o"/>
            </a:pPr>
            <a:r>
              <a:rPr lang="en-US" sz="1600" dirty="0">
                <a:latin typeface="Times New Roman" charset="0"/>
                <a:cs typeface="Arial" charset="0"/>
              </a:rPr>
              <a:t>  Field Manual</a:t>
            </a:r>
          </a:p>
          <a:p>
            <a:pPr lvl="3" eaLnBrk="1" hangingPunct="1">
              <a:buFont typeface="Wingdings" charset="0"/>
              <a:buChar char="§"/>
            </a:pPr>
            <a:r>
              <a:rPr lang="en-US" sz="1600" dirty="0">
                <a:latin typeface="Times New Roman" charset="0"/>
                <a:cs typeface="Arial" charset="0"/>
              </a:rPr>
              <a:t>  Field Safety Checklist</a:t>
            </a:r>
          </a:p>
          <a:p>
            <a:pPr lvl="3" eaLnBrk="1" hangingPunct="1">
              <a:buFont typeface="Wingdings" charset="0"/>
              <a:buChar char="§"/>
            </a:pPr>
            <a:r>
              <a:rPr lang="en-US" sz="1600" dirty="0">
                <a:latin typeface="Times New Roman" charset="0"/>
                <a:cs typeface="Arial" charset="0"/>
              </a:rPr>
              <a:t>  Assignment </a:t>
            </a:r>
            <a:r>
              <a:rPr lang="en-US" sz="1600" dirty="0" smtClean="0">
                <a:latin typeface="Times New Roman" charset="0"/>
                <a:cs typeface="Arial" charset="0"/>
              </a:rPr>
              <a:t>Form</a:t>
            </a:r>
            <a:endParaRPr lang="en-US" sz="1600" dirty="0">
              <a:latin typeface="Times New Roman" charset="0"/>
              <a:cs typeface="Arial" charset="0"/>
            </a:endParaRPr>
          </a:p>
          <a:p>
            <a:pPr lvl="1" eaLnBrk="1" hangingPunct="1">
              <a:buFont typeface="Symbol" charset="0"/>
              <a:buChar char="·"/>
            </a:pPr>
            <a:r>
              <a:rPr lang="en-US" sz="1600" b="1" dirty="0" smtClean="0">
                <a:latin typeface="Times New Roman" charset="0"/>
                <a:cs typeface="Arial" charset="0"/>
                <a:hlinkClick r:id="rId3"/>
              </a:rPr>
              <a:t>IPT Link </a:t>
            </a:r>
            <a:r>
              <a:rPr lang="en-US" sz="1600" b="1" dirty="0" smtClean="0">
                <a:latin typeface="Times New Roman" charset="0"/>
                <a:cs typeface="Arial" charset="0"/>
              </a:rPr>
              <a:t>for Placement </a:t>
            </a:r>
            <a:r>
              <a:rPr lang="en-US" sz="1600" b="1" dirty="0">
                <a:latin typeface="Times New Roman" charset="0"/>
                <a:cs typeface="Arial" charset="0"/>
              </a:rPr>
              <a:t>Listings (updated frequently)</a:t>
            </a:r>
          </a:p>
          <a:p>
            <a:pPr lvl="2" eaLnBrk="1" hangingPunct="1">
              <a:buFont typeface="Courier New" charset="0"/>
              <a:buChar char="o"/>
            </a:pPr>
            <a:r>
              <a:rPr lang="en-US" sz="1600" dirty="0">
                <a:latin typeface="Times New Roman" charset="0"/>
                <a:cs typeface="Arial" charset="0"/>
              </a:rPr>
              <a:t>  Non-Metro/Out of State		</a:t>
            </a:r>
          </a:p>
          <a:p>
            <a:pPr lvl="2" eaLnBrk="1" hangingPunct="1">
              <a:buFont typeface="Courier New" charset="0"/>
              <a:buChar char="o"/>
            </a:pPr>
            <a:r>
              <a:rPr lang="en-US" sz="1600" dirty="0">
                <a:latin typeface="Times New Roman" charset="0"/>
                <a:cs typeface="Arial" charset="0"/>
              </a:rPr>
              <a:t>  Metro Foundation</a:t>
            </a:r>
          </a:p>
          <a:p>
            <a:pPr lvl="2" eaLnBrk="1" hangingPunct="1">
              <a:buFont typeface="Courier New" charset="0"/>
              <a:buChar char="o"/>
            </a:pPr>
            <a:r>
              <a:rPr lang="en-US" sz="1600" dirty="0">
                <a:latin typeface="Times New Roman" charset="0"/>
                <a:cs typeface="Arial" charset="0"/>
              </a:rPr>
              <a:t>  Metro MCCP</a:t>
            </a:r>
          </a:p>
          <a:p>
            <a:pPr lvl="2" eaLnBrk="1" hangingPunct="1">
              <a:buFont typeface="Courier New" charset="0"/>
              <a:buChar char="o"/>
            </a:pPr>
            <a:r>
              <a:rPr lang="en-US" sz="1600" dirty="0">
                <a:latin typeface="Times New Roman" charset="0"/>
                <a:cs typeface="Arial" charset="0"/>
              </a:rPr>
              <a:t>  Metro </a:t>
            </a:r>
            <a:r>
              <a:rPr lang="en-US" sz="1600" dirty="0" smtClean="0">
                <a:latin typeface="Times New Roman" charset="0"/>
                <a:cs typeface="Arial" charset="0"/>
              </a:rPr>
              <a:t>MCMP</a:t>
            </a:r>
          </a:p>
          <a:p>
            <a:pPr lvl="2" eaLnBrk="1" hangingPunct="1">
              <a:buFont typeface="Courier New" charset="0"/>
              <a:buChar char="o"/>
            </a:pPr>
            <a:endParaRPr lang="en-US" sz="1600" dirty="0">
              <a:latin typeface="Times New Roman" charset="0"/>
              <a:cs typeface="Arial" charset="0"/>
            </a:endParaRPr>
          </a:p>
          <a:p>
            <a:pPr marL="742950" lvl="1" indent="-285750" eaLnBrk="1" hangingPunct="1">
              <a:buFont typeface="Arial" charset="0"/>
              <a:buChar char="•"/>
            </a:pPr>
            <a:r>
              <a:rPr lang="en-US" sz="1600" b="1" dirty="0" smtClean="0">
                <a:latin typeface="Times New Roman" charset="0"/>
                <a:cs typeface="Arial" charset="0"/>
              </a:rPr>
              <a:t>Remember: the navigation to find this information is:</a:t>
            </a:r>
          </a:p>
          <a:p>
            <a:pPr algn="ctr" eaLnBrk="1" hangingPunct="1"/>
            <a:r>
              <a:rPr lang="en-US" sz="1600" dirty="0" smtClean="0">
                <a:latin typeface="Times New Roman" charset="0"/>
                <a:cs typeface="Arial" charset="0"/>
              </a:rPr>
              <a:t>First go to </a:t>
            </a:r>
            <a:r>
              <a:rPr lang="en-US" sz="1600" dirty="0" smtClean="0">
                <a:latin typeface="Times New Roman" charset="0"/>
                <a:cs typeface="Arial" charset="0"/>
                <a:hlinkClick r:id="rId4"/>
              </a:rPr>
              <a:t>InsideAugsburg</a:t>
            </a:r>
            <a:r>
              <a:rPr lang="en-US" sz="1600" dirty="0" smtClean="0">
                <a:latin typeface="Times New Roman" charset="0"/>
                <a:cs typeface="Arial" charset="0"/>
              </a:rPr>
              <a:t>, then choose </a:t>
            </a:r>
            <a:r>
              <a:rPr lang="en-US" sz="1600" dirty="0" smtClean="0">
                <a:latin typeface="Times New Roman" charset="0"/>
                <a:cs typeface="Arial" charset="0"/>
                <a:hlinkClick r:id="rId5"/>
              </a:rPr>
              <a:t>My Courses 2017-18</a:t>
            </a:r>
            <a:r>
              <a:rPr lang="en-US" sz="1600" dirty="0" smtClean="0">
                <a:latin typeface="Times New Roman" charset="0"/>
                <a:cs typeface="Arial" charset="0"/>
              </a:rPr>
              <a:t> , to find and click on</a:t>
            </a:r>
          </a:p>
          <a:p>
            <a:pPr algn="ctr" eaLnBrk="1" hangingPunct="1"/>
            <a:r>
              <a:rPr lang="en-US" sz="2000" b="1" dirty="0" smtClean="0">
                <a:latin typeface="Times New Roman" charset="0"/>
                <a:cs typeface="Arial" charset="0"/>
                <a:hlinkClick r:id="rId2"/>
              </a:rPr>
              <a:t>MSW Resource Board</a:t>
            </a:r>
            <a:endParaRPr lang="en-US" sz="2000" b="1" dirty="0">
              <a:latin typeface="Times New Roman" charset="0"/>
              <a:cs typeface="Arial" charset="0"/>
            </a:endParaRPr>
          </a:p>
          <a:p>
            <a:pPr algn="ctr" eaLnBrk="1" hangingPunct="1"/>
            <a:r>
              <a:rPr lang="en-US" sz="1600" b="1" dirty="0" smtClean="0">
                <a:latin typeface="Times New Roman" charset="0"/>
                <a:cs typeface="Arial" charset="0"/>
              </a:rPr>
              <a:t>Check </a:t>
            </a:r>
            <a:r>
              <a:rPr lang="en-US" sz="1600" b="1" dirty="0">
                <a:latin typeface="Times New Roman" charset="0"/>
                <a:cs typeface="Arial" charset="0"/>
              </a:rPr>
              <a:t>back often as new things are added</a:t>
            </a:r>
            <a:r>
              <a:rPr lang="en-US" sz="1600" b="1" dirty="0" smtClean="0">
                <a:latin typeface="Times New Roman" charset="0"/>
                <a:cs typeface="Arial" charset="0"/>
              </a:rPr>
              <a:t>!</a:t>
            </a:r>
            <a:endParaRPr lang="en-US" sz="1600" dirty="0">
              <a:latin typeface="Times New Roman"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28600"/>
            <a:ext cx="7772400" cy="6934200"/>
          </a:xfrm>
        </p:spPr>
      </p:pic>
    </p:spTree>
    <p:extLst>
      <p:ext uri="{BB962C8B-B14F-4D97-AF65-F5344CB8AC3E}">
        <p14:creationId xmlns:p14="http://schemas.microsoft.com/office/powerpoint/2010/main" val="1220130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idx="1"/>
          </p:nvPr>
        </p:nvSpPr>
        <p:spPr>
          <a:xfrm>
            <a:off x="228600" y="1371600"/>
            <a:ext cx="8686800" cy="4876800"/>
          </a:xfrm>
        </p:spPr>
        <p:txBody>
          <a:bodyPr/>
          <a:lstStyle/>
          <a:p>
            <a:pPr marL="542925" eaLnBrk="1" hangingPunct="1">
              <a:lnSpc>
                <a:spcPct val="80000"/>
              </a:lnSpc>
            </a:pPr>
            <a:r>
              <a:rPr kumimoji="1" lang="en-US" sz="2200" b="1" dirty="0">
                <a:latin typeface="Arial" charset="0"/>
                <a:ea typeface="ＭＳ Ｐゴシック" charset="0"/>
                <a:cs typeface="ＭＳ Ｐゴシック" charset="0"/>
              </a:rPr>
              <a:t>Hours to be completed</a:t>
            </a:r>
            <a:endParaRPr kumimoji="1" lang="en-US" sz="2200" dirty="0">
              <a:latin typeface="Arial" charset="0"/>
              <a:ea typeface="ＭＳ Ｐゴシック" charset="0"/>
              <a:cs typeface="ＭＳ Ｐゴシック" charset="0"/>
            </a:endParaRPr>
          </a:p>
          <a:p>
            <a:pPr marL="1030288" lvl="2" eaLnBrk="1" hangingPunct="1">
              <a:lnSpc>
                <a:spcPct val="80000"/>
              </a:lnSpc>
            </a:pPr>
            <a:r>
              <a:rPr kumimoji="1" lang="en-US" sz="1800" dirty="0">
                <a:latin typeface="Arial" charset="0"/>
                <a:ea typeface="ＭＳ Ｐゴシック" charset="0"/>
              </a:rPr>
              <a:t>Minimum of 500 hours concentration year</a:t>
            </a:r>
          </a:p>
          <a:p>
            <a:pPr marL="1030288" lvl="2" eaLnBrk="1" hangingPunct="1">
              <a:lnSpc>
                <a:spcPct val="80000"/>
              </a:lnSpc>
            </a:pPr>
            <a:r>
              <a:rPr kumimoji="1" lang="en-US" sz="1800" dirty="0">
                <a:latin typeface="Arial" charset="0"/>
                <a:ea typeface="ＭＳ Ｐゴシック" charset="0"/>
              </a:rPr>
              <a:t>Minimum of 420 hours in the foundation year</a:t>
            </a:r>
          </a:p>
          <a:p>
            <a:pPr marL="1030288" lvl="2" eaLnBrk="1" hangingPunct="1">
              <a:lnSpc>
                <a:spcPct val="80000"/>
              </a:lnSpc>
              <a:buFontTx/>
              <a:buNone/>
            </a:pPr>
            <a:r>
              <a:rPr kumimoji="1" lang="en-US" sz="1600" dirty="0">
                <a:latin typeface="Arial" charset="0"/>
                <a:ea typeface="ＭＳ Ｐゴシック" charset="0"/>
              </a:rPr>
              <a:t>  </a:t>
            </a:r>
            <a:r>
              <a:rPr kumimoji="1" lang="en-US" sz="1400" dirty="0">
                <a:latin typeface="Arial" charset="0"/>
                <a:ea typeface="ＭＳ Ｐゴシック" charset="0"/>
              </a:rPr>
              <a:t>*Note that some agencies may require students to complete more than the minimum hours required by Augsburg.  This is their prerogative and your agreement to accept that placement is your agreement to complete additional hours.  </a:t>
            </a:r>
          </a:p>
          <a:p>
            <a:pPr marL="1030288" lvl="2" eaLnBrk="1" hangingPunct="1">
              <a:lnSpc>
                <a:spcPct val="80000"/>
              </a:lnSpc>
              <a:buFontTx/>
              <a:buNone/>
            </a:pPr>
            <a:endParaRPr kumimoji="1" lang="en-US" sz="1400" dirty="0">
              <a:latin typeface="Arial" charset="0"/>
              <a:ea typeface="ＭＳ Ｐゴシック" charset="0"/>
            </a:endParaRPr>
          </a:p>
          <a:p>
            <a:pPr marL="542925" eaLnBrk="1" hangingPunct="1">
              <a:lnSpc>
                <a:spcPct val="80000"/>
              </a:lnSpc>
            </a:pPr>
            <a:r>
              <a:rPr kumimoji="1" lang="en-US" sz="2200" b="1" dirty="0">
                <a:latin typeface="Arial" charset="0"/>
                <a:ea typeface="ＭＳ Ｐゴシック" charset="0"/>
                <a:cs typeface="ＭＳ Ｐゴシック" charset="0"/>
              </a:rPr>
              <a:t>Length of placement</a:t>
            </a:r>
          </a:p>
          <a:p>
            <a:pPr marL="1030288" lvl="2" eaLnBrk="1" hangingPunct="1">
              <a:lnSpc>
                <a:spcPct val="80000"/>
              </a:lnSpc>
            </a:pPr>
            <a:r>
              <a:rPr kumimoji="1" lang="en-US" sz="1800" dirty="0" smtClean="0">
                <a:latin typeface="Arial" charset="0"/>
                <a:ea typeface="ＭＳ Ｐゴシック" charset="0"/>
              </a:rPr>
              <a:t>Through </a:t>
            </a:r>
            <a:r>
              <a:rPr kumimoji="1" lang="en-US" sz="1800" dirty="0">
                <a:latin typeface="Arial" charset="0"/>
                <a:ea typeface="ＭＳ Ｐゴシック" charset="0"/>
              </a:rPr>
              <a:t>2</a:t>
            </a:r>
            <a:r>
              <a:rPr kumimoji="1" lang="en-US" sz="1800" baseline="30000" dirty="0">
                <a:latin typeface="Arial" charset="0"/>
                <a:ea typeface="ＭＳ Ｐゴシック" charset="0"/>
              </a:rPr>
              <a:t>nd</a:t>
            </a:r>
            <a:r>
              <a:rPr kumimoji="1" lang="en-US" sz="1800" dirty="0">
                <a:latin typeface="Arial" charset="0"/>
                <a:ea typeface="ＭＳ Ｐゴシック" charset="0"/>
              </a:rPr>
              <a:t> semester</a:t>
            </a:r>
          </a:p>
          <a:p>
            <a:pPr marL="1030288" lvl="2" eaLnBrk="1" hangingPunct="1">
              <a:lnSpc>
                <a:spcPct val="80000"/>
              </a:lnSpc>
            </a:pPr>
            <a:r>
              <a:rPr kumimoji="1" lang="en-US" sz="1800" dirty="0">
                <a:latin typeface="Arial" charset="0"/>
                <a:ea typeface="ＭＳ Ｐゴシック" charset="0"/>
              </a:rPr>
              <a:t>May stretch into the 1</a:t>
            </a:r>
            <a:r>
              <a:rPr kumimoji="1" lang="en-US" sz="1800" baseline="30000" dirty="0">
                <a:latin typeface="Arial" charset="0"/>
                <a:ea typeface="ＭＳ Ｐゴシック" charset="0"/>
              </a:rPr>
              <a:t>st</a:t>
            </a:r>
            <a:r>
              <a:rPr kumimoji="1" lang="en-US" sz="1800" dirty="0">
                <a:latin typeface="Arial" charset="0"/>
                <a:ea typeface="ＭＳ Ｐゴシック" charset="0"/>
              </a:rPr>
              <a:t> summer session if field agency requires and with consultation from your field seminar instructor</a:t>
            </a:r>
          </a:p>
          <a:p>
            <a:pPr marL="1030288" lvl="2" eaLnBrk="1" hangingPunct="1">
              <a:lnSpc>
                <a:spcPct val="80000"/>
              </a:lnSpc>
              <a:buFontTx/>
              <a:buNone/>
            </a:pPr>
            <a:r>
              <a:rPr kumimoji="1" lang="en-US" sz="1600" dirty="0">
                <a:latin typeface="Arial" charset="0"/>
                <a:ea typeface="ＭＳ Ｐゴシック" charset="0"/>
              </a:rPr>
              <a:t>  </a:t>
            </a:r>
            <a:r>
              <a:rPr kumimoji="1" lang="en-US" sz="1400" dirty="0">
                <a:latin typeface="Arial" charset="0"/>
                <a:ea typeface="ＭＳ Ｐゴシック" charset="0"/>
              </a:rPr>
              <a:t>*Block placements are not allowed (defined as 21-40 hours/week)</a:t>
            </a:r>
          </a:p>
          <a:p>
            <a:pPr marL="1030288" lvl="2" eaLnBrk="1" hangingPunct="1">
              <a:lnSpc>
                <a:spcPct val="80000"/>
              </a:lnSpc>
              <a:buFontTx/>
              <a:buNone/>
            </a:pPr>
            <a:endParaRPr kumimoji="1" lang="en-US" sz="1400" dirty="0">
              <a:latin typeface="Arial" charset="0"/>
              <a:ea typeface="ＭＳ Ｐゴシック" charset="0"/>
            </a:endParaRPr>
          </a:p>
          <a:p>
            <a:pPr marL="542925" eaLnBrk="1" hangingPunct="1">
              <a:lnSpc>
                <a:spcPct val="80000"/>
              </a:lnSpc>
            </a:pPr>
            <a:r>
              <a:rPr kumimoji="1" lang="en-US" sz="2200" b="1" dirty="0">
                <a:latin typeface="Arial" charset="0"/>
                <a:ea typeface="ＭＳ Ｐゴシック" charset="0"/>
                <a:cs typeface="ＭＳ Ｐゴシック" charset="0"/>
              </a:rPr>
              <a:t>Successfully complete all field seminar class requirements</a:t>
            </a:r>
            <a:endParaRPr kumimoji="1" lang="en-US" sz="1400" b="1" dirty="0">
              <a:latin typeface="Arial" charset="0"/>
              <a:ea typeface="ＭＳ Ｐゴシック" charset="0"/>
              <a:cs typeface="ＭＳ Ｐゴシック" charset="0"/>
            </a:endParaRPr>
          </a:p>
          <a:p>
            <a:pPr marL="542925" eaLnBrk="1" hangingPunct="1">
              <a:lnSpc>
                <a:spcPct val="80000"/>
              </a:lnSpc>
              <a:buFontTx/>
              <a:buNone/>
            </a:pPr>
            <a:endParaRPr kumimoji="1" lang="en-US" sz="2200" b="1" dirty="0">
              <a:latin typeface="Arial" charset="0"/>
              <a:ea typeface="ＭＳ Ｐゴシック" charset="0"/>
              <a:cs typeface="ＭＳ Ｐゴシック" charset="0"/>
            </a:endParaRPr>
          </a:p>
          <a:p>
            <a:pPr marL="542925" eaLnBrk="1" hangingPunct="1">
              <a:lnSpc>
                <a:spcPct val="80000"/>
              </a:lnSpc>
            </a:pPr>
            <a:r>
              <a:rPr kumimoji="1" lang="en-US" sz="2200" b="1" dirty="0">
                <a:latin typeface="Arial" charset="0"/>
                <a:ea typeface="ＭＳ Ｐゴシック" charset="0"/>
                <a:cs typeface="ＭＳ Ｐゴシック" charset="0"/>
              </a:rPr>
              <a:t>Obtain malpractice/liability insurance</a:t>
            </a:r>
          </a:p>
          <a:p>
            <a:pPr marL="542925" eaLnBrk="1" hangingPunct="1">
              <a:lnSpc>
                <a:spcPct val="80000"/>
              </a:lnSpc>
            </a:pPr>
            <a:endParaRPr kumimoji="1" lang="en-US" sz="2000" dirty="0">
              <a:latin typeface="Arial" charset="0"/>
              <a:ea typeface="ＭＳ Ｐゴシック" charset="0"/>
              <a:cs typeface="ＭＳ Ｐゴシック" charset="0"/>
            </a:endParaRPr>
          </a:p>
        </p:txBody>
      </p:sp>
      <p:sp>
        <p:nvSpPr>
          <p:cNvPr id="2" name="Rectangle 2"/>
          <p:cNvSpPr>
            <a:spLocks noGrp="1" noChangeArrowheads="1"/>
          </p:cNvSpPr>
          <p:nvPr>
            <p:ph type="title"/>
          </p:nvPr>
        </p:nvSpPr>
        <p:spPr>
          <a:xfrm>
            <a:off x="685800" y="-228600"/>
            <a:ext cx="7772400" cy="1295400"/>
          </a:xfrm>
          <a:ln>
            <a:miter lim="800000"/>
            <a:headEnd/>
            <a:tailEnd/>
          </a:ln>
          <a:extLst/>
        </p:spPr>
        <p:txBody>
          <a:bodyPr>
            <a:normAutofit/>
            <a:scene3d>
              <a:camera prst="orthographicFront"/>
              <a:lightRig rig="soft" dir="t"/>
            </a:scene3d>
            <a:sp3d prstMaterial="softEdge">
              <a:bevelT w="25400" h="25400"/>
            </a:sp3d>
          </a:bodyPr>
          <a:lstStyle/>
          <a:p>
            <a:pPr eaLnBrk="1" fontAlgn="auto" hangingPunct="1">
              <a:spcAft>
                <a:spcPts val="0"/>
              </a:spcAft>
              <a:defRPr/>
            </a:pPr>
            <a:r>
              <a:rPr kumimoji="1" lang="en-US" sz="4000" u="sng" dirty="0" smtClean="0"/>
              <a:t>Field Requirements</a:t>
            </a:r>
            <a:endParaRPr kumimoji="1" lang="en-US" sz="4000" u="sng"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idx="1"/>
          </p:nvPr>
        </p:nvSpPr>
        <p:spPr>
          <a:xfrm>
            <a:off x="457200" y="1066800"/>
            <a:ext cx="8382000" cy="4525963"/>
          </a:xfrm>
        </p:spPr>
        <p:txBody>
          <a:bodyPr/>
          <a:lstStyle/>
          <a:p>
            <a:pPr eaLnBrk="1" hangingPunct="1"/>
            <a:r>
              <a:rPr kumimoji="1" lang="en-US" sz="2000" dirty="0">
                <a:latin typeface="Arial" charset="0"/>
                <a:ea typeface="ＭＳ Ｐゴシック" charset="0"/>
                <a:cs typeface="ＭＳ Ｐゴシック" charset="0"/>
              </a:rPr>
              <a:t>Clarify your educational and field internship goals</a:t>
            </a:r>
          </a:p>
          <a:p>
            <a:pPr eaLnBrk="1" hangingPunct="1"/>
            <a:r>
              <a:rPr kumimoji="1" lang="en-US" sz="2000" dirty="0">
                <a:latin typeface="Arial" charset="0"/>
                <a:ea typeface="ＭＳ Ｐゴシック" charset="0"/>
                <a:cs typeface="ＭＳ Ｐゴシック" charset="0"/>
              </a:rPr>
              <a:t>Review the field manual</a:t>
            </a:r>
          </a:p>
          <a:p>
            <a:pPr eaLnBrk="1" hangingPunct="1"/>
            <a:r>
              <a:rPr kumimoji="1" lang="en-US" sz="2000" dirty="0">
                <a:latin typeface="Arial" charset="0"/>
                <a:ea typeface="ＭＳ Ｐゴシック" charset="0"/>
                <a:cs typeface="ＭＳ Ｐゴシック" charset="0"/>
              </a:rPr>
              <a:t>Review the approved placement field list available online on IPT </a:t>
            </a:r>
            <a:r>
              <a:rPr kumimoji="1" lang="en-US" sz="2000" dirty="0">
                <a:latin typeface="Arial" charset="0"/>
                <a:ea typeface="ＭＳ Ｐゴシック" charset="0"/>
                <a:cs typeface="ＭＳ Ｐゴシック" charset="0"/>
                <a:hlinkClick r:id="rId3"/>
              </a:rPr>
              <a:t>www.runipt.com</a:t>
            </a:r>
            <a:r>
              <a:rPr kumimoji="1" lang="en-US" sz="2000" dirty="0">
                <a:latin typeface="Arial" charset="0"/>
                <a:ea typeface="ＭＳ Ｐゴシック" charset="0"/>
                <a:cs typeface="ＭＳ Ｐゴシック" charset="0"/>
              </a:rPr>
              <a:t>  (review before contacting agencies): </a:t>
            </a:r>
          </a:p>
          <a:p>
            <a:pPr lvl="1" eaLnBrk="1" hangingPunct="1">
              <a:buFontTx/>
              <a:buNone/>
            </a:pPr>
            <a:r>
              <a:rPr kumimoji="1" lang="en-US" sz="1800" dirty="0">
                <a:latin typeface="Arial" charset="0"/>
                <a:ea typeface="ＭＳ Ｐゴシック" charset="0"/>
              </a:rPr>
              <a:t>a) The list will include information such as </a:t>
            </a:r>
            <a:r>
              <a:rPr kumimoji="1" lang="en-US" sz="1800" u="sng" dirty="0">
                <a:latin typeface="Arial" charset="0"/>
                <a:ea typeface="ＭＳ Ｐゴシック" charset="0"/>
              </a:rPr>
              <a:t>special instructions </a:t>
            </a:r>
            <a:r>
              <a:rPr kumimoji="1" lang="en-US" sz="1800" dirty="0">
                <a:latin typeface="Arial" charset="0"/>
                <a:ea typeface="ＭＳ Ｐゴシック" charset="0"/>
              </a:rPr>
              <a:t>(e.g. VA meeting), internship </a:t>
            </a:r>
            <a:r>
              <a:rPr kumimoji="1" lang="en-US" sz="1800" u="sng" dirty="0">
                <a:latin typeface="Arial" charset="0"/>
                <a:ea typeface="ＭＳ Ｐゴシック" charset="0"/>
              </a:rPr>
              <a:t>hours</a:t>
            </a:r>
            <a:r>
              <a:rPr kumimoji="1" lang="en-US" sz="1800" dirty="0">
                <a:latin typeface="Arial" charset="0"/>
                <a:ea typeface="ＭＳ Ｐゴシック" charset="0"/>
              </a:rPr>
              <a:t>, how the agencies want to be contacted, etc.</a:t>
            </a:r>
          </a:p>
          <a:p>
            <a:pPr eaLnBrk="1" hangingPunct="1"/>
            <a:r>
              <a:rPr kumimoji="1" lang="en-US" sz="2000" dirty="0">
                <a:latin typeface="Arial" charset="0"/>
                <a:ea typeface="ＭＳ Ｐゴシック" charset="0"/>
                <a:cs typeface="ＭＳ Ｐゴシック" charset="0"/>
              </a:rPr>
              <a:t>IPT has all (foundation, MCCP &amp; MCMP) placements included.  </a:t>
            </a:r>
            <a:endParaRPr kumimoji="1" lang="en-US" sz="2000" dirty="0" smtClean="0">
              <a:latin typeface="Arial" charset="0"/>
              <a:ea typeface="ＭＳ Ｐゴシック" charset="0"/>
              <a:cs typeface="ＭＳ Ｐゴシック" charset="0"/>
            </a:endParaRPr>
          </a:p>
          <a:p>
            <a:pPr eaLnBrk="1" hangingPunct="1"/>
            <a:r>
              <a:rPr kumimoji="1" lang="en-US" sz="2000" dirty="0" smtClean="0">
                <a:latin typeface="Arial" charset="0"/>
                <a:ea typeface="ＭＳ Ｐゴシック" charset="0"/>
                <a:cs typeface="ＭＳ Ｐゴシック" charset="0"/>
              </a:rPr>
              <a:t>Consult </a:t>
            </a:r>
            <a:r>
              <a:rPr kumimoji="1" lang="en-US" sz="2000" dirty="0">
                <a:latin typeface="Arial" charset="0"/>
                <a:ea typeface="ＭＳ Ｐゴシック" charset="0"/>
                <a:cs typeface="ＭＳ Ｐゴシック" charset="0"/>
              </a:rPr>
              <a:t>only those placements that </a:t>
            </a:r>
            <a:r>
              <a:rPr kumimoji="1" lang="en-US" sz="2000" dirty="0" smtClean="0">
                <a:latin typeface="Arial" charset="0"/>
                <a:ea typeface="ＭＳ Ｐゴシック" charset="0"/>
                <a:cs typeface="ＭＳ Ｐゴシック" charset="0"/>
              </a:rPr>
              <a:t>fit your designation, i.e. foundation, MCCP or MCMP.</a:t>
            </a:r>
            <a:endParaRPr kumimoji="1" lang="en-US" sz="2000" dirty="0">
              <a:latin typeface="Arial" charset="0"/>
              <a:ea typeface="ＭＳ Ｐゴシック" charset="0"/>
              <a:cs typeface="ＭＳ Ｐゴシック" charset="0"/>
            </a:endParaRPr>
          </a:p>
          <a:p>
            <a:pPr lvl="1" eaLnBrk="1" hangingPunct="1">
              <a:buFontTx/>
              <a:buNone/>
            </a:pPr>
            <a:r>
              <a:rPr kumimoji="1" lang="en-US" sz="1600" dirty="0">
                <a:latin typeface="Arial" charset="0"/>
                <a:ea typeface="ＭＳ Ｐゴシック" charset="0"/>
              </a:rPr>
              <a:t>*Note:  IPT </a:t>
            </a:r>
            <a:r>
              <a:rPr kumimoji="1" lang="en-US" sz="1600" dirty="0" smtClean="0">
                <a:latin typeface="Arial" charset="0"/>
                <a:ea typeface="ＭＳ Ｐゴシック" charset="0"/>
              </a:rPr>
              <a:t>will be </a:t>
            </a:r>
            <a:r>
              <a:rPr kumimoji="1" lang="en-US" sz="1600" dirty="0">
                <a:latin typeface="Arial" charset="0"/>
                <a:ea typeface="ＭＳ Ｐゴシック" charset="0"/>
              </a:rPr>
              <a:t>updated periodically.</a:t>
            </a:r>
          </a:p>
        </p:txBody>
      </p:sp>
      <p:sp>
        <p:nvSpPr>
          <p:cNvPr id="2" name="Rectangle 2"/>
          <p:cNvSpPr>
            <a:spLocks noGrp="1" noChangeArrowheads="1"/>
          </p:cNvSpPr>
          <p:nvPr>
            <p:ph type="title"/>
          </p:nvPr>
        </p:nvSpPr>
        <p:spPr>
          <a:xfrm>
            <a:off x="685800" y="-228600"/>
            <a:ext cx="7772400" cy="1371600"/>
          </a:xfrm>
          <a:ln>
            <a:miter lim="800000"/>
            <a:headEnd/>
            <a:tailEnd/>
          </a:ln>
          <a:extLst/>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sz="4000" u="sng" dirty="0"/>
              <a:t>Preparation </a:t>
            </a:r>
            <a:r>
              <a:rPr kumimoji="1" lang="en-US" sz="4000" u="sng" dirty="0" smtClean="0"/>
              <a:t>Steps</a:t>
            </a:r>
            <a:endParaRPr kumimoji="1" lang="en-US" sz="4000"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idx="1"/>
          </p:nvPr>
        </p:nvSpPr>
        <p:spPr>
          <a:xfrm>
            <a:off x="685800" y="1447800"/>
            <a:ext cx="7772400" cy="3733800"/>
          </a:xfrm>
        </p:spPr>
        <p:txBody>
          <a:bodyPr/>
          <a:lstStyle/>
          <a:p>
            <a:pPr eaLnBrk="1" hangingPunct="1"/>
            <a:r>
              <a:rPr kumimoji="1" lang="en-US" sz="2400" dirty="0">
                <a:latin typeface="Arial" charset="0"/>
                <a:ea typeface="ＭＳ Ｐゴシック" charset="0"/>
                <a:cs typeface="ＭＳ Ｐゴシック" charset="0"/>
              </a:rPr>
              <a:t>Prepare a resume to distribute to prospective field instructors/agencies</a:t>
            </a:r>
          </a:p>
          <a:p>
            <a:pPr marL="801688" lvl="1" eaLnBrk="1" hangingPunct="1"/>
            <a:r>
              <a:rPr kumimoji="1" lang="en-US" sz="1800" dirty="0">
                <a:latin typeface="Arial" charset="0"/>
                <a:ea typeface="ＭＳ Ｐゴシック" charset="0"/>
              </a:rPr>
              <a:t>Include categories such as education, employment, relevant volunteer experiences, and professional affiliations</a:t>
            </a:r>
          </a:p>
          <a:p>
            <a:pPr eaLnBrk="1" hangingPunct="1"/>
            <a:r>
              <a:rPr kumimoji="1" lang="en-US" sz="2400" dirty="0">
                <a:latin typeface="Arial" charset="0"/>
                <a:ea typeface="ＭＳ Ｐゴシック" charset="0"/>
                <a:cs typeface="ＭＳ Ｐゴシック" charset="0"/>
              </a:rPr>
              <a:t>Prepare </a:t>
            </a:r>
            <a:r>
              <a:rPr kumimoji="1" lang="en-US" sz="2400" dirty="0" smtClean="0">
                <a:latin typeface="Arial" charset="0"/>
                <a:ea typeface="ＭＳ Ｐゴシック" charset="0"/>
                <a:cs typeface="ＭＳ Ｐゴシック" charset="0"/>
              </a:rPr>
              <a:t>an e-mail message </a:t>
            </a:r>
            <a:r>
              <a:rPr kumimoji="1" lang="en-US" sz="2400" dirty="0">
                <a:latin typeface="Arial" charset="0"/>
                <a:ea typeface="ＭＳ Ｐゴシック" charset="0"/>
                <a:cs typeface="ＭＳ Ｐゴシック" charset="0"/>
              </a:rPr>
              <a:t>highlighting your educational goals, interest in their placement, any relevant experience</a:t>
            </a:r>
          </a:p>
          <a:p>
            <a:pPr eaLnBrk="1" hangingPunct="1"/>
            <a:r>
              <a:rPr kumimoji="1" lang="en-US" sz="2400" dirty="0" smtClean="0">
                <a:latin typeface="Arial" charset="0"/>
                <a:ea typeface="ＭＳ Ｐゴシック" charset="0"/>
                <a:cs typeface="ＭＳ Ｐゴシック" charset="0"/>
              </a:rPr>
              <a:t>May consult </a:t>
            </a:r>
            <a:r>
              <a:rPr kumimoji="1" lang="en-US" sz="2400" dirty="0">
                <a:latin typeface="Arial" charset="0"/>
                <a:ea typeface="ＭＳ Ｐゴシック" charset="0"/>
                <a:cs typeface="ＭＳ Ｐゴシック" charset="0"/>
              </a:rPr>
              <a:t>hand-out with questions for field instructors</a:t>
            </a:r>
          </a:p>
          <a:p>
            <a:pPr eaLnBrk="1" hangingPunct="1">
              <a:buFontTx/>
              <a:buNone/>
            </a:pPr>
            <a:endParaRPr lang="en-US" dirty="0">
              <a:latin typeface="Arial" charset="0"/>
              <a:ea typeface="ＭＳ Ｐゴシック" charset="0"/>
              <a:cs typeface="ＭＳ Ｐゴシック" charset="0"/>
            </a:endParaRPr>
          </a:p>
        </p:txBody>
      </p:sp>
      <p:sp>
        <p:nvSpPr>
          <p:cNvPr id="2" name="Rectangle 2"/>
          <p:cNvSpPr>
            <a:spLocks noGrp="1" noChangeArrowheads="1"/>
          </p:cNvSpPr>
          <p:nvPr>
            <p:ph type="title"/>
          </p:nvPr>
        </p:nvSpPr>
        <p:spPr>
          <a:xfrm>
            <a:off x="685800" y="0"/>
            <a:ext cx="7772400" cy="1524000"/>
          </a:xfrm>
          <a:ln>
            <a:miter lim="800000"/>
            <a:headEnd/>
            <a:tailEnd/>
          </a:ln>
          <a:extLst/>
        </p:spPr>
        <p:txBody>
          <a:bodyPr>
            <a:normAutofit/>
            <a:scene3d>
              <a:camera prst="orthographicFront"/>
              <a:lightRig rig="soft" dir="t"/>
            </a:scene3d>
            <a:sp3d prstMaterial="softEdge">
              <a:bevelT w="25400" h="25400"/>
            </a:sp3d>
          </a:bodyPr>
          <a:lstStyle/>
          <a:p>
            <a:pPr eaLnBrk="1" fontAlgn="auto" hangingPunct="1">
              <a:spcAft>
                <a:spcPts val="0"/>
              </a:spcAft>
              <a:defRPr/>
            </a:pPr>
            <a:r>
              <a:rPr lang="en-US" sz="4000" u="sng" dirty="0"/>
              <a:t>Preparation </a:t>
            </a:r>
            <a:r>
              <a:rPr lang="en-US" sz="4000" u="sng" dirty="0" smtClean="0"/>
              <a:t>Steps</a:t>
            </a:r>
            <a:endParaRPr lang="en-US" sz="4000"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idx="1"/>
          </p:nvPr>
        </p:nvSpPr>
        <p:spPr>
          <a:xfrm>
            <a:off x="304800" y="1447800"/>
            <a:ext cx="8686800" cy="4559300"/>
          </a:xfrm>
        </p:spPr>
        <p:txBody>
          <a:bodyPr/>
          <a:lstStyle/>
          <a:p>
            <a:pPr eaLnBrk="1" hangingPunct="1"/>
            <a:r>
              <a:rPr kumimoji="1" lang="en-US" sz="2200" b="1" dirty="0" smtClean="0">
                <a:latin typeface="Arial" charset="0"/>
                <a:ea typeface="ＭＳ Ｐゴシック" charset="0"/>
                <a:cs typeface="ＭＳ Ｐゴシック" charset="0"/>
              </a:rPr>
              <a:t>April 3</a:t>
            </a:r>
            <a:r>
              <a:rPr kumimoji="1" lang="en-US" sz="2200" b="1" baseline="30000" dirty="0" smtClean="0">
                <a:latin typeface="Arial" charset="0"/>
                <a:ea typeface="ＭＳ Ｐゴシック" charset="0"/>
                <a:cs typeface="ＭＳ Ｐゴシック" charset="0"/>
              </a:rPr>
              <a:t>rd</a:t>
            </a:r>
            <a:r>
              <a:rPr kumimoji="1" lang="en-US" sz="2200" b="1" dirty="0" smtClean="0">
                <a:latin typeface="Arial" charset="0"/>
                <a:ea typeface="ＭＳ Ｐゴシック" charset="0"/>
                <a:cs typeface="ＭＳ Ｐゴシック" charset="0"/>
              </a:rPr>
              <a:t> </a:t>
            </a:r>
            <a:r>
              <a:rPr kumimoji="1" lang="en-US" sz="2200" dirty="0" smtClean="0">
                <a:latin typeface="Arial" charset="0"/>
                <a:ea typeface="ＭＳ Ｐゴシック" charset="0"/>
                <a:cs typeface="ＭＳ Ｐゴシック" charset="0"/>
              </a:rPr>
              <a:t>from </a:t>
            </a:r>
            <a:r>
              <a:rPr kumimoji="1" lang="en-US" sz="2200" dirty="0">
                <a:latin typeface="Arial" charset="0"/>
                <a:ea typeface="ＭＳ Ｐゴシック" charset="0"/>
                <a:cs typeface="ＭＳ Ｐゴシック" charset="0"/>
              </a:rPr>
              <a:t>3 - 5 p.m. at the University of Minnesota Coffman Union – East Bank </a:t>
            </a:r>
            <a:r>
              <a:rPr kumimoji="1" lang="en-US" sz="1800" dirty="0">
                <a:latin typeface="Arial" charset="0"/>
                <a:ea typeface="ＭＳ Ｐゴシック" charset="0"/>
                <a:cs typeface="ＭＳ Ｐゴシック" charset="0"/>
              </a:rPr>
              <a:t>(you may want to park </a:t>
            </a:r>
            <a:r>
              <a:rPr kumimoji="1" lang="en-US" sz="1800" dirty="0" smtClean="0">
                <a:latin typeface="Arial" charset="0"/>
                <a:ea typeface="ＭＳ Ｐゴシック" charset="0"/>
                <a:cs typeface="ＭＳ Ｐゴシック" charset="0"/>
              </a:rPr>
              <a:t>at Augsburg </a:t>
            </a:r>
            <a:r>
              <a:rPr kumimoji="1" lang="en-US" sz="1800" dirty="0">
                <a:latin typeface="Arial" charset="0"/>
                <a:ea typeface="ＭＳ Ｐゴシック" charset="0"/>
                <a:cs typeface="ＭＳ Ｐゴシック" charset="0"/>
              </a:rPr>
              <a:t>and walk) </a:t>
            </a:r>
          </a:p>
          <a:p>
            <a:pPr eaLnBrk="1" hangingPunct="1"/>
            <a:endParaRPr kumimoji="1" lang="en-US" sz="1400" dirty="0">
              <a:latin typeface="Arial" charset="0"/>
              <a:ea typeface="ＭＳ Ｐゴシック" charset="0"/>
              <a:cs typeface="ＭＳ Ｐゴシック" charset="0"/>
            </a:endParaRPr>
          </a:p>
          <a:p>
            <a:pPr eaLnBrk="1" hangingPunct="1"/>
            <a:r>
              <a:rPr kumimoji="1" lang="en-US" sz="2200" dirty="0">
                <a:latin typeface="Arial" charset="0"/>
                <a:ea typeface="ＭＳ Ｐゴシック" charset="0"/>
                <a:cs typeface="ＭＳ Ｐゴシック" charset="0"/>
              </a:rPr>
              <a:t>Conducted in collaboration with the University of Minnesota SSW</a:t>
            </a:r>
          </a:p>
          <a:p>
            <a:pPr eaLnBrk="1" hangingPunct="1"/>
            <a:endParaRPr kumimoji="1" lang="en-US" sz="1400" dirty="0">
              <a:latin typeface="Arial" charset="0"/>
              <a:ea typeface="ＭＳ Ｐゴシック" charset="0"/>
              <a:cs typeface="ＭＳ Ｐゴシック" charset="0"/>
            </a:endParaRPr>
          </a:p>
          <a:p>
            <a:pPr eaLnBrk="1" hangingPunct="1"/>
            <a:r>
              <a:rPr kumimoji="1" lang="en-US" sz="2200" dirty="0">
                <a:latin typeface="Arial" charset="0"/>
                <a:ea typeface="ＭＳ Ｐゴシック" charset="0"/>
                <a:cs typeface="ＭＳ Ｐゴシック" charset="0"/>
              </a:rPr>
              <a:t>Approximately </a:t>
            </a:r>
            <a:r>
              <a:rPr kumimoji="1" lang="en-US" sz="2200" dirty="0" smtClean="0">
                <a:latin typeface="Arial" charset="0"/>
                <a:ea typeface="ＭＳ Ｐゴシック" charset="0"/>
                <a:cs typeface="ＭＳ Ｐゴシック" charset="0"/>
              </a:rPr>
              <a:t>90 </a:t>
            </a:r>
            <a:r>
              <a:rPr kumimoji="1" lang="en-US" sz="2200" dirty="0">
                <a:latin typeface="Arial" charset="0"/>
                <a:ea typeface="ＭＳ Ｐゴシック" charset="0"/>
                <a:cs typeface="ＭＳ Ｐゴシック" charset="0"/>
              </a:rPr>
              <a:t>agencies in attendance</a:t>
            </a:r>
          </a:p>
          <a:p>
            <a:pPr eaLnBrk="1" hangingPunct="1"/>
            <a:endParaRPr kumimoji="1" lang="en-US" sz="1400" dirty="0">
              <a:latin typeface="Arial" charset="0"/>
              <a:ea typeface="ＭＳ Ｐゴシック" charset="0"/>
              <a:cs typeface="ＭＳ Ｐゴシック" charset="0"/>
            </a:endParaRPr>
          </a:p>
          <a:p>
            <a:pPr eaLnBrk="1" hangingPunct="1"/>
            <a:r>
              <a:rPr kumimoji="1" lang="en-US" sz="2200" dirty="0">
                <a:latin typeface="Arial" charset="0"/>
                <a:ea typeface="ＭＳ Ｐゴシック" charset="0"/>
                <a:cs typeface="ＭＳ Ｐゴシック" charset="0"/>
              </a:rPr>
              <a:t>This will give those students in the greater metro area the opportunity to meeting with agencies of interest, distribute resumes and make appointments</a:t>
            </a:r>
          </a:p>
          <a:p>
            <a:pPr eaLnBrk="1" hangingPunct="1"/>
            <a:endParaRPr kumimoji="1" lang="en-US" sz="1400" dirty="0">
              <a:latin typeface="Arial" charset="0"/>
              <a:ea typeface="ＭＳ Ｐゴシック" charset="0"/>
              <a:cs typeface="ＭＳ Ｐゴシック" charset="0"/>
            </a:endParaRPr>
          </a:p>
          <a:p>
            <a:pPr eaLnBrk="1" hangingPunct="1"/>
            <a:r>
              <a:rPr kumimoji="1" lang="en-US" sz="2200" dirty="0" smtClean="0">
                <a:latin typeface="Arial" charset="0"/>
                <a:ea typeface="ＭＳ Ｐゴシック" charset="0"/>
                <a:cs typeface="ＭＳ Ｐゴシック" charset="0"/>
              </a:rPr>
              <a:t>Snacks!</a:t>
            </a:r>
            <a:endParaRPr kumimoji="1" lang="en-US" sz="2200" dirty="0">
              <a:latin typeface="Arial" charset="0"/>
              <a:ea typeface="ＭＳ Ｐゴシック" charset="0"/>
              <a:cs typeface="ＭＳ Ｐゴシック" charset="0"/>
            </a:endParaRPr>
          </a:p>
        </p:txBody>
      </p:sp>
      <p:sp>
        <p:nvSpPr>
          <p:cNvPr id="2" name="Rectangle 2"/>
          <p:cNvSpPr>
            <a:spLocks noGrp="1" noChangeArrowheads="1"/>
          </p:cNvSpPr>
          <p:nvPr>
            <p:ph type="title"/>
          </p:nvPr>
        </p:nvSpPr>
        <p:spPr>
          <a:xfrm>
            <a:off x="685800" y="0"/>
            <a:ext cx="7772400" cy="1295400"/>
          </a:xfrm>
          <a:extLst/>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dirty="0" smtClean="0">
                <a:ea typeface="ＭＳ Ｐゴシック" pitchFamily="41" charset="-128"/>
                <a:cs typeface="ＭＳ Ｐゴシック" pitchFamily="41" charset="-128"/>
              </a:rPr>
              <a:t>Attend Field </a:t>
            </a:r>
            <a:r>
              <a:rPr kumimoji="1" lang="en-US" dirty="0">
                <a:ea typeface="ＭＳ Ｐゴシック" pitchFamily="41" charset="-128"/>
                <a:cs typeface="ＭＳ Ｐゴシック" pitchFamily="41" charset="-128"/>
              </a:rPr>
              <a:t>Fair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idx="1"/>
          </p:nvPr>
        </p:nvSpPr>
        <p:spPr>
          <a:xfrm>
            <a:off x="381000" y="990600"/>
            <a:ext cx="8610600" cy="4953000"/>
          </a:xfrm>
        </p:spPr>
        <p:txBody>
          <a:bodyPr/>
          <a:lstStyle/>
          <a:p>
            <a:pPr eaLnBrk="1" hangingPunct="1">
              <a:lnSpc>
                <a:spcPct val="90000"/>
              </a:lnSpc>
            </a:pPr>
            <a:r>
              <a:rPr kumimoji="1" lang="en-US" sz="2400" dirty="0">
                <a:latin typeface="Arial" charset="0"/>
                <a:ea typeface="ＭＳ Ｐゴシック" charset="0"/>
                <a:cs typeface="ＭＳ Ｐゴシック" charset="0"/>
              </a:rPr>
              <a:t>If you are in the metro area (defined as all agencies in Hennepin, Ramsey, Anoka, Dakota, &amp; Washington Counties, as well as county agencies in Carver, Scott, and Chisago), you can contact field agencies via:</a:t>
            </a:r>
          </a:p>
          <a:p>
            <a:pPr marL="915988" lvl="1" eaLnBrk="1" hangingPunct="1">
              <a:lnSpc>
                <a:spcPct val="90000"/>
              </a:lnSpc>
            </a:pPr>
            <a:r>
              <a:rPr kumimoji="1" lang="en-US" sz="2000" dirty="0" smtClean="0">
                <a:latin typeface="Arial" charset="0"/>
                <a:ea typeface="ＭＳ Ｐゴシック" charset="0"/>
              </a:rPr>
              <a:t>phone or email </a:t>
            </a:r>
            <a:r>
              <a:rPr kumimoji="1" lang="en-US" sz="2000" dirty="0">
                <a:latin typeface="Arial" charset="0"/>
                <a:ea typeface="ＭＳ Ｐゴシック" charset="0"/>
              </a:rPr>
              <a:t>beginning April </a:t>
            </a:r>
            <a:r>
              <a:rPr kumimoji="1" lang="en-US" sz="2000" dirty="0" smtClean="0">
                <a:latin typeface="Arial" charset="0"/>
                <a:ea typeface="ＭＳ Ｐゴシック" charset="0"/>
              </a:rPr>
              <a:t>3, </a:t>
            </a:r>
            <a:r>
              <a:rPr kumimoji="1" lang="en-US" sz="2000" dirty="0">
                <a:latin typeface="Arial" charset="0"/>
                <a:ea typeface="ＭＳ Ｐゴシック" charset="0"/>
              </a:rPr>
              <a:t>afternoon</a:t>
            </a:r>
          </a:p>
          <a:p>
            <a:pPr eaLnBrk="1" hangingPunct="1">
              <a:lnSpc>
                <a:spcPct val="90000"/>
              </a:lnSpc>
            </a:pPr>
            <a:endParaRPr kumimoji="1" lang="en-US" sz="2400" dirty="0" smtClean="0">
              <a:latin typeface="Arial" charset="0"/>
              <a:ea typeface="ＭＳ Ｐゴシック" charset="0"/>
              <a:cs typeface="ＭＳ Ｐゴシック" charset="0"/>
            </a:endParaRPr>
          </a:p>
          <a:p>
            <a:pPr eaLnBrk="1" hangingPunct="1">
              <a:lnSpc>
                <a:spcPct val="90000"/>
              </a:lnSpc>
            </a:pPr>
            <a:r>
              <a:rPr kumimoji="1" lang="en-US" sz="2400" dirty="0" smtClean="0">
                <a:latin typeface="Arial" charset="0"/>
                <a:ea typeface="ＭＳ Ｐゴシック" charset="0"/>
                <a:cs typeface="ＭＳ Ｐゴシック" charset="0"/>
              </a:rPr>
              <a:t>Interviews</a:t>
            </a:r>
            <a:r>
              <a:rPr kumimoji="1" lang="en-US" sz="2400" dirty="0">
                <a:latin typeface="Arial" charset="0"/>
                <a:ea typeface="ＭＳ Ｐゴシック" charset="0"/>
                <a:cs typeface="ＭＳ Ｐゴシック" charset="0"/>
              </a:rPr>
              <a:t>:  April </a:t>
            </a:r>
            <a:r>
              <a:rPr kumimoji="1" lang="en-US" sz="2400" dirty="0" smtClean="0">
                <a:latin typeface="Arial" charset="0"/>
                <a:ea typeface="ＭＳ Ｐゴシック" charset="0"/>
                <a:cs typeface="ＭＳ Ｐゴシック" charset="0"/>
              </a:rPr>
              <a:t>4 </a:t>
            </a:r>
            <a:r>
              <a:rPr kumimoji="1" lang="en-US" sz="2400" dirty="0">
                <a:latin typeface="Arial" charset="0"/>
                <a:ea typeface="ＭＳ Ｐゴシック" charset="0"/>
                <a:cs typeface="ＭＳ Ｐゴシック" charset="0"/>
              </a:rPr>
              <a:t>– May 5</a:t>
            </a:r>
            <a:r>
              <a:rPr kumimoji="1" lang="en-US" sz="2400" dirty="0" smtClean="0">
                <a:latin typeface="Arial" charset="0"/>
                <a:ea typeface="ＭＳ Ｐゴシック" charset="0"/>
                <a:cs typeface="ＭＳ Ｐゴシック" charset="0"/>
              </a:rPr>
              <a:t> (</a:t>
            </a:r>
            <a:r>
              <a:rPr kumimoji="1" lang="en-US" sz="2400" dirty="0">
                <a:latin typeface="Arial" charset="0"/>
                <a:ea typeface="ＭＳ Ｐゴシック" charset="0"/>
                <a:cs typeface="ＭＳ Ｐゴシック" charset="0"/>
              </a:rPr>
              <a:t>unless there is special permission)</a:t>
            </a:r>
          </a:p>
          <a:p>
            <a:pPr eaLnBrk="1" hangingPunct="1">
              <a:lnSpc>
                <a:spcPct val="90000"/>
              </a:lnSpc>
            </a:pPr>
            <a:endParaRPr kumimoji="1" lang="en-US" sz="800" dirty="0">
              <a:latin typeface="Arial" charset="0"/>
              <a:ea typeface="ＭＳ Ｐゴシック" charset="0"/>
              <a:cs typeface="ＭＳ Ｐゴシック" charset="0"/>
            </a:endParaRPr>
          </a:p>
          <a:p>
            <a:pPr eaLnBrk="1" hangingPunct="1">
              <a:lnSpc>
                <a:spcPct val="90000"/>
              </a:lnSpc>
            </a:pPr>
            <a:r>
              <a:rPr kumimoji="1" lang="en-US" sz="2400" dirty="0">
                <a:latin typeface="Arial" charset="0"/>
                <a:ea typeface="ＭＳ Ｐゴシック" charset="0"/>
                <a:cs typeface="ＭＳ Ｐゴシック" charset="0"/>
              </a:rPr>
              <a:t>Your placement preference sheet is due to </a:t>
            </a:r>
            <a:r>
              <a:rPr kumimoji="1" lang="en-US" sz="2400" dirty="0" smtClean="0">
                <a:latin typeface="Arial" charset="0"/>
                <a:ea typeface="ＭＳ Ｐゴシック" charset="0"/>
                <a:cs typeface="ＭＳ Ｐゴシック" charset="0"/>
              </a:rPr>
              <a:t>Laura Boisen on </a:t>
            </a:r>
            <a:r>
              <a:rPr kumimoji="1" lang="en-US" sz="2400" dirty="0">
                <a:latin typeface="Arial" charset="0"/>
                <a:ea typeface="ＭＳ Ｐゴシック" charset="0"/>
                <a:cs typeface="ＭＳ Ｐゴシック" charset="0"/>
              </a:rPr>
              <a:t>May </a:t>
            </a:r>
            <a:r>
              <a:rPr kumimoji="1" lang="en-US" sz="2400" dirty="0" smtClean="0">
                <a:latin typeface="Arial" charset="0"/>
                <a:ea typeface="ＭＳ Ｐゴシック" charset="0"/>
                <a:cs typeface="ＭＳ Ｐゴシック" charset="0"/>
              </a:rPr>
              <a:t>8</a:t>
            </a:r>
            <a:endParaRPr kumimoji="1" lang="en-US" sz="2400" dirty="0">
              <a:latin typeface="Arial" charset="0"/>
              <a:ea typeface="ＭＳ Ｐゴシック" charset="0"/>
              <a:cs typeface="ＭＳ Ｐゴシック" charset="0"/>
            </a:endParaRPr>
          </a:p>
          <a:p>
            <a:pPr eaLnBrk="1" hangingPunct="1">
              <a:lnSpc>
                <a:spcPct val="90000"/>
              </a:lnSpc>
            </a:pPr>
            <a:endParaRPr kumimoji="1" lang="en-US" sz="800" dirty="0">
              <a:latin typeface="Arial" charset="0"/>
              <a:ea typeface="ＭＳ Ｐゴシック" charset="0"/>
              <a:cs typeface="ＭＳ Ｐゴシック" charset="0"/>
            </a:endParaRPr>
          </a:p>
          <a:p>
            <a:pPr eaLnBrk="1" hangingPunct="1">
              <a:lnSpc>
                <a:spcPct val="90000"/>
              </a:lnSpc>
            </a:pPr>
            <a:r>
              <a:rPr kumimoji="1" lang="en-US" sz="2400" dirty="0">
                <a:latin typeface="Arial" charset="0"/>
                <a:ea typeface="ＭＳ Ｐゴシック" charset="0"/>
                <a:cs typeface="ＭＳ Ｐゴシック" charset="0"/>
              </a:rPr>
              <a:t>Placement confirmation will come via e-mail in late May</a:t>
            </a:r>
          </a:p>
        </p:txBody>
      </p:sp>
      <p:sp>
        <p:nvSpPr>
          <p:cNvPr id="2" name="Rectangle 2"/>
          <p:cNvSpPr>
            <a:spLocks noGrp="1" noChangeArrowheads="1"/>
          </p:cNvSpPr>
          <p:nvPr>
            <p:ph type="title"/>
          </p:nvPr>
        </p:nvSpPr>
        <p:spPr>
          <a:xfrm>
            <a:off x="457200" y="-381000"/>
            <a:ext cx="8229600" cy="1295400"/>
          </a:xfrm>
          <a:extLst/>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dirty="0" smtClean="0">
                <a:ea typeface="ＭＳ Ｐゴシック" pitchFamily="41" charset="-128"/>
                <a:cs typeface="ＭＳ Ｐゴシック" pitchFamily="41" charset="-128"/>
              </a:rPr>
              <a:t>Timelines-Metro Area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1306</TotalTime>
  <Words>1586</Words>
  <Application>Microsoft Macintosh PowerPoint</Application>
  <PresentationFormat>On-screen Show (4:3)</PresentationFormat>
  <Paragraphs>193</Paragraphs>
  <Slides>21</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Calibri</vt:lpstr>
      <vt:lpstr>Courier New</vt:lpstr>
      <vt:lpstr>ＭＳ Ｐゴシック</vt:lpstr>
      <vt:lpstr>Symbol</vt:lpstr>
      <vt:lpstr>Times New Roman</vt:lpstr>
      <vt:lpstr>Wingdings</vt:lpstr>
      <vt:lpstr>Wingdings 3</vt:lpstr>
      <vt:lpstr>Arial</vt:lpstr>
      <vt:lpstr>Blank Presentation</vt:lpstr>
      <vt:lpstr>Metro Field Orientation</vt:lpstr>
      <vt:lpstr>Field Contacts </vt:lpstr>
      <vt:lpstr>Important Online Forms &amp; Docs.</vt:lpstr>
      <vt:lpstr>PowerPoint Presentation</vt:lpstr>
      <vt:lpstr>Field Requirements</vt:lpstr>
      <vt:lpstr>Preparation Steps</vt:lpstr>
      <vt:lpstr>Preparation Steps</vt:lpstr>
      <vt:lpstr>Attend Field Fair</vt:lpstr>
      <vt:lpstr>Timelines-Metro Area</vt:lpstr>
      <vt:lpstr>How many interviews do I need to do?</vt:lpstr>
      <vt:lpstr>What if I am not assigned a placement?</vt:lpstr>
      <vt:lpstr>Dual Relationships</vt:lpstr>
      <vt:lpstr>What if I want a placement that is not on the list?</vt:lpstr>
      <vt:lpstr>Employment Site Placements</vt:lpstr>
      <vt:lpstr>Diversity Social Work Advancement Program (DSWAP)</vt:lpstr>
      <vt:lpstr>Diversity Social Work Advancement Program (DSWAP)</vt:lpstr>
      <vt:lpstr>Remember...</vt:lpstr>
      <vt:lpstr>Remember...</vt:lpstr>
      <vt:lpstr>Advice from an alum that now interviews students:</vt:lpstr>
      <vt:lpstr>Field Contacts</vt:lpstr>
      <vt:lpstr>Online Access to all your Field Resources</vt:lpstr>
    </vt:vector>
  </TitlesOfParts>
  <Company>IT</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dc:creator>
  <cp:lastModifiedBy>Microsoft Office User</cp:lastModifiedBy>
  <cp:revision>59</cp:revision>
  <cp:lastPrinted>2017-03-14T18:48:54Z</cp:lastPrinted>
  <dcterms:created xsi:type="dcterms:W3CDTF">2008-01-15T15:24:11Z</dcterms:created>
  <dcterms:modified xsi:type="dcterms:W3CDTF">2017-03-25T18:43:59Z</dcterms:modified>
</cp:coreProperties>
</file>