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9" r:id="rId4"/>
    <p:sldId id="260" r:id="rId5"/>
    <p:sldId id="261" r:id="rId6"/>
    <p:sldId id="262" r:id="rId7"/>
    <p:sldId id="258"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21"/>
    <p:restoredTop sz="94753"/>
  </p:normalViewPr>
  <p:slideViewPr>
    <p:cSldViewPr snapToGrid="0" snapToObjects="1">
      <p:cViewPr varScale="1">
        <p:scale>
          <a:sx n="92" d="100"/>
          <a:sy n="92" d="100"/>
        </p:scale>
        <p:origin x="-128" y="-7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BB369F-836D-A94A-8C90-7F3C7415E9BB}" type="datetimeFigureOut">
              <a:rPr lang="en-US" smtClean="0"/>
              <a:t>2/8/18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54058C-373C-9F41-871E-92CA37898118}" type="slidenum">
              <a:rPr lang="en-US" smtClean="0"/>
              <a:t>‹#›</a:t>
            </a:fld>
            <a:endParaRPr lang="en-US"/>
          </a:p>
        </p:txBody>
      </p:sp>
    </p:spTree>
    <p:extLst>
      <p:ext uri="{BB962C8B-B14F-4D97-AF65-F5344CB8AC3E}">
        <p14:creationId xmlns:p14="http://schemas.microsoft.com/office/powerpoint/2010/main" val="482488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881BC-AA60-924D-B016-6D329C6469F1}" type="datetimeFigureOut">
              <a:rPr lang="en-US" smtClean="0"/>
              <a:t>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F3BEA-F0F7-4A43-B80D-3A48A3202289}" type="slidenum">
              <a:rPr lang="en-US" smtClean="0"/>
              <a:t>‹#›</a:t>
            </a:fld>
            <a:endParaRPr lang="en-US"/>
          </a:p>
        </p:txBody>
      </p:sp>
    </p:spTree>
    <p:extLst>
      <p:ext uri="{BB962C8B-B14F-4D97-AF65-F5344CB8AC3E}">
        <p14:creationId xmlns:p14="http://schemas.microsoft.com/office/powerpoint/2010/main" val="64008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D5A751-3734-F34D-BF6A-8AADFDD70CDA}"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50391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5A751-3734-F34D-BF6A-8AADFDD70CDA}"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11825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5A751-3734-F34D-BF6A-8AADFDD70CDA}"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92521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5A751-3734-F34D-BF6A-8AADFDD70CDA}"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42220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5A751-3734-F34D-BF6A-8AADFDD70CDA}"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75765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5A751-3734-F34D-BF6A-8AADFDD70CDA}" type="datetimeFigureOut">
              <a:rPr lang="en-US" smtClean="0"/>
              <a:t>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40838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D5A751-3734-F34D-BF6A-8AADFDD70CDA}" type="datetimeFigureOut">
              <a:rPr lang="en-US" smtClean="0"/>
              <a:t>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16768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5A751-3734-F34D-BF6A-8AADFDD70CDA}" type="datetimeFigureOut">
              <a:rPr lang="en-US" smtClean="0"/>
              <a:t>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58900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5A751-3734-F34D-BF6A-8AADFDD70CDA}" type="datetimeFigureOut">
              <a:rPr lang="en-US" smtClean="0"/>
              <a:t>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25055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5A751-3734-F34D-BF6A-8AADFDD70CDA}" type="datetimeFigureOut">
              <a:rPr lang="en-US" smtClean="0"/>
              <a:t>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94852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5A751-3734-F34D-BF6A-8AADFDD70CDA}" type="datetimeFigureOut">
              <a:rPr lang="en-US" smtClean="0"/>
              <a:t>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8664492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5A751-3734-F34D-BF6A-8AADFDD70CDA}" type="datetimeFigureOut">
              <a:rPr lang="en-US" smtClean="0"/>
              <a:t>2/8/18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BD23E-83A3-1C47-BB86-62B3CC981784}" type="slidenum">
              <a:rPr lang="en-US" smtClean="0"/>
              <a:t>‹#›</a:t>
            </a:fld>
            <a:endParaRPr lang="en-US"/>
          </a:p>
        </p:txBody>
      </p:sp>
    </p:spTree>
    <p:extLst>
      <p:ext uri="{BB962C8B-B14F-4D97-AF65-F5344CB8AC3E}">
        <p14:creationId xmlns:p14="http://schemas.microsoft.com/office/powerpoint/2010/main" val="709997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mailto:boisen@augsburg.edu" TargetMode="External"/><Relationship Id="rId4" Type="http://schemas.openxmlformats.org/officeDocument/2006/relationships/hyperlink" Target="mailto:thomas5@augsburg.edu"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moodle.augsburg.edu/moodle2017/course/view.php?id=3431" TargetMode="External"/><Relationship Id="rId4" Type="http://schemas.openxmlformats.org/officeDocument/2006/relationships/hyperlink" Target="http://www.runipt.com" TargetMode="External"/><Relationship Id="rId5" Type="http://schemas.openxmlformats.org/officeDocument/2006/relationships/hyperlink" Target="https://www.alceasoftware.com/web/home.php"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mailto:boisen@augsburg.edu" TargetMode="External"/><Relationship Id="rId4" Type="http://schemas.openxmlformats.org/officeDocument/2006/relationships/hyperlink" Target="mailto:thomas5@augsburg.edu"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mailto:boisen@augsburg.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augsburg.edu/msw/fieldwork" TargetMode="External"/><Relationship Id="rId4" Type="http://schemas.openxmlformats.org/officeDocument/2006/relationships/hyperlink" Target="https://moodle.augsburg.edu/moodle2017/course/view.php?id=3431"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60168" y="1696452"/>
            <a:ext cx="5378115" cy="1323439"/>
          </a:xfrm>
          <a:prstGeom prst="rect">
            <a:avLst/>
          </a:prstGeom>
          <a:noFill/>
        </p:spPr>
        <p:txBody>
          <a:bodyPr wrap="square" rtlCol="0">
            <a:spAutoFit/>
          </a:bodyPr>
          <a:lstStyle/>
          <a:p>
            <a:r>
              <a:rPr lang="en-US" sz="4000" b="1" dirty="0">
                <a:solidFill>
                  <a:schemeClr val="bg1"/>
                </a:solidFill>
                <a:latin typeface="Arial" charset="0"/>
                <a:ea typeface="ＭＳ Ｐゴシック" charset="0"/>
                <a:cs typeface="ＭＳ Ｐゴシック" charset="0"/>
              </a:rPr>
              <a:t>Non-Metro</a:t>
            </a:r>
            <a:br>
              <a:rPr lang="en-US" sz="4000" b="1" dirty="0">
                <a:solidFill>
                  <a:schemeClr val="bg1"/>
                </a:solidFill>
                <a:latin typeface="Arial" charset="0"/>
                <a:ea typeface="ＭＳ Ｐゴシック" charset="0"/>
                <a:cs typeface="ＭＳ Ｐゴシック" charset="0"/>
              </a:rPr>
            </a:br>
            <a:r>
              <a:rPr lang="en-US" sz="4000" b="1" dirty="0">
                <a:solidFill>
                  <a:schemeClr val="bg1"/>
                </a:solidFill>
                <a:latin typeface="Arial" charset="0"/>
                <a:ea typeface="ＭＳ Ｐゴシック" charset="0"/>
                <a:cs typeface="ＭＳ Ｐゴシック" charset="0"/>
              </a:rPr>
              <a:t>Field Orientation</a:t>
            </a:r>
            <a:endParaRPr lang="en-US" sz="4000" dirty="0"/>
          </a:p>
        </p:txBody>
      </p:sp>
      <p:sp>
        <p:nvSpPr>
          <p:cNvPr id="3" name="TextBox 2"/>
          <p:cNvSpPr txBox="1"/>
          <p:nvPr/>
        </p:nvSpPr>
        <p:spPr>
          <a:xfrm>
            <a:off x="7591926" y="3850105"/>
            <a:ext cx="4235116" cy="1200329"/>
          </a:xfrm>
          <a:prstGeom prst="rect">
            <a:avLst/>
          </a:prstGeom>
          <a:noFill/>
        </p:spPr>
        <p:txBody>
          <a:bodyPr wrap="square" rtlCol="0">
            <a:spAutoFit/>
          </a:bodyPr>
          <a:lstStyle/>
          <a:p>
            <a:r>
              <a:rPr lang="en-US" sz="3600" dirty="0">
                <a:solidFill>
                  <a:schemeClr val="bg1"/>
                </a:solidFill>
                <a:latin typeface="Arial" charset="0"/>
                <a:ea typeface="ＭＳ Ｐゴシック" charset="0"/>
                <a:cs typeface="ＭＳ Ｐゴシック" charset="0"/>
              </a:rPr>
              <a:t>How DO I get a field placement?</a:t>
            </a:r>
          </a:p>
        </p:txBody>
      </p:sp>
    </p:spTree>
    <p:extLst>
      <p:ext uri="{BB962C8B-B14F-4D97-AF65-F5344CB8AC3E}">
        <p14:creationId xmlns:p14="http://schemas.microsoft.com/office/powerpoint/2010/main" val="94128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Remember...</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lnSpcReduction="10000"/>
          </a:bodyPr>
          <a:lstStyle/>
          <a:p>
            <a:r>
              <a:rPr kumimoji="1" lang="en-US" dirty="0">
                <a:latin typeface="Arial" charset="0"/>
                <a:ea typeface="ＭＳ Ｐゴシック" charset="0"/>
                <a:cs typeface="ＭＳ Ｐゴシック" charset="0"/>
              </a:rPr>
              <a:t>The goal is to have a placement by </a:t>
            </a:r>
            <a:r>
              <a:rPr kumimoji="1" lang="en-US" b="1" dirty="0">
                <a:latin typeface="Arial" charset="0"/>
                <a:ea typeface="ＭＳ Ｐゴシック" charset="0"/>
                <a:cs typeface="ＭＳ Ｐゴシック" charset="0"/>
              </a:rPr>
              <a:t>the end of May.</a:t>
            </a:r>
            <a:endParaRPr kumimoji="1" lang="en-US" dirty="0">
              <a:latin typeface="Arial" charset="0"/>
              <a:ea typeface="ＭＳ Ｐゴシック" charset="0"/>
              <a:cs typeface="ＭＳ Ｐゴシック" charset="0"/>
            </a:endParaRPr>
          </a:p>
          <a:p>
            <a:pPr>
              <a:buNone/>
            </a:pPr>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Act professionally. Your behavior toward all staff at an agency will reflect on all of us at Augsburg.</a:t>
            </a:r>
          </a:p>
          <a:p>
            <a:pPr>
              <a:buNone/>
            </a:pPr>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If you decide to not attend an interview, call and cancel.</a:t>
            </a:r>
          </a:p>
          <a:p>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You must get the placement. We just facilitate the placement process. </a:t>
            </a:r>
          </a:p>
          <a:p>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Not procuring a placement will delay your progress in the MSW program. </a:t>
            </a:r>
          </a:p>
          <a:p>
            <a:endParaRPr lang="en-US" dirty="0"/>
          </a:p>
        </p:txBody>
      </p:sp>
    </p:spTree>
    <p:extLst>
      <p:ext uri="{BB962C8B-B14F-4D97-AF65-F5344CB8AC3E}">
        <p14:creationId xmlns:p14="http://schemas.microsoft.com/office/powerpoint/2010/main" val="107465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Remember...</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r>
              <a:rPr kumimoji="1" lang="en-US" dirty="0">
                <a:latin typeface="Arial" charset="0"/>
                <a:ea typeface="ＭＳ Ｐゴシック" charset="0"/>
                <a:cs typeface="ＭＳ Ｐゴシック" charset="0"/>
              </a:rPr>
              <a:t>If the placement requires transporting of clients, ask if the agency will cover the liability or contact your own private insurance.</a:t>
            </a:r>
          </a:p>
          <a:p>
            <a:pPr>
              <a:buNone/>
            </a:pPr>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Most placements will conduct criminal background checks and they can refuse a field placement based upon the results.</a:t>
            </a:r>
          </a:p>
          <a:p>
            <a:pPr>
              <a:buNone/>
            </a:pPr>
            <a:endParaRPr kumimoji="1" lang="en-US" sz="900" dirty="0">
              <a:latin typeface="Arial" charset="0"/>
              <a:ea typeface="ＭＳ Ｐゴシック" charset="0"/>
              <a:cs typeface="ＭＳ Ｐゴシック" charset="0"/>
            </a:endParaRPr>
          </a:p>
          <a:p>
            <a:r>
              <a:rPr kumimoji="1" lang="en-US" u="sng" dirty="0">
                <a:latin typeface="Arial" charset="0"/>
                <a:ea typeface="ＭＳ Ｐゴシック" charset="0"/>
                <a:cs typeface="ＭＳ Ｐゴシック" charset="0"/>
              </a:rPr>
              <a:t>MSW Field Coordinator assigns the field seminar classes due to travel constraints.</a:t>
            </a:r>
          </a:p>
          <a:p>
            <a:endParaRPr lang="en-US" dirty="0"/>
          </a:p>
        </p:txBody>
      </p:sp>
    </p:spTree>
    <p:extLst>
      <p:ext uri="{BB962C8B-B14F-4D97-AF65-F5344CB8AC3E}">
        <p14:creationId xmlns:p14="http://schemas.microsoft.com/office/powerpoint/2010/main" val="141666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ＭＳ Ｐゴシック" charset="0"/>
                <a:cs typeface="ＭＳ Ｐゴシック" charset="0"/>
              </a:rPr>
              <a:t>Advice from an alum that now interviews students:</a:t>
            </a:r>
            <a:endParaRPr lang="en-US" dirty="0"/>
          </a:p>
        </p:txBody>
      </p:sp>
      <p:sp>
        <p:nvSpPr>
          <p:cNvPr id="3" name="Content Placeholder 2"/>
          <p:cNvSpPr>
            <a:spLocks noGrp="1"/>
          </p:cNvSpPr>
          <p:nvPr>
            <p:ph idx="1"/>
          </p:nvPr>
        </p:nvSpPr>
        <p:spPr/>
        <p:txBody>
          <a:bodyPr/>
          <a:lstStyle/>
          <a:p>
            <a:r>
              <a:rPr lang="en-US" sz="2400" dirty="0" smtClean="0">
                <a:latin typeface="Arial" charset="0"/>
                <a:ea typeface="ＭＳ Ｐゴシック" charset="0"/>
                <a:cs typeface="ＭＳ Ｐゴシック" charset="0"/>
              </a:rPr>
              <a:t>Don’</a:t>
            </a:r>
            <a:r>
              <a:rPr lang="en-US" altLang="ja-JP" sz="2400" dirty="0" smtClean="0">
                <a:latin typeface="Arial" charset="0"/>
                <a:ea typeface="ＭＳ Ｐゴシック" charset="0"/>
                <a:cs typeface="ＭＳ Ｐゴシック" charset="0"/>
              </a:rPr>
              <a:t>t </a:t>
            </a:r>
            <a:r>
              <a:rPr lang="en-US" altLang="ja-JP" sz="2400" dirty="0">
                <a:latin typeface="Arial" charset="0"/>
                <a:ea typeface="ＭＳ Ｐゴシック" charset="0"/>
                <a:cs typeface="ＭＳ Ｐゴシック" charset="0"/>
              </a:rPr>
              <a:t>self-disclose too much personal information.</a:t>
            </a:r>
          </a:p>
          <a:p>
            <a:endParaRPr lang="en-US" sz="1200" dirty="0">
              <a:latin typeface="Arial" charset="0"/>
              <a:ea typeface="ＭＳ Ｐゴシック" charset="0"/>
              <a:cs typeface="ＭＳ Ｐゴシック" charset="0"/>
            </a:endParaRPr>
          </a:p>
          <a:p>
            <a:r>
              <a:rPr lang="en-US" sz="2400" dirty="0">
                <a:latin typeface="Arial" charset="0"/>
                <a:ea typeface="ＭＳ Ｐゴシック" charset="0"/>
                <a:cs typeface="ＭＳ Ｐゴシック" charset="0"/>
              </a:rPr>
              <a:t>Dress professionally.</a:t>
            </a:r>
          </a:p>
          <a:p>
            <a:endParaRPr lang="en-US" sz="1200" dirty="0">
              <a:latin typeface="Arial" charset="0"/>
              <a:ea typeface="ＭＳ Ｐゴシック" charset="0"/>
              <a:cs typeface="ＭＳ Ｐゴシック" charset="0"/>
            </a:endParaRPr>
          </a:p>
          <a:p>
            <a:r>
              <a:rPr lang="en-US" sz="2400" dirty="0">
                <a:latin typeface="Arial" charset="0"/>
                <a:ea typeface="ＭＳ Ｐゴシック" charset="0"/>
                <a:cs typeface="ＭＳ Ｐゴシック" charset="0"/>
              </a:rPr>
              <a:t>Use spell check on your written materials.</a:t>
            </a:r>
          </a:p>
          <a:p>
            <a:endParaRPr lang="en-US" sz="1200" dirty="0">
              <a:latin typeface="Arial" charset="0"/>
              <a:ea typeface="ＭＳ Ｐゴシック" charset="0"/>
              <a:cs typeface="ＭＳ Ｐゴシック" charset="0"/>
            </a:endParaRPr>
          </a:p>
          <a:p>
            <a:r>
              <a:rPr lang="en-US" sz="2400" dirty="0">
                <a:latin typeface="Arial" charset="0"/>
                <a:ea typeface="ＭＳ Ｐゴシック" charset="0"/>
                <a:cs typeface="ＭＳ Ｐゴシック" charset="0"/>
              </a:rPr>
              <a:t>When asked about how you build rapport, do not say by self-disclosing that the same thing has happened to you and you </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understand.</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  </a:t>
            </a:r>
          </a:p>
          <a:p>
            <a:pPr lvl="1"/>
            <a:r>
              <a:rPr lang="en-US" sz="2000" dirty="0">
                <a:latin typeface="Arial" charset="0"/>
                <a:ea typeface="ＭＳ Ｐゴシック" charset="0"/>
              </a:rPr>
              <a:t>We</a:t>
            </a:r>
            <a:r>
              <a:rPr lang="en-US" altLang="ja-JP" sz="2000" dirty="0">
                <a:latin typeface="Arial" charset="0"/>
                <a:ea typeface="ＭＳ Ｐゴシック" charset="0"/>
              </a:rPr>
              <a:t>ll talk more about this in foundation methods for those of you who think this is how to join.</a:t>
            </a:r>
            <a:endParaRPr lang="en-US" sz="2000" dirty="0">
              <a:latin typeface="Arial" charset="0"/>
              <a:ea typeface="ＭＳ Ｐゴシック" charset="0"/>
            </a:endParaRPr>
          </a:p>
          <a:p>
            <a:endParaRPr lang="en-US" dirty="0"/>
          </a:p>
        </p:txBody>
      </p:sp>
    </p:spTree>
    <p:extLst>
      <p:ext uri="{BB962C8B-B14F-4D97-AF65-F5344CB8AC3E}">
        <p14:creationId xmlns:p14="http://schemas.microsoft.com/office/powerpoint/2010/main" val="66019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Contact Information</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r>
              <a:rPr kumimoji="1" lang="en-US" dirty="0">
                <a:latin typeface="Arial" charset="0"/>
                <a:ea typeface="ＭＳ Ｐゴシック" charset="0"/>
                <a:cs typeface="ＭＳ Ｐゴシック" charset="0"/>
              </a:rPr>
              <a:t>Laura Boisen</a:t>
            </a:r>
          </a:p>
          <a:p>
            <a:pPr lvl="1"/>
            <a:r>
              <a:rPr kumimoji="1" lang="en-US" dirty="0">
                <a:latin typeface="Arial" charset="0"/>
                <a:ea typeface="ＭＳ Ｐゴシック" charset="0"/>
              </a:rPr>
              <a:t>Stressed?  Give me a call or e-mail</a:t>
            </a:r>
          </a:p>
          <a:p>
            <a:pPr lvl="1"/>
            <a:r>
              <a:rPr kumimoji="1" lang="en-US" dirty="0">
                <a:latin typeface="Arial" charset="0"/>
                <a:ea typeface="ＭＳ Ｐゴシック" charset="0"/>
                <a:hlinkClick r:id="rId3"/>
              </a:rPr>
              <a:t>boisen@</a:t>
            </a:r>
            <a:r>
              <a:rPr kumimoji="1" lang="en-US" dirty="0" smtClean="0">
                <a:latin typeface="Arial" charset="0"/>
                <a:ea typeface="ＭＳ Ｐゴシック" charset="0"/>
                <a:hlinkClick r:id="rId3"/>
              </a:rPr>
              <a:t>augsburg.edu</a:t>
            </a:r>
            <a:endParaRPr kumimoji="1" lang="en-US" dirty="0">
              <a:latin typeface="Arial" charset="0"/>
              <a:ea typeface="ＭＳ Ｐゴシック" charset="0"/>
            </a:endParaRPr>
          </a:p>
          <a:p>
            <a:pPr lvl="1"/>
            <a:r>
              <a:rPr kumimoji="1" lang="en-US" dirty="0">
                <a:latin typeface="Arial" charset="0"/>
                <a:ea typeface="ＭＳ Ｐゴシック" charset="0"/>
              </a:rPr>
              <a:t>612.330.1439</a:t>
            </a:r>
          </a:p>
          <a:p>
            <a:pPr lvl="1">
              <a:buFont typeface="Verdana" charset="0"/>
              <a:buNone/>
            </a:pPr>
            <a:endParaRPr kumimoji="1" lang="en-US" dirty="0">
              <a:latin typeface="Arial" charset="0"/>
              <a:ea typeface="ＭＳ Ｐゴシック" charset="0"/>
            </a:endParaRPr>
          </a:p>
          <a:p>
            <a:r>
              <a:rPr kumimoji="1" lang="en-US" dirty="0">
                <a:latin typeface="Arial" charset="0"/>
                <a:ea typeface="ＭＳ Ｐゴシック" charset="0"/>
                <a:cs typeface="ＭＳ Ｐゴシック" charset="0"/>
              </a:rPr>
              <a:t>Lydia Madden</a:t>
            </a:r>
          </a:p>
          <a:p>
            <a:pPr lvl="1"/>
            <a:r>
              <a:rPr kumimoji="1" lang="en-US" dirty="0">
                <a:latin typeface="Arial" charset="0"/>
                <a:ea typeface="ＭＳ Ｐゴシック" charset="0"/>
                <a:hlinkClick r:id="rId4"/>
              </a:rPr>
              <a:t>madden@augsburg.edu</a:t>
            </a:r>
            <a:r>
              <a:rPr kumimoji="1" lang="en-US" dirty="0">
                <a:latin typeface="Arial" charset="0"/>
                <a:ea typeface="ＭＳ Ｐゴシック" charset="0"/>
              </a:rPr>
              <a:t> </a:t>
            </a:r>
          </a:p>
          <a:p>
            <a:pPr lvl="1"/>
            <a:r>
              <a:rPr kumimoji="1" lang="en-US" smtClean="0">
                <a:latin typeface="Arial" charset="0"/>
                <a:ea typeface="ＭＳ Ｐゴシック" charset="0"/>
              </a:rPr>
              <a:t>612.330.1189 </a:t>
            </a:r>
            <a:endParaRPr kumimoji="1" lang="en-US" dirty="0">
              <a:latin typeface="Arial" charset="0"/>
              <a:ea typeface="ＭＳ Ｐゴシック" charset="0"/>
            </a:endParaRPr>
          </a:p>
          <a:p>
            <a:r>
              <a:rPr lang="en-US" dirty="0" smtClean="0"/>
              <a:t>E-Mail for fastest response from Laura or Lydia</a:t>
            </a:r>
            <a:endParaRPr lang="en-US" dirty="0"/>
          </a:p>
        </p:txBody>
      </p:sp>
    </p:spTree>
    <p:extLst>
      <p:ext uri="{BB962C8B-B14F-4D97-AF65-F5344CB8AC3E}">
        <p14:creationId xmlns:p14="http://schemas.microsoft.com/office/powerpoint/2010/main" val="206292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charset="0"/>
                <a:ea typeface="Arial" charset="0"/>
                <a:cs typeface="Arial" charset="0"/>
              </a:rPr>
              <a:t>Online Access to all your </a:t>
            </a:r>
            <a:r>
              <a:rPr lang="en-US" sz="3600" b="1" dirty="0" smtClean="0">
                <a:latin typeface="Arial" charset="0"/>
                <a:ea typeface="Arial" charset="0"/>
                <a:cs typeface="Arial" charset="0"/>
              </a:rPr>
              <a:t>Field </a:t>
            </a:r>
            <a:r>
              <a:rPr lang="en-US" sz="3600" b="1" dirty="0">
                <a:latin typeface="Arial" charset="0"/>
                <a:ea typeface="Arial" charset="0"/>
                <a:cs typeface="Arial" charset="0"/>
              </a:rPr>
              <a:t>Resources</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a:latin typeface="Arial" charset="0"/>
                <a:ea typeface="ＭＳ Ｐゴシック" charset="0"/>
                <a:cs typeface="ＭＳ Ｐゴシック" charset="0"/>
              </a:rPr>
              <a:t>To access Augsburg’s MSW Field Manual and all important field forms and placement information:</a:t>
            </a:r>
          </a:p>
          <a:p>
            <a:pPr marL="849313" lvl="1" indent="-457200">
              <a:buFontTx/>
              <a:buAutoNum type="arabicPeriod"/>
            </a:pPr>
            <a:r>
              <a:rPr lang="en-US" sz="2300" dirty="0">
                <a:latin typeface="Arial" charset="0"/>
                <a:ea typeface="ＭＳ Ｐゴシック" charset="0"/>
              </a:rPr>
              <a:t>Moodle, </a:t>
            </a:r>
            <a:r>
              <a:rPr lang="en-US" sz="2300" dirty="0">
                <a:latin typeface="Arial" charset="0"/>
                <a:ea typeface="ＭＳ Ｐゴシック" charset="0"/>
                <a:hlinkClick r:id="rId3"/>
              </a:rPr>
              <a:t>MSW Resource Site</a:t>
            </a:r>
            <a:endParaRPr lang="en-US" sz="2300" dirty="0">
              <a:latin typeface="Arial" charset="0"/>
              <a:ea typeface="ＭＳ Ｐゴシック" charset="0"/>
            </a:endParaRPr>
          </a:p>
          <a:p>
            <a:pPr marL="849313" lvl="1" indent="-457200">
              <a:buFontTx/>
              <a:buAutoNum type="arabicPeriod"/>
            </a:pPr>
            <a:r>
              <a:rPr lang="en-US" sz="2300" dirty="0">
                <a:latin typeface="Arial" charset="0"/>
                <a:ea typeface="ＭＳ Ｐゴシック" charset="0"/>
              </a:rPr>
              <a:t>Field placement descriptions are updated periodically on IPT (</a:t>
            </a:r>
            <a:r>
              <a:rPr lang="en-US" sz="2300" dirty="0">
                <a:latin typeface="Arial" charset="0"/>
                <a:ea typeface="ＭＳ Ｐゴシック" charset="0"/>
                <a:hlinkClick r:id="rId4"/>
              </a:rPr>
              <a:t>www.runipt.com</a:t>
            </a:r>
            <a:r>
              <a:rPr lang="en-US" sz="2300" dirty="0">
                <a:latin typeface="Arial" charset="0"/>
                <a:ea typeface="ＭＳ Ｐゴシック" charset="0"/>
              </a:rPr>
              <a:t> ) so check back often for updates.  </a:t>
            </a:r>
          </a:p>
          <a:p>
            <a:pPr marL="849313" lvl="1" indent="-457200">
              <a:buFontTx/>
              <a:buAutoNum type="arabicPeriod"/>
            </a:pPr>
            <a:r>
              <a:rPr lang="en-US" sz="2300" dirty="0">
                <a:latin typeface="Arial" charset="0"/>
                <a:ea typeface="ＭＳ Ｐゴシック" charset="0"/>
              </a:rPr>
              <a:t>Each student’s individual Learning Agenda and Agreement is shared with the student, field instructor, and field faculty via Google Docs (a link to the Document is emailed to your student augsburg.edu account at the end of August).  DO NOT COPY DOCUMENT TO ALTERNATIVE FORMATS. You must use the Google Doc provided.  Contact Lydia if problems.</a:t>
            </a:r>
          </a:p>
          <a:p>
            <a:pPr marL="849313" lvl="1" indent="-457200">
              <a:buFontTx/>
              <a:buAutoNum type="arabicPeriod"/>
            </a:pPr>
            <a:r>
              <a:rPr lang="en-US" dirty="0">
                <a:latin typeface="Arial" charset="0"/>
                <a:ea typeface="ＭＳ Ｐゴシック" charset="0"/>
                <a:cs typeface="ＭＳ Ｐゴシック" charset="0"/>
              </a:rPr>
              <a:t>Important updates will always be posted at the </a:t>
            </a:r>
            <a:r>
              <a:rPr lang="en-US" dirty="0">
                <a:latin typeface="Arial" charset="0"/>
                <a:ea typeface="ＭＳ Ｐゴシック" charset="0"/>
                <a:cs typeface="ＭＳ Ｐゴシック" charset="0"/>
                <a:hlinkClick r:id="rId3"/>
              </a:rPr>
              <a:t>MSW Resource Site </a:t>
            </a:r>
            <a:r>
              <a:rPr lang="en-US" dirty="0">
                <a:latin typeface="Arial" charset="0"/>
                <a:ea typeface="ＭＳ Ｐゴシック" charset="0"/>
                <a:cs typeface="ＭＳ Ｐゴシック" charset="0"/>
              </a:rPr>
              <a:t>and on </a:t>
            </a:r>
            <a:r>
              <a:rPr lang="en-US" dirty="0">
                <a:latin typeface="Arial" charset="0"/>
                <a:ea typeface="ＭＳ Ｐゴシック" charset="0"/>
                <a:cs typeface="ＭＳ Ｐゴシック" charset="0"/>
                <a:hlinkClick r:id="rId5"/>
              </a:rPr>
              <a:t>IPT Augsburg Home Page</a:t>
            </a:r>
            <a:endParaRPr lang="en-US" dirty="0">
              <a:latin typeface="Arial"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53635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Screenshot of IPT Home Page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8481" y="1825625"/>
            <a:ext cx="8155038" cy="4351338"/>
          </a:xfrm>
        </p:spPr>
      </p:pic>
    </p:spTree>
    <p:extLst>
      <p:ext uri="{BB962C8B-B14F-4D97-AF65-F5344CB8AC3E}">
        <p14:creationId xmlns:p14="http://schemas.microsoft.com/office/powerpoint/2010/main" val="156052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charset="0"/>
                <a:ea typeface="Arial" charset="0"/>
                <a:cs typeface="Arial" charset="0"/>
              </a:rPr>
              <a:t>Screenshot of how you will see agencies listed in </a:t>
            </a:r>
            <a:r>
              <a:rPr lang="en-US" sz="3200" b="1" dirty="0" smtClean="0">
                <a:latin typeface="Arial" charset="0"/>
                <a:ea typeface="Arial" charset="0"/>
                <a:cs typeface="Arial" charset="0"/>
              </a:rPr>
              <a:t>IPT</a:t>
            </a:r>
            <a:r>
              <a:rPr lang="en-US" sz="3200" dirty="0" smtClean="0">
                <a:latin typeface="Arial" charset="0"/>
                <a:ea typeface="Arial" charset="0"/>
                <a:cs typeface="Arial" charset="0"/>
              </a:rPr>
              <a:t/>
            </a:r>
            <a:br>
              <a:rPr lang="en-US" sz="3200" dirty="0" smtClean="0">
                <a:latin typeface="Arial" charset="0"/>
                <a:ea typeface="Arial" charset="0"/>
                <a:cs typeface="Arial" charset="0"/>
              </a:rPr>
            </a:br>
            <a:endParaRPr lang="en-US" sz="3200" dirty="0"/>
          </a:p>
        </p:txBody>
      </p:sp>
      <p:sp>
        <p:nvSpPr>
          <p:cNvPr id="3" name="Content Placeholder 2"/>
          <p:cNvSpPr>
            <a:spLocks noGrp="1"/>
          </p:cNvSpPr>
          <p:nvPr>
            <p:ph idx="1"/>
          </p:nvPr>
        </p:nvSpPr>
        <p:spPr>
          <a:xfrm>
            <a:off x="838200" y="1179095"/>
            <a:ext cx="10515600" cy="4997868"/>
          </a:xfrm>
        </p:spPr>
        <p:txBody>
          <a:bodyPr/>
          <a:lstStyle/>
          <a:p>
            <a:r>
              <a:rPr lang="en-US" dirty="0" smtClean="0">
                <a:latin typeface="Arial" charset="0"/>
                <a:ea typeface="Arial" charset="0"/>
                <a:cs typeface="Arial" charset="0"/>
              </a:rPr>
              <a:t>You </a:t>
            </a:r>
            <a:r>
              <a:rPr lang="en-US" dirty="0">
                <a:latin typeface="Arial" charset="0"/>
                <a:ea typeface="Arial" charset="0"/>
                <a:cs typeface="Arial" charset="0"/>
              </a:rPr>
              <a:t>are not able to see which agencies are NON-METRO on this </a:t>
            </a:r>
            <a:r>
              <a:rPr lang="en-US" dirty="0" smtClean="0">
                <a:latin typeface="Arial" charset="0"/>
                <a:ea typeface="Arial" charset="0"/>
                <a:cs typeface="Arial" charset="0"/>
              </a:rPr>
              <a:t>page</a:t>
            </a:r>
          </a:p>
          <a:p>
            <a:r>
              <a:rPr lang="en-US" dirty="0" smtClean="0">
                <a:latin typeface="Arial" charset="0"/>
                <a:ea typeface="Arial" charset="0"/>
                <a:cs typeface="Arial" charset="0"/>
              </a:rPr>
              <a:t>To find NON-METRO agencies, you will need to use the Search Function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759" y="2610853"/>
            <a:ext cx="6557210" cy="3366247"/>
          </a:xfrm>
          <a:prstGeom prst="rect">
            <a:avLst/>
          </a:prstGeom>
        </p:spPr>
      </p:pic>
      <p:cxnSp>
        <p:nvCxnSpPr>
          <p:cNvPr id="6" name="Straight Arrow Connector 5"/>
          <p:cNvCxnSpPr/>
          <p:nvPr/>
        </p:nvCxnSpPr>
        <p:spPr>
          <a:xfrm flipH="1">
            <a:off x="4307305" y="2504658"/>
            <a:ext cx="6328611" cy="11649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02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Screenshot of what you will see </a:t>
            </a:r>
            <a:r>
              <a:rPr lang="en-US" dirty="0" smtClean="0">
                <a:latin typeface="Arial" charset="0"/>
                <a:ea typeface="Arial" charset="0"/>
                <a:cs typeface="Arial" charset="0"/>
              </a:rPr>
              <a:t>in IPT when </a:t>
            </a:r>
            <a:r>
              <a:rPr lang="en-US" dirty="0">
                <a:latin typeface="Arial" charset="0"/>
                <a:ea typeface="Arial" charset="0"/>
                <a:cs typeface="Arial" charset="0"/>
              </a:rPr>
              <a:t>you </a:t>
            </a:r>
            <a:r>
              <a:rPr lang="en-US" dirty="0" smtClean="0">
                <a:latin typeface="Arial" charset="0"/>
                <a:ea typeface="Arial" charset="0"/>
                <a:cs typeface="Arial" charset="0"/>
              </a:rPr>
              <a:t>search for </a:t>
            </a:r>
            <a:r>
              <a:rPr lang="en-US" b="1" i="1" dirty="0" smtClean="0">
                <a:latin typeface="Arial" charset="0"/>
                <a:ea typeface="Arial" charset="0"/>
                <a:cs typeface="Arial" charset="0"/>
              </a:rPr>
              <a:t>non-metro</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1" y="1690688"/>
            <a:ext cx="8594640" cy="4620171"/>
          </a:xfrm>
        </p:spPr>
      </p:pic>
    </p:spTree>
    <p:extLst>
      <p:ext uri="{BB962C8B-B14F-4D97-AF65-F5344CB8AC3E}">
        <p14:creationId xmlns:p14="http://schemas.microsoft.com/office/powerpoint/2010/main" val="309462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Screenshot of what you will see when you view agency </a:t>
            </a:r>
            <a:r>
              <a:rPr lang="en-US" dirty="0" smtClean="0">
                <a:latin typeface="Arial" charset="0"/>
                <a:ea typeface="Arial" charset="0"/>
                <a:cs typeface="Arial" charset="0"/>
              </a:rPr>
              <a:t>details (example)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7954" y="1825625"/>
            <a:ext cx="5755552" cy="4351338"/>
          </a:xfrm>
        </p:spPr>
      </p:pic>
    </p:spTree>
    <p:extLst>
      <p:ext uri="{BB962C8B-B14F-4D97-AF65-F5344CB8AC3E}">
        <p14:creationId xmlns:p14="http://schemas.microsoft.com/office/powerpoint/2010/main" val="207316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charset="0"/>
                <a:ea typeface="Arial" charset="0"/>
                <a:cs typeface="Arial" charset="0"/>
              </a:rPr>
              <a:t>Questions???</a:t>
            </a: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n-US" dirty="0"/>
          </a:p>
        </p:txBody>
      </p:sp>
      <p:sp>
        <p:nvSpPr>
          <p:cNvPr id="3" name="Content Placeholder 2"/>
          <p:cNvSpPr>
            <a:spLocks noGrp="1"/>
          </p:cNvSpPr>
          <p:nvPr>
            <p:ph idx="1"/>
          </p:nvPr>
        </p:nvSpPr>
        <p:spPr>
          <a:xfrm>
            <a:off x="838200" y="2143593"/>
            <a:ext cx="10515600" cy="3013023"/>
          </a:xfrm>
        </p:spPr>
        <p:txBody>
          <a:bodyPr/>
          <a:lstStyle/>
          <a:p>
            <a:pPr marL="0" indent="0">
              <a:buNone/>
            </a:pPr>
            <a:r>
              <a:rPr kumimoji="1" lang="en-US" sz="4400" b="1" dirty="0" smtClean="0">
                <a:solidFill>
                  <a:srgbClr val="941651"/>
                </a:solidFill>
                <a:latin typeface="Brush Script MT" charset="0"/>
                <a:ea typeface="Brush Script MT" charset="0"/>
                <a:cs typeface="Brush Script MT" charset="0"/>
              </a:rPr>
              <a:t> </a:t>
            </a:r>
            <a:endParaRPr kumimoji="1" lang="en-US" dirty="0">
              <a:latin typeface="Arial" charset="0"/>
              <a:ea typeface="ＭＳ Ｐゴシック" charset="0"/>
              <a:cs typeface="ＭＳ Ｐゴシック" charset="0"/>
            </a:endParaRPr>
          </a:p>
          <a:p>
            <a:pPr marL="0" indent="0">
              <a:buNone/>
            </a:pPr>
            <a:r>
              <a:rPr kumimoji="1" lang="en-US" dirty="0" smtClean="0">
                <a:latin typeface="Arial" charset="0"/>
                <a:ea typeface="ＭＳ Ｐゴシック" charset="0"/>
                <a:cs typeface="ＭＳ Ｐゴシック" charset="0"/>
              </a:rPr>
              <a:t>Laura Boisen   </a:t>
            </a:r>
            <a:r>
              <a:rPr kumimoji="1" lang="en-US" dirty="0" smtClean="0">
                <a:latin typeface="Arial" charset="0"/>
                <a:ea typeface="ＭＳ Ｐゴシック" charset="0"/>
                <a:hlinkClick r:id="rId3"/>
              </a:rPr>
              <a:t>boisen@augsburg.edu</a:t>
            </a:r>
            <a:endParaRPr kumimoji="1" lang="en-US" dirty="0">
              <a:latin typeface="Arial" charset="0"/>
              <a:ea typeface="ＭＳ Ｐゴシック" charset="0"/>
            </a:endParaRPr>
          </a:p>
          <a:p>
            <a:pPr marL="0" indent="0">
              <a:buNone/>
            </a:pPr>
            <a:r>
              <a:rPr kumimoji="1" lang="en-US" dirty="0" smtClean="0">
                <a:latin typeface="Arial" charset="0"/>
                <a:ea typeface="ＭＳ Ｐゴシック" charset="0"/>
                <a:cs typeface="ＭＳ Ｐゴシック" charset="0"/>
              </a:rPr>
              <a:t>Lydia Madden   </a:t>
            </a:r>
            <a:r>
              <a:rPr kumimoji="1" lang="en-US" dirty="0" smtClean="0">
                <a:latin typeface="Arial" charset="0"/>
                <a:ea typeface="ＭＳ Ｐゴシック" charset="0"/>
                <a:hlinkClick r:id="rId4"/>
              </a:rPr>
              <a:t>madden@augsburg.edu</a:t>
            </a:r>
            <a:r>
              <a:rPr kumimoji="1" lang="en-US" dirty="0" smtClean="0">
                <a:latin typeface="Arial" charset="0"/>
                <a:ea typeface="ＭＳ Ｐゴシック" charset="0"/>
              </a:rPr>
              <a:t> </a:t>
            </a:r>
            <a:endParaRPr kumimoji="1" lang="en-US" dirty="0">
              <a:latin typeface="Arial" charset="0"/>
              <a:ea typeface="ＭＳ Ｐゴシック" charset="0"/>
            </a:endParaRPr>
          </a:p>
        </p:txBody>
      </p:sp>
      <p:sp>
        <p:nvSpPr>
          <p:cNvPr id="4" name="Rectangle 3"/>
          <p:cNvSpPr/>
          <p:nvPr/>
        </p:nvSpPr>
        <p:spPr>
          <a:xfrm>
            <a:off x="3825665" y="1454046"/>
            <a:ext cx="6052853" cy="1754326"/>
          </a:xfrm>
          <a:prstGeom prst="rect">
            <a:avLst/>
          </a:prstGeom>
          <a:noFill/>
        </p:spPr>
        <p:txBody>
          <a:bodyPr wrap="square" lIns="91440" tIns="45720" rIns="91440" bIns="45720">
            <a:spAutoFit/>
          </a:bodyPr>
          <a:lstStyle/>
          <a:p>
            <a:pPr algn="ctr"/>
            <a:r>
              <a:rPr kumimoji="1"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ush Script MT" charset="0"/>
                <a:ea typeface="Brush Script MT" charset="0"/>
                <a:cs typeface="Brush Script MT" charset="0"/>
              </a:rPr>
              <a:t>Thanks for </a:t>
            </a:r>
            <a:r>
              <a:rPr kumimoji="1" lang="en-US" sz="5400" b="1" cap="none" spc="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ush Script MT" charset="0"/>
                <a:ea typeface="Brush Script MT" charset="0"/>
                <a:cs typeface="Brush Script MT" charset="0"/>
              </a:rPr>
              <a:t>coming!</a:t>
            </a:r>
          </a:p>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1852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ＭＳ Ｐゴシック" charset="0"/>
                <a:cs typeface="ＭＳ Ｐゴシック" charset="0"/>
              </a:rPr>
              <a:t>Field Contacts	</a:t>
            </a:r>
            <a:endParaRPr lang="en-US" dirty="0"/>
          </a:p>
        </p:txBody>
      </p:sp>
      <p:sp>
        <p:nvSpPr>
          <p:cNvPr id="3" name="Content Placeholder 2"/>
          <p:cNvSpPr>
            <a:spLocks noGrp="1"/>
          </p:cNvSpPr>
          <p:nvPr>
            <p:ph idx="1"/>
          </p:nvPr>
        </p:nvSpPr>
        <p:spPr>
          <a:xfrm>
            <a:off x="838200" y="1825625"/>
            <a:ext cx="10515600" cy="3167480"/>
          </a:xfrm>
        </p:spPr>
        <p:txBody>
          <a:bodyPr/>
          <a:lstStyle/>
          <a:p>
            <a:r>
              <a:rPr lang="en-US" dirty="0">
                <a:latin typeface="Arial" charset="0"/>
                <a:ea typeface="ＭＳ Ｐゴシック" charset="0"/>
                <a:cs typeface="ＭＳ Ｐゴシック" charset="0"/>
              </a:rPr>
              <a:t>Laura Boisen:  MSW Field Coordinator</a:t>
            </a:r>
          </a:p>
          <a:p>
            <a:pPr lvl="1"/>
            <a:r>
              <a:rPr lang="en-US" dirty="0">
                <a:latin typeface="Arial" charset="0"/>
                <a:ea typeface="ＭＳ Ｐゴシック" charset="0"/>
                <a:hlinkClick r:id="rId3"/>
              </a:rPr>
              <a:t>boisen@augsburg.edu</a:t>
            </a:r>
            <a:endParaRPr lang="en-US" dirty="0">
              <a:latin typeface="Arial" charset="0"/>
              <a:ea typeface="ＭＳ Ｐゴシック" charset="0"/>
            </a:endParaRPr>
          </a:p>
          <a:p>
            <a:pPr lvl="1"/>
            <a:r>
              <a:rPr kumimoji="1" lang="en-US" dirty="0">
                <a:latin typeface="Arial" charset="0"/>
                <a:ea typeface="ＭＳ Ｐゴシック" charset="0"/>
              </a:rPr>
              <a:t>612.330.1439</a:t>
            </a:r>
          </a:p>
          <a:p>
            <a:r>
              <a:rPr lang="en-US" dirty="0">
                <a:latin typeface="Arial" charset="0"/>
                <a:ea typeface="ＭＳ Ｐゴシック" charset="0"/>
                <a:cs typeface="ＭＳ Ｐゴシック" charset="0"/>
              </a:rPr>
              <a:t>Lydia Madden:  MSW Field Assistant</a:t>
            </a:r>
          </a:p>
          <a:p>
            <a:pPr lvl="1"/>
            <a:r>
              <a:rPr lang="en-US" dirty="0">
                <a:latin typeface="Arial" charset="0"/>
                <a:ea typeface="ＭＳ Ｐゴシック" charset="0"/>
                <a:hlinkClick r:id="rId3"/>
              </a:rPr>
              <a:t>madden@augsburg.edu</a:t>
            </a:r>
            <a:endParaRPr lang="en-US" dirty="0">
              <a:latin typeface="Arial" charset="0"/>
              <a:ea typeface="ＭＳ Ｐゴシック" charset="0"/>
            </a:endParaRPr>
          </a:p>
          <a:p>
            <a:pPr lvl="1"/>
            <a:r>
              <a:rPr kumimoji="1" lang="en-US" dirty="0">
                <a:latin typeface="Arial" charset="0"/>
                <a:ea typeface="ＭＳ Ｐゴシック" charset="0"/>
              </a:rPr>
              <a:t>612.330.1189</a:t>
            </a:r>
          </a:p>
          <a:p>
            <a:endParaRPr lang="en-US" dirty="0"/>
          </a:p>
        </p:txBody>
      </p:sp>
    </p:spTree>
    <p:extLst>
      <p:ext uri="{BB962C8B-B14F-4D97-AF65-F5344CB8AC3E}">
        <p14:creationId xmlns:p14="http://schemas.microsoft.com/office/powerpoint/2010/main" val="175089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4601"/>
          </a:xfrm>
        </p:spPr>
        <p:txBody>
          <a:bodyPr/>
          <a:lstStyle/>
          <a:p>
            <a:r>
              <a:rPr lang="en-US" b="1" dirty="0">
                <a:latin typeface="Arial" charset="0"/>
                <a:ea typeface="ＭＳ Ｐゴシック" charset="0"/>
                <a:cs typeface="ＭＳ Ｐゴシック" charset="0"/>
              </a:rPr>
              <a:t>Important Online Forms &amp; </a:t>
            </a:r>
            <a:r>
              <a:rPr lang="en-US" b="1" dirty="0" smtClean="0">
                <a:latin typeface="Arial" charset="0"/>
                <a:ea typeface="ＭＳ Ｐゴシック" charset="0"/>
                <a:cs typeface="ＭＳ Ｐゴシック" charset="0"/>
              </a:rPr>
              <a:t>Documents</a:t>
            </a:r>
            <a:endParaRPr lang="en-US" dirty="0"/>
          </a:p>
        </p:txBody>
      </p:sp>
      <p:sp>
        <p:nvSpPr>
          <p:cNvPr id="3" name="Content Placeholder 2"/>
          <p:cNvSpPr>
            <a:spLocks noGrp="1"/>
          </p:cNvSpPr>
          <p:nvPr>
            <p:ph idx="1"/>
          </p:nvPr>
        </p:nvSpPr>
        <p:spPr>
          <a:xfrm>
            <a:off x="838200" y="1528011"/>
            <a:ext cx="10515600" cy="4648952"/>
          </a:xfrm>
        </p:spPr>
        <p:txBody>
          <a:bodyPr>
            <a:normAutofit lnSpcReduction="10000"/>
          </a:bodyPr>
          <a:lstStyle/>
          <a:p>
            <a:pPr lvl="1">
              <a:buFont typeface="Symbol" charset="0"/>
              <a:buChar char="·"/>
            </a:pPr>
            <a:r>
              <a:rPr lang="en-US" sz="1600" b="1" dirty="0">
                <a:latin typeface="Times New Roman" charset="0"/>
                <a:cs typeface="Arial" charset="0"/>
              </a:rPr>
              <a:t>Field Orientation Information 2018-2019</a:t>
            </a:r>
          </a:p>
          <a:p>
            <a:pPr lvl="2">
              <a:buFont typeface="Courier New" charset="0"/>
              <a:buChar char="o"/>
            </a:pPr>
            <a:r>
              <a:rPr lang="en-US" sz="1600" dirty="0">
                <a:latin typeface="Times New Roman" charset="0"/>
                <a:cs typeface="Arial" charset="0"/>
              </a:rPr>
              <a:t>  Non-Metro Field Orientation PowerPoint</a:t>
            </a:r>
            <a:endParaRPr lang="en-US" sz="1600" b="1" dirty="0">
              <a:latin typeface="Times New Roman" charset="0"/>
              <a:cs typeface="Arial" charset="0"/>
            </a:endParaRPr>
          </a:p>
          <a:p>
            <a:pPr lvl="2">
              <a:buFont typeface="Courier New" charset="0"/>
              <a:buChar char="o"/>
            </a:pPr>
            <a:r>
              <a:rPr lang="en-US" sz="1600" dirty="0">
                <a:latin typeface="Times New Roman" charset="0"/>
                <a:cs typeface="Arial" charset="0"/>
              </a:rPr>
              <a:t>  Field Safety PowerPoint (you are required to review this)</a:t>
            </a:r>
          </a:p>
          <a:p>
            <a:pPr lvl="2"/>
            <a:endParaRPr lang="en-US" sz="1600" dirty="0">
              <a:latin typeface="Times New Roman" charset="0"/>
              <a:cs typeface="Arial" charset="0"/>
            </a:endParaRPr>
          </a:p>
          <a:p>
            <a:pPr lvl="1">
              <a:buFont typeface="Symbol" charset="0"/>
              <a:buChar char="·"/>
            </a:pPr>
            <a:r>
              <a:rPr lang="en-US" sz="1600" b="1" dirty="0">
                <a:latin typeface="Times New Roman" charset="0"/>
                <a:cs typeface="Arial" charset="0"/>
              </a:rPr>
              <a:t>Field Documents 2018-2019</a:t>
            </a:r>
          </a:p>
          <a:p>
            <a:pPr lvl="2">
              <a:buFont typeface="Courier New" charset="0"/>
              <a:buChar char="o"/>
            </a:pPr>
            <a:r>
              <a:rPr lang="en-US" sz="1600" dirty="0">
                <a:latin typeface="Times New Roman" charset="0"/>
                <a:cs typeface="Arial" charset="0"/>
              </a:rPr>
              <a:t> Field Placement Timeline </a:t>
            </a:r>
            <a:endParaRPr lang="en-US" sz="1600" b="1" dirty="0">
              <a:latin typeface="Times New Roman" charset="0"/>
              <a:cs typeface="Arial" charset="0"/>
            </a:endParaRPr>
          </a:p>
          <a:p>
            <a:pPr lvl="2">
              <a:buFont typeface="Courier New" charset="0"/>
              <a:buChar char="o"/>
            </a:pPr>
            <a:r>
              <a:rPr lang="en-US" sz="1600" dirty="0">
                <a:latin typeface="Times New Roman" charset="0"/>
                <a:cs typeface="Arial" charset="0"/>
              </a:rPr>
              <a:t>  Interview Questions</a:t>
            </a:r>
            <a:endParaRPr lang="en-US" sz="1600" b="1" dirty="0">
              <a:latin typeface="Times New Roman" charset="0"/>
              <a:cs typeface="Arial" charset="0"/>
            </a:endParaRPr>
          </a:p>
          <a:p>
            <a:pPr lvl="2">
              <a:buFont typeface="Courier New" charset="0"/>
              <a:buChar char="o"/>
            </a:pPr>
            <a:r>
              <a:rPr lang="en-US" sz="1600" dirty="0">
                <a:latin typeface="Times New Roman" charset="0"/>
                <a:cs typeface="Arial" charset="0"/>
              </a:rPr>
              <a:t>  Student Choice of Placement Form</a:t>
            </a:r>
          </a:p>
          <a:p>
            <a:pPr lvl="2">
              <a:buFont typeface="Courier New" charset="0"/>
              <a:buChar char="o"/>
            </a:pPr>
            <a:r>
              <a:rPr lang="en-US" sz="1600" dirty="0">
                <a:latin typeface="Times New Roman" charset="0"/>
                <a:cs typeface="Arial" charset="0"/>
              </a:rPr>
              <a:t>  Field Manual</a:t>
            </a:r>
          </a:p>
          <a:p>
            <a:pPr lvl="3">
              <a:buFont typeface="Wingdings" charset="0"/>
              <a:buChar char="§"/>
            </a:pPr>
            <a:r>
              <a:rPr lang="en-US" sz="1600" dirty="0">
                <a:latin typeface="Times New Roman" charset="0"/>
                <a:cs typeface="Arial" charset="0"/>
              </a:rPr>
              <a:t>  Field Safety Checklist</a:t>
            </a:r>
          </a:p>
          <a:p>
            <a:pPr lvl="3">
              <a:buFont typeface="Wingdings" charset="0"/>
              <a:buChar char="§"/>
            </a:pPr>
            <a:r>
              <a:rPr lang="en-US" sz="1600" dirty="0">
                <a:latin typeface="Times New Roman" charset="0"/>
                <a:cs typeface="Arial" charset="0"/>
              </a:rPr>
              <a:t>  Assignment Form</a:t>
            </a:r>
          </a:p>
          <a:p>
            <a:pPr lvl="3"/>
            <a:endParaRPr lang="en-US" sz="1600" b="1" dirty="0">
              <a:latin typeface="Times New Roman" charset="0"/>
              <a:cs typeface="Arial" charset="0"/>
            </a:endParaRPr>
          </a:p>
          <a:p>
            <a:pPr lvl="1">
              <a:buFont typeface="Symbol" charset="0"/>
              <a:buChar char="·"/>
            </a:pPr>
            <a:r>
              <a:rPr lang="en-US" sz="1600" b="1" dirty="0">
                <a:latin typeface="Times New Roman" charset="0"/>
                <a:cs typeface="Arial" charset="0"/>
              </a:rPr>
              <a:t>Field </a:t>
            </a:r>
            <a:r>
              <a:rPr lang="en-US" sz="1600" b="1" dirty="0" smtClean="0">
                <a:latin typeface="Times New Roman" charset="0"/>
                <a:cs typeface="Arial" charset="0"/>
              </a:rPr>
              <a:t>Information, Forms and Documents, can </a:t>
            </a:r>
            <a:r>
              <a:rPr lang="en-US" sz="1600" b="1" dirty="0">
                <a:latin typeface="Times New Roman" charset="0"/>
                <a:cs typeface="Arial" charset="0"/>
              </a:rPr>
              <a:t>be found at</a:t>
            </a:r>
          </a:p>
          <a:p>
            <a:pPr lvl="2">
              <a:buFont typeface="Courier New" charset="0"/>
              <a:buChar char="o"/>
            </a:pPr>
            <a:r>
              <a:rPr lang="en-US" sz="1600" dirty="0">
                <a:latin typeface="Times New Roman" charset="0"/>
                <a:cs typeface="Arial" charset="0"/>
              </a:rPr>
              <a:t> </a:t>
            </a:r>
            <a:r>
              <a:rPr lang="en-US" sz="1600" dirty="0" smtClean="0">
                <a:latin typeface="Times New Roman" charset="0"/>
                <a:cs typeface="Arial" charset="0"/>
                <a:hlinkClick r:id="rId3"/>
              </a:rPr>
              <a:t>www.augsburg.edu/msw/fieldwork</a:t>
            </a:r>
            <a:r>
              <a:rPr lang="en-US" sz="1600" dirty="0" smtClean="0">
                <a:latin typeface="Times New Roman" charset="0"/>
                <a:cs typeface="Arial" charset="0"/>
              </a:rPr>
              <a:t>  </a:t>
            </a:r>
          </a:p>
          <a:p>
            <a:pPr lvl="2">
              <a:buFont typeface="Courier New" charset="0"/>
              <a:buChar char="o"/>
            </a:pPr>
            <a:r>
              <a:rPr lang="en-US" sz="1600" dirty="0" smtClean="0">
                <a:latin typeface="Times New Roman" charset="0"/>
                <a:cs typeface="Arial" charset="0"/>
                <a:hlinkClick r:id="rId4"/>
              </a:rPr>
              <a:t>MSW Moodle Resource Page</a:t>
            </a:r>
            <a:endParaRPr lang="en-US" sz="1600" dirty="0">
              <a:latin typeface="Times New Roman" charset="0"/>
              <a:cs typeface="Arial" charset="0"/>
            </a:endParaRPr>
          </a:p>
          <a:p>
            <a:pPr lvl="2"/>
            <a:r>
              <a:rPr lang="en-US" sz="1600" dirty="0" smtClean="0">
                <a:latin typeface="Times New Roman" charset="0"/>
                <a:cs typeface="Arial" charset="0"/>
              </a:rPr>
              <a:t>* </a:t>
            </a:r>
            <a:r>
              <a:rPr lang="en-US" sz="1600" dirty="0">
                <a:latin typeface="Times New Roman" charset="0"/>
                <a:cs typeface="Arial" charset="0"/>
              </a:rPr>
              <a:t>Check back often as new things are added!</a:t>
            </a:r>
          </a:p>
          <a:p>
            <a:pPr lvl="2"/>
            <a:r>
              <a:rPr lang="en-US" sz="1600" dirty="0">
                <a:latin typeface="Times New Roman" charset="0"/>
                <a:cs typeface="Arial" charset="0"/>
              </a:rPr>
              <a:t>* Questions?  Contact Lydia or Laura.</a:t>
            </a:r>
            <a:endParaRPr lang="en-US" sz="1600" dirty="0">
              <a:cs typeface="Arial" charset="0"/>
            </a:endParaRPr>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8316" y="1888958"/>
            <a:ext cx="4102768" cy="3068053"/>
          </a:xfrm>
          <a:prstGeom prst="rect">
            <a:avLst/>
          </a:prstGeom>
        </p:spPr>
      </p:pic>
      <p:cxnSp>
        <p:nvCxnSpPr>
          <p:cNvPr id="6" name="Straight Arrow Connector 5"/>
          <p:cNvCxnSpPr/>
          <p:nvPr/>
        </p:nvCxnSpPr>
        <p:spPr>
          <a:xfrm flipV="1">
            <a:off x="4692316" y="3874168"/>
            <a:ext cx="2767263" cy="1431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Field Requirements</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lnSpcReduction="10000"/>
          </a:bodyPr>
          <a:lstStyle/>
          <a:p>
            <a:pPr marL="542925">
              <a:lnSpc>
                <a:spcPct val="80000"/>
              </a:lnSpc>
            </a:pPr>
            <a:r>
              <a:rPr kumimoji="1" lang="en-US" sz="2200" b="1" dirty="0">
                <a:latin typeface="Arial" charset="0"/>
                <a:ea typeface="ＭＳ Ｐゴシック" charset="0"/>
                <a:cs typeface="ＭＳ Ｐゴシック" charset="0"/>
              </a:rPr>
              <a:t>Hours to be completed</a:t>
            </a:r>
            <a:endParaRPr kumimoji="1" lang="en-US" sz="2200" dirty="0">
              <a:latin typeface="Arial" charset="0"/>
              <a:ea typeface="ＭＳ Ｐゴシック" charset="0"/>
              <a:cs typeface="ＭＳ Ｐゴシック" charset="0"/>
            </a:endParaRPr>
          </a:p>
          <a:p>
            <a:pPr marL="1030288" lvl="2">
              <a:lnSpc>
                <a:spcPct val="80000"/>
              </a:lnSpc>
            </a:pPr>
            <a:r>
              <a:rPr kumimoji="1" lang="en-US" sz="1800" dirty="0">
                <a:latin typeface="Arial" charset="0"/>
                <a:ea typeface="ＭＳ Ｐゴシック" charset="0"/>
              </a:rPr>
              <a:t>Minimum of 500 hours concentration year</a:t>
            </a:r>
          </a:p>
          <a:p>
            <a:pPr marL="1030288" lvl="2">
              <a:lnSpc>
                <a:spcPct val="80000"/>
              </a:lnSpc>
            </a:pPr>
            <a:r>
              <a:rPr kumimoji="1" lang="en-US" sz="1800" dirty="0">
                <a:latin typeface="Arial" charset="0"/>
                <a:ea typeface="ＭＳ Ｐゴシック" charset="0"/>
              </a:rPr>
              <a:t>Minimum of 420 hours in the foundation year</a:t>
            </a:r>
          </a:p>
          <a:p>
            <a:pPr marL="1030288" lvl="2">
              <a:lnSpc>
                <a:spcPct val="80000"/>
              </a:lnSpc>
              <a:buNone/>
            </a:pPr>
            <a:r>
              <a:rPr kumimoji="1" lang="en-US" sz="1600" dirty="0">
                <a:latin typeface="Arial" charset="0"/>
                <a:ea typeface="ＭＳ Ｐゴシック" charset="0"/>
              </a:rPr>
              <a:t>  </a:t>
            </a:r>
            <a:r>
              <a:rPr kumimoji="1" lang="en-US" sz="1400" dirty="0">
                <a:latin typeface="Arial" charset="0"/>
                <a:ea typeface="ＭＳ Ｐゴシック" charset="0"/>
              </a:rPr>
              <a:t>*Note that some agencies may require students to complete more than the minimum hours required by Augsburg.  This is their prerogative and your agreement to accept that placement is your agreement to complete additional hours.  </a:t>
            </a:r>
          </a:p>
          <a:p>
            <a:pPr marL="1030288" lvl="2">
              <a:lnSpc>
                <a:spcPct val="80000"/>
              </a:lnSpc>
              <a:buNone/>
            </a:pPr>
            <a:endParaRPr kumimoji="1" lang="en-US" sz="1400" dirty="0">
              <a:latin typeface="Arial" charset="0"/>
              <a:ea typeface="ＭＳ Ｐゴシック" charset="0"/>
            </a:endParaRPr>
          </a:p>
          <a:p>
            <a:pPr marL="542925">
              <a:lnSpc>
                <a:spcPct val="80000"/>
              </a:lnSpc>
            </a:pPr>
            <a:r>
              <a:rPr kumimoji="1" lang="en-US" sz="2200" b="1" dirty="0">
                <a:latin typeface="Arial" charset="0"/>
                <a:ea typeface="ＭＳ Ｐゴシック" charset="0"/>
                <a:cs typeface="ＭＳ Ｐゴシック" charset="0"/>
              </a:rPr>
              <a:t>Length of placement</a:t>
            </a:r>
          </a:p>
          <a:p>
            <a:pPr marL="1030288" lvl="2">
              <a:lnSpc>
                <a:spcPct val="80000"/>
              </a:lnSpc>
            </a:pPr>
            <a:r>
              <a:rPr kumimoji="1" lang="en-US" sz="1800" dirty="0">
                <a:latin typeface="Arial" charset="0"/>
                <a:ea typeface="ＭＳ Ｐゴシック" charset="0"/>
              </a:rPr>
              <a:t>Foundation:  Fall and Spring Semesters (until end of April)</a:t>
            </a:r>
          </a:p>
          <a:p>
            <a:pPr marL="1030288" lvl="2">
              <a:lnSpc>
                <a:spcPct val="80000"/>
              </a:lnSpc>
            </a:pPr>
            <a:r>
              <a:rPr kumimoji="1" lang="en-US" sz="1800" dirty="0">
                <a:latin typeface="Arial" charset="0"/>
                <a:ea typeface="ＭＳ Ｐゴシック" charset="0"/>
              </a:rPr>
              <a:t>Concentration Year:  Fall and Spring Semesters (until end of April)</a:t>
            </a:r>
          </a:p>
          <a:p>
            <a:pPr marL="1030288" lvl="2">
              <a:lnSpc>
                <a:spcPct val="80000"/>
              </a:lnSpc>
            </a:pPr>
            <a:r>
              <a:rPr kumimoji="1" lang="en-US" sz="1800" dirty="0">
                <a:latin typeface="Arial" charset="0"/>
                <a:ea typeface="ＭＳ Ｐゴシック" charset="0"/>
              </a:rPr>
              <a:t>May stretch into the 1</a:t>
            </a:r>
            <a:r>
              <a:rPr kumimoji="1" lang="en-US" sz="1800" baseline="30000" dirty="0">
                <a:latin typeface="Arial" charset="0"/>
                <a:ea typeface="ＭＳ Ｐゴシック" charset="0"/>
              </a:rPr>
              <a:t>st</a:t>
            </a:r>
            <a:r>
              <a:rPr kumimoji="1" lang="en-US" sz="1800" dirty="0">
                <a:latin typeface="Arial" charset="0"/>
                <a:ea typeface="ＭＳ Ｐゴシック" charset="0"/>
              </a:rPr>
              <a:t> summer session if field agency requires and with consultation from your field seminar instructor</a:t>
            </a:r>
          </a:p>
          <a:p>
            <a:pPr marL="1030288" lvl="2">
              <a:lnSpc>
                <a:spcPct val="80000"/>
              </a:lnSpc>
              <a:buNone/>
            </a:pPr>
            <a:r>
              <a:rPr kumimoji="1" lang="en-US" sz="1600" dirty="0">
                <a:latin typeface="Arial" charset="0"/>
                <a:ea typeface="ＭＳ Ｐゴシック" charset="0"/>
              </a:rPr>
              <a:t>  </a:t>
            </a:r>
            <a:r>
              <a:rPr kumimoji="1" lang="en-US" sz="1400" dirty="0">
                <a:latin typeface="Arial" charset="0"/>
                <a:ea typeface="ＭＳ Ｐゴシック" charset="0"/>
              </a:rPr>
              <a:t>*Block placements are not allowed (defined as 21-40 hours/week)</a:t>
            </a:r>
          </a:p>
          <a:p>
            <a:pPr marL="1030288" lvl="2">
              <a:lnSpc>
                <a:spcPct val="80000"/>
              </a:lnSpc>
              <a:buNone/>
            </a:pPr>
            <a:endParaRPr kumimoji="1" lang="en-US" sz="1400" dirty="0">
              <a:latin typeface="Arial" charset="0"/>
              <a:ea typeface="ＭＳ Ｐゴシック" charset="0"/>
            </a:endParaRPr>
          </a:p>
          <a:p>
            <a:pPr marL="542925">
              <a:lnSpc>
                <a:spcPct val="80000"/>
              </a:lnSpc>
            </a:pPr>
            <a:r>
              <a:rPr kumimoji="1" lang="en-US" sz="2200" b="1" dirty="0">
                <a:latin typeface="Arial" charset="0"/>
                <a:ea typeface="ＭＳ Ｐゴシック" charset="0"/>
                <a:cs typeface="ＭＳ Ｐゴシック" charset="0"/>
              </a:rPr>
              <a:t>Successfully complete all field seminar class requirements</a:t>
            </a:r>
            <a:endParaRPr kumimoji="1" lang="en-US" sz="1400" b="1" dirty="0">
              <a:latin typeface="Arial" charset="0"/>
              <a:ea typeface="ＭＳ Ｐゴシック" charset="0"/>
              <a:cs typeface="ＭＳ Ｐゴシック" charset="0"/>
            </a:endParaRPr>
          </a:p>
          <a:p>
            <a:pPr marL="542925">
              <a:lnSpc>
                <a:spcPct val="80000"/>
              </a:lnSpc>
              <a:buNone/>
            </a:pPr>
            <a:endParaRPr kumimoji="1" lang="en-US" sz="2200" b="1" dirty="0">
              <a:latin typeface="Arial" charset="0"/>
              <a:ea typeface="ＭＳ Ｐゴシック" charset="0"/>
              <a:cs typeface="ＭＳ Ｐゴシック" charset="0"/>
            </a:endParaRPr>
          </a:p>
          <a:p>
            <a:pPr marL="542925">
              <a:lnSpc>
                <a:spcPct val="80000"/>
              </a:lnSpc>
            </a:pPr>
            <a:r>
              <a:rPr kumimoji="1" lang="en-US" sz="2200" b="1" dirty="0">
                <a:latin typeface="Arial" charset="0"/>
                <a:ea typeface="ＭＳ Ｐゴシック" charset="0"/>
                <a:cs typeface="ＭＳ Ｐゴシック" charset="0"/>
              </a:rPr>
              <a:t>Obtain malpractice/liability insurance</a:t>
            </a:r>
          </a:p>
          <a:p>
            <a:endParaRPr lang="en-US" dirty="0"/>
          </a:p>
        </p:txBody>
      </p:sp>
    </p:spTree>
    <p:extLst>
      <p:ext uri="{BB962C8B-B14F-4D97-AF65-F5344CB8AC3E}">
        <p14:creationId xmlns:p14="http://schemas.microsoft.com/office/powerpoint/2010/main" val="4676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What is Non-Metro?</a:t>
            </a:r>
            <a:endParaRPr lang="en-US" dirty="0">
              <a:latin typeface="Arial" charset="0"/>
              <a:ea typeface="Arial" charset="0"/>
              <a:cs typeface="Arial" charset="0"/>
            </a:endParaRPr>
          </a:p>
        </p:txBody>
      </p:sp>
      <p:sp>
        <p:nvSpPr>
          <p:cNvPr id="3" name="Content Placeholder 2"/>
          <p:cNvSpPr>
            <a:spLocks noGrp="1"/>
          </p:cNvSpPr>
          <p:nvPr>
            <p:ph idx="1"/>
          </p:nvPr>
        </p:nvSpPr>
        <p:spPr>
          <a:xfrm>
            <a:off x="838200" y="1825625"/>
            <a:ext cx="10515600" cy="3107322"/>
          </a:xfrm>
        </p:spPr>
        <p:txBody>
          <a:bodyPr/>
          <a:lstStyle/>
          <a:p>
            <a:r>
              <a:rPr kumimoji="1" lang="en-US" dirty="0">
                <a:latin typeface="Arial" charset="0"/>
                <a:ea typeface="ＭＳ Ｐゴシック" charset="0"/>
                <a:cs typeface="ＭＳ Ｐゴシック" charset="0"/>
              </a:rPr>
              <a:t>Twin Cities Metro:  Defined as all agencies within Anoka, Dakota, Hennepin, Ramsey and Washington  counties, and county agencies ONLY in Carver, Chisago,  and Scott counties</a:t>
            </a:r>
          </a:p>
          <a:p>
            <a:endParaRPr kumimoji="1" lang="en-US"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Non-Metro:  All other</a:t>
            </a:r>
          </a:p>
          <a:p>
            <a:endParaRPr lang="en-US" dirty="0"/>
          </a:p>
        </p:txBody>
      </p:sp>
    </p:spTree>
    <p:extLst>
      <p:ext uri="{BB962C8B-B14F-4D97-AF65-F5344CB8AC3E}">
        <p14:creationId xmlns:p14="http://schemas.microsoft.com/office/powerpoint/2010/main" val="210037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Securing a Field Placement</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r>
              <a:rPr kumimoji="1" lang="en-US" sz="2000" dirty="0">
                <a:latin typeface="Arial" charset="0"/>
                <a:ea typeface="ＭＳ Ｐゴシック" charset="0"/>
                <a:cs typeface="ＭＳ Ｐゴシック" charset="0"/>
              </a:rPr>
              <a:t>Clarify your educational and field internship goals</a:t>
            </a:r>
          </a:p>
          <a:p>
            <a:r>
              <a:rPr kumimoji="1" lang="en-US" sz="2000" dirty="0">
                <a:latin typeface="Arial" charset="0"/>
                <a:ea typeface="ＭＳ Ｐゴシック" charset="0"/>
                <a:cs typeface="ＭＳ Ｐゴシック" charset="0"/>
              </a:rPr>
              <a:t>Review the field manual.</a:t>
            </a:r>
          </a:p>
          <a:p>
            <a:r>
              <a:rPr kumimoji="1" lang="en-US" sz="2000" dirty="0">
                <a:latin typeface="Arial" charset="0"/>
                <a:ea typeface="ＭＳ Ｐゴシック" charset="0"/>
                <a:cs typeface="ＭＳ Ｐゴシック" charset="0"/>
              </a:rPr>
              <a:t>Consult IPT.</a:t>
            </a:r>
          </a:p>
          <a:p>
            <a:r>
              <a:rPr kumimoji="1" lang="en-US" sz="2000" dirty="0">
                <a:latin typeface="Arial" charset="0"/>
                <a:ea typeface="ＭＳ Ｐゴシック" charset="0"/>
                <a:cs typeface="ＭＳ Ｐゴシック" charset="0"/>
              </a:rPr>
              <a:t>Consult with Laura and Lydia about field placements in your home communities if IPT does not have apt placement.</a:t>
            </a:r>
          </a:p>
          <a:p>
            <a:pPr lvl="1"/>
            <a:r>
              <a:rPr kumimoji="1" lang="en-US" sz="1400" dirty="0">
                <a:latin typeface="Arial" charset="0"/>
                <a:ea typeface="ＭＳ Ｐゴシック" charset="0"/>
              </a:rPr>
              <a:t>Laura or Lydia will make initial contact with agencies to confirm that they are accepting students</a:t>
            </a:r>
          </a:p>
          <a:p>
            <a:pPr lvl="1"/>
            <a:r>
              <a:rPr kumimoji="1" lang="en-US" sz="1400" dirty="0">
                <a:latin typeface="Arial" charset="0"/>
                <a:ea typeface="ＭＳ Ｐゴシック" charset="0"/>
              </a:rPr>
              <a:t>Student will then send cover letter and resume to agency</a:t>
            </a:r>
          </a:p>
          <a:p>
            <a:pPr lvl="1"/>
            <a:r>
              <a:rPr kumimoji="1" lang="en-US" sz="1400" dirty="0">
                <a:latin typeface="Arial" charset="0"/>
                <a:ea typeface="ＭＳ Ｐゴシック" charset="0"/>
              </a:rPr>
              <a:t>Before interview, consult hand-out with questions for field instructors</a:t>
            </a:r>
          </a:p>
          <a:p>
            <a:pPr lvl="1"/>
            <a:r>
              <a:rPr kumimoji="1" lang="en-US" sz="1400" dirty="0">
                <a:latin typeface="Arial" charset="0"/>
                <a:ea typeface="ＭＳ Ｐゴシック" charset="0"/>
              </a:rPr>
              <a:t>Once you have</a:t>
            </a:r>
            <a:r>
              <a:rPr kumimoji="1" lang="en-US" altLang="ja-JP" sz="1400" dirty="0">
                <a:latin typeface="Arial" charset="0"/>
                <a:ea typeface="ＭＳ Ｐゴシック" charset="0"/>
              </a:rPr>
              <a:t> completed an interview, contact Laura (via e-mail) and inform her as to whom you interviewed, their phone number or e-mail, the agency name, and if you would like the placement</a:t>
            </a:r>
          </a:p>
          <a:p>
            <a:pPr lvl="1"/>
            <a:r>
              <a:rPr lang="en-US" sz="1400" dirty="0">
                <a:latin typeface="Arial" charset="0"/>
                <a:ea typeface="ＭＳ Ｐゴシック" charset="0"/>
              </a:rPr>
              <a:t>Laura will contact the agencies to determine if it is a match</a:t>
            </a:r>
          </a:p>
          <a:p>
            <a:pPr lvl="1"/>
            <a:r>
              <a:rPr lang="en-US" sz="1400" dirty="0">
                <a:latin typeface="Arial" charset="0"/>
                <a:ea typeface="ＭＳ Ｐゴシック" charset="0"/>
              </a:rPr>
              <a:t>You will then receive confirmation from Lydia.  (If a match is not made, Laura will contact you.) </a:t>
            </a:r>
          </a:p>
          <a:p>
            <a:pPr lvl="1"/>
            <a:endParaRPr lang="en-US" sz="1600" dirty="0">
              <a:latin typeface="Arial" charset="0"/>
              <a:ea typeface="ＭＳ Ｐゴシック" charset="0"/>
            </a:endParaRPr>
          </a:p>
          <a:p>
            <a:pPr marL="228600" lvl="1">
              <a:spcBef>
                <a:spcPts val="1000"/>
              </a:spcBef>
            </a:pPr>
            <a:r>
              <a:rPr kumimoji="1" lang="en-US" sz="2200" b="1" dirty="0"/>
              <a:t>*Non-metro students may begin contacting agencies on March 16</a:t>
            </a:r>
          </a:p>
          <a:p>
            <a:endParaRPr lang="en-US" dirty="0"/>
          </a:p>
        </p:txBody>
      </p:sp>
    </p:spTree>
    <p:extLst>
      <p:ext uri="{BB962C8B-B14F-4D97-AF65-F5344CB8AC3E}">
        <p14:creationId xmlns:p14="http://schemas.microsoft.com/office/powerpoint/2010/main" val="71154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ＭＳ Ｐゴシック" charset="0"/>
                <a:cs typeface="ＭＳ Ｐゴシック" charset="0"/>
              </a:rPr>
              <a:t>Dual Relationships</a:t>
            </a:r>
            <a:endParaRPr lang="en-US" dirty="0"/>
          </a:p>
        </p:txBody>
      </p:sp>
      <p:sp>
        <p:nvSpPr>
          <p:cNvPr id="3" name="Content Placeholder 2"/>
          <p:cNvSpPr>
            <a:spLocks noGrp="1"/>
          </p:cNvSpPr>
          <p:nvPr>
            <p:ph idx="1"/>
          </p:nvPr>
        </p:nvSpPr>
        <p:spPr/>
        <p:txBody>
          <a:bodyPr/>
          <a:lstStyle/>
          <a:p>
            <a:r>
              <a:rPr lang="en-US" i="1" dirty="0">
                <a:latin typeface="Arial" charset="0"/>
                <a:ea typeface="ＭＳ Ｐゴシック" charset="0"/>
                <a:cs typeface="ＭＳ Ｐゴシック" charset="0"/>
              </a:rPr>
              <a:t>Social workers who function as educators or field instructors for students should not engage in any dual or multiple relationships with students in which there is a risk of exploitation or potential harm to the student.  Social work educators and field instructors are responsible for setting clear, appropriate, and culturally sensitive boundaries(Standard 3.02(d), NASW Code of Ethics).</a:t>
            </a:r>
          </a:p>
          <a:p>
            <a:pPr>
              <a:buFontTx/>
              <a:buNone/>
            </a:pPr>
            <a:endParaRPr lang="en-US" i="1"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When the placement occurs, the student and field instructor have the duty to disclose the existing relationship and its nature.</a:t>
            </a:r>
          </a:p>
          <a:p>
            <a:endParaRPr lang="en-US" dirty="0"/>
          </a:p>
        </p:txBody>
      </p:sp>
    </p:spTree>
    <p:extLst>
      <p:ext uri="{BB962C8B-B14F-4D97-AF65-F5344CB8AC3E}">
        <p14:creationId xmlns:p14="http://schemas.microsoft.com/office/powerpoint/2010/main" val="9877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Can I Suggest a Field Placement?</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r>
              <a:rPr kumimoji="1" lang="en-US" dirty="0">
                <a:latin typeface="Arial" charset="0"/>
                <a:ea typeface="ＭＳ Ｐゴシック" charset="0"/>
                <a:cs typeface="ＭＳ Ｐゴシック" charset="0"/>
              </a:rPr>
              <a:t>Contact Laura or Lydia via e-mail with the name of the agency, a contact person (if you have a name), and the phone number (especially outside the metro area).</a:t>
            </a:r>
          </a:p>
          <a:p>
            <a:pPr>
              <a:buNone/>
            </a:pPr>
            <a:endParaRPr kumimoji="1" lang="en-US"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Laura or Lydia will contact the agency to see if they meet Augsburg and CSWE accreditation guidelines.</a:t>
            </a:r>
          </a:p>
          <a:p>
            <a:pPr>
              <a:buNone/>
            </a:pPr>
            <a:endParaRPr kumimoji="1" lang="en-US"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Please allow the field staff to do this exploration, i.e. do not contact them.</a:t>
            </a:r>
          </a:p>
          <a:p>
            <a:endParaRPr lang="en-US" dirty="0"/>
          </a:p>
        </p:txBody>
      </p:sp>
    </p:spTree>
    <p:extLst>
      <p:ext uri="{BB962C8B-B14F-4D97-AF65-F5344CB8AC3E}">
        <p14:creationId xmlns:p14="http://schemas.microsoft.com/office/powerpoint/2010/main" val="113158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Employment Site Placements</a:t>
            </a:r>
            <a:endParaRPr lang="en-US" b="1" dirty="0">
              <a:latin typeface="Arial" charset="0"/>
              <a:ea typeface="Arial" charset="0"/>
              <a:cs typeface="Arial" charset="0"/>
            </a:endParaRPr>
          </a:p>
        </p:txBody>
      </p:sp>
      <p:sp>
        <p:nvSpPr>
          <p:cNvPr id="3" name="Content Placeholder 2"/>
          <p:cNvSpPr>
            <a:spLocks noGrp="1"/>
          </p:cNvSpPr>
          <p:nvPr>
            <p:ph idx="1"/>
          </p:nvPr>
        </p:nvSpPr>
        <p:spPr/>
        <p:txBody>
          <a:bodyPr>
            <a:normAutofit fontScale="92500" lnSpcReduction="20000"/>
          </a:bodyPr>
          <a:lstStyle/>
          <a:p>
            <a:r>
              <a:rPr kumimoji="1" lang="en-US" dirty="0">
                <a:latin typeface="Arial" charset="0"/>
                <a:ea typeface="ＭＳ Ｐゴシック" charset="0"/>
                <a:cs typeface="ＭＳ Ｐゴシック" charset="0"/>
              </a:rPr>
              <a:t>Refer to the field manual in terms of the proposal</a:t>
            </a:r>
            <a:r>
              <a:rPr kumimoji="1" lang="ja-JP" altLang="en-US" dirty="0">
                <a:latin typeface="Arial" charset="0"/>
                <a:ea typeface="ＭＳ Ｐゴシック" charset="0"/>
                <a:cs typeface="ＭＳ Ｐゴシック" charset="0"/>
              </a:rPr>
              <a:t>’</a:t>
            </a:r>
            <a:r>
              <a:rPr kumimoji="1" lang="en-US" altLang="ja-JP" dirty="0">
                <a:latin typeface="Arial" charset="0"/>
                <a:ea typeface="ＭＳ Ｐゴシック" charset="0"/>
                <a:cs typeface="ＭＳ Ｐゴシック" charset="0"/>
              </a:rPr>
              <a:t>s components.</a:t>
            </a:r>
          </a:p>
          <a:p>
            <a:endParaRPr kumimoji="1" lang="en-US" sz="14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Must have different roles &amp; responsibilities than your job.</a:t>
            </a:r>
          </a:p>
          <a:p>
            <a:pPr>
              <a:buNone/>
            </a:pPr>
            <a:endParaRPr kumimoji="1" lang="en-US" sz="14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Field and employment hours must be distinct.</a:t>
            </a:r>
          </a:p>
          <a:p>
            <a:endParaRPr kumimoji="1" lang="en-US" sz="14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No cross-over of clients.</a:t>
            </a:r>
          </a:p>
          <a:p>
            <a:pPr>
              <a:buNone/>
            </a:pPr>
            <a:endParaRPr kumimoji="1" lang="en-US" sz="14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Field instructor and employment supervisor cannot be the same person.</a:t>
            </a:r>
          </a:p>
          <a:p>
            <a:endParaRPr kumimoji="1" lang="en-US" sz="14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One year employment at the agency.</a:t>
            </a:r>
          </a:p>
          <a:p>
            <a:endParaRPr lang="en-US" dirty="0"/>
          </a:p>
        </p:txBody>
      </p:sp>
    </p:spTree>
    <p:extLst>
      <p:ext uri="{BB962C8B-B14F-4D97-AF65-F5344CB8AC3E}">
        <p14:creationId xmlns:p14="http://schemas.microsoft.com/office/powerpoint/2010/main" val="399866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1170</Words>
  <Application>Microsoft Macintosh PowerPoint</Application>
  <PresentationFormat>Custom</PresentationFormat>
  <Paragraphs>133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Field Contacts </vt:lpstr>
      <vt:lpstr>Important Online Forms &amp; Documents</vt:lpstr>
      <vt:lpstr>Field Requirements</vt:lpstr>
      <vt:lpstr>What is Non-Metro?</vt:lpstr>
      <vt:lpstr>Securing a Field Placement</vt:lpstr>
      <vt:lpstr>Dual Relationships</vt:lpstr>
      <vt:lpstr>Can I Suggest a Field Placement?</vt:lpstr>
      <vt:lpstr>Employment Site Placements</vt:lpstr>
      <vt:lpstr>Remember...</vt:lpstr>
      <vt:lpstr>Remember...</vt:lpstr>
      <vt:lpstr>Advice from an alum that now interviews students:</vt:lpstr>
      <vt:lpstr>Contact Information</vt:lpstr>
      <vt:lpstr>Online Access to all your Field Resources</vt:lpstr>
      <vt:lpstr>Screenshot of IPT Home Page</vt:lpstr>
      <vt:lpstr>Screenshot of how you will see agencies listed in IPT </vt:lpstr>
      <vt:lpstr>Screenshot of what you will see in IPT when you search for non-metro</vt:lpstr>
      <vt:lpstr>Screenshot of what you will see when you view agency details (example)</vt:lpstr>
      <vt:lpstr>Questions???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Chamberlain</dc:creator>
  <cp:lastModifiedBy>boisen</cp:lastModifiedBy>
  <cp:revision>11</cp:revision>
  <cp:lastPrinted>2018-02-08T17:51:23Z</cp:lastPrinted>
  <dcterms:created xsi:type="dcterms:W3CDTF">2017-01-13T20:46:49Z</dcterms:created>
  <dcterms:modified xsi:type="dcterms:W3CDTF">2018-02-08T20:03:10Z</dcterms:modified>
</cp:coreProperties>
</file>