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257" r:id="rId3"/>
    <p:sldId id="259" r:id="rId4"/>
    <p:sldId id="281" r:id="rId5"/>
    <p:sldId id="260" r:id="rId6"/>
    <p:sldId id="282" r:id="rId7"/>
    <p:sldId id="261" r:id="rId8"/>
    <p:sldId id="283" r:id="rId9"/>
    <p:sldId id="262" r:id="rId10"/>
    <p:sldId id="258"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CC3A38-5AA8-1D4D-8D63-9C96FEC3CA78}">
          <p14:sldIdLst>
            <p14:sldId id="256"/>
            <p14:sldId id="257"/>
            <p14:sldId id="259"/>
            <p14:sldId id="281"/>
            <p14:sldId id="260"/>
            <p14:sldId id="282"/>
            <p14:sldId id="261"/>
            <p14:sldId id="283"/>
            <p14:sldId id="262"/>
            <p14:sldId id="258"/>
            <p14:sldId id="263"/>
            <p14:sldId id="264"/>
            <p14:sldId id="265"/>
            <p14:sldId id="266"/>
            <p14:sldId id="267"/>
            <p14:sldId id="268"/>
            <p14:sldId id="269"/>
            <p14:sldId id="270"/>
            <p14:sldId id="271"/>
            <p14:sldId id="272"/>
            <p14:sldId id="273"/>
            <p14:sldId id="274"/>
            <p14:sldId id="275"/>
            <p14:sldId id="276"/>
            <p14:sldId id="277"/>
            <p14:sldId id="278"/>
            <p14:sldId id="28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0" clrIdx="0">
    <p:extLst/>
  </p:cmAuthor>
  <p:cmAuthor id="2" name="Microsoft Office User" initials="Office [2]"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A0102"/>
    <a:srgbClr val="AF0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092"/>
    <p:restoredTop sz="94636"/>
  </p:normalViewPr>
  <p:slideViewPr>
    <p:cSldViewPr snapToGrid="0" snapToObjects="1">
      <p:cViewPr varScale="1">
        <p:scale>
          <a:sx n="84" d="100"/>
          <a:sy n="84" d="100"/>
        </p:scale>
        <p:origin x="192" y="17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6A843D-9DB9-CA40-85D1-AD44D19E116A}" type="datetimeFigureOut">
              <a:rPr lang="en-US" smtClean="0"/>
              <a:t>3/31/19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E72140-87D2-DC4A-B6CF-4394E2910241}" type="slidenum">
              <a:rPr lang="en-US" smtClean="0"/>
              <a:t>‹#›</a:t>
            </a:fld>
            <a:endParaRPr lang="en-US"/>
          </a:p>
        </p:txBody>
      </p:sp>
    </p:spTree>
    <p:extLst>
      <p:ext uri="{BB962C8B-B14F-4D97-AF65-F5344CB8AC3E}">
        <p14:creationId xmlns:p14="http://schemas.microsoft.com/office/powerpoint/2010/main" val="985481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3B722C-0718-194E-B96B-FA8D43AAE749}" type="datetimeFigureOut">
              <a:rPr lang="en-US" smtClean="0"/>
              <a:t>3/31/19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961AD-FC84-6247-9C59-E881F07C6200}" type="slidenum">
              <a:rPr lang="en-US" smtClean="0"/>
              <a:t>‹#›</a:t>
            </a:fld>
            <a:endParaRPr lang="en-US"/>
          </a:p>
        </p:txBody>
      </p:sp>
    </p:spTree>
    <p:extLst>
      <p:ext uri="{BB962C8B-B14F-4D97-AF65-F5344CB8AC3E}">
        <p14:creationId xmlns:p14="http://schemas.microsoft.com/office/powerpoint/2010/main" val="1620468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a:t>
            </a:fld>
            <a:endParaRPr lang="en-US"/>
          </a:p>
        </p:txBody>
      </p:sp>
    </p:spTree>
    <p:extLst>
      <p:ext uri="{BB962C8B-B14F-4D97-AF65-F5344CB8AC3E}">
        <p14:creationId xmlns:p14="http://schemas.microsoft.com/office/powerpoint/2010/main" val="1591651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10</a:t>
            </a:fld>
            <a:endParaRPr lang="en-US"/>
          </a:p>
        </p:txBody>
      </p:sp>
    </p:spTree>
    <p:extLst>
      <p:ext uri="{BB962C8B-B14F-4D97-AF65-F5344CB8AC3E}">
        <p14:creationId xmlns:p14="http://schemas.microsoft.com/office/powerpoint/2010/main" val="561733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11</a:t>
            </a:fld>
            <a:endParaRPr lang="en-US"/>
          </a:p>
        </p:txBody>
      </p:sp>
    </p:spTree>
    <p:extLst>
      <p:ext uri="{BB962C8B-B14F-4D97-AF65-F5344CB8AC3E}">
        <p14:creationId xmlns:p14="http://schemas.microsoft.com/office/powerpoint/2010/main" val="716906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12</a:t>
            </a:fld>
            <a:endParaRPr lang="en-US"/>
          </a:p>
        </p:txBody>
      </p:sp>
    </p:spTree>
    <p:extLst>
      <p:ext uri="{BB962C8B-B14F-4D97-AF65-F5344CB8AC3E}">
        <p14:creationId xmlns:p14="http://schemas.microsoft.com/office/powerpoint/2010/main" val="1661310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13</a:t>
            </a:fld>
            <a:endParaRPr lang="en-US"/>
          </a:p>
        </p:txBody>
      </p:sp>
    </p:spTree>
    <p:extLst>
      <p:ext uri="{BB962C8B-B14F-4D97-AF65-F5344CB8AC3E}">
        <p14:creationId xmlns:p14="http://schemas.microsoft.com/office/powerpoint/2010/main" val="71447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14</a:t>
            </a:fld>
            <a:endParaRPr lang="en-US"/>
          </a:p>
        </p:txBody>
      </p:sp>
    </p:spTree>
    <p:extLst>
      <p:ext uri="{BB962C8B-B14F-4D97-AF65-F5344CB8AC3E}">
        <p14:creationId xmlns:p14="http://schemas.microsoft.com/office/powerpoint/2010/main" val="373815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15</a:t>
            </a:fld>
            <a:endParaRPr lang="en-US"/>
          </a:p>
        </p:txBody>
      </p:sp>
    </p:spTree>
    <p:extLst>
      <p:ext uri="{BB962C8B-B14F-4D97-AF65-F5344CB8AC3E}">
        <p14:creationId xmlns:p14="http://schemas.microsoft.com/office/powerpoint/2010/main" val="1332953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16</a:t>
            </a:fld>
            <a:endParaRPr lang="en-US"/>
          </a:p>
        </p:txBody>
      </p:sp>
    </p:spTree>
    <p:extLst>
      <p:ext uri="{BB962C8B-B14F-4D97-AF65-F5344CB8AC3E}">
        <p14:creationId xmlns:p14="http://schemas.microsoft.com/office/powerpoint/2010/main" val="403783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17</a:t>
            </a:fld>
            <a:endParaRPr lang="en-US"/>
          </a:p>
        </p:txBody>
      </p:sp>
    </p:spTree>
    <p:extLst>
      <p:ext uri="{BB962C8B-B14F-4D97-AF65-F5344CB8AC3E}">
        <p14:creationId xmlns:p14="http://schemas.microsoft.com/office/powerpoint/2010/main" val="338321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18</a:t>
            </a:fld>
            <a:endParaRPr lang="en-US"/>
          </a:p>
        </p:txBody>
      </p:sp>
    </p:spTree>
    <p:extLst>
      <p:ext uri="{BB962C8B-B14F-4D97-AF65-F5344CB8AC3E}">
        <p14:creationId xmlns:p14="http://schemas.microsoft.com/office/powerpoint/2010/main" val="1776556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19</a:t>
            </a:fld>
            <a:endParaRPr lang="en-US"/>
          </a:p>
        </p:txBody>
      </p:sp>
    </p:spTree>
    <p:extLst>
      <p:ext uri="{BB962C8B-B14F-4D97-AF65-F5344CB8AC3E}">
        <p14:creationId xmlns:p14="http://schemas.microsoft.com/office/powerpoint/2010/main" val="2114203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2</a:t>
            </a:fld>
            <a:endParaRPr lang="en-US"/>
          </a:p>
        </p:txBody>
      </p:sp>
    </p:spTree>
    <p:extLst>
      <p:ext uri="{BB962C8B-B14F-4D97-AF65-F5344CB8AC3E}">
        <p14:creationId xmlns:p14="http://schemas.microsoft.com/office/powerpoint/2010/main" val="1825226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20</a:t>
            </a:fld>
            <a:endParaRPr lang="en-US"/>
          </a:p>
        </p:txBody>
      </p:sp>
    </p:spTree>
    <p:extLst>
      <p:ext uri="{BB962C8B-B14F-4D97-AF65-F5344CB8AC3E}">
        <p14:creationId xmlns:p14="http://schemas.microsoft.com/office/powerpoint/2010/main" val="1149851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21</a:t>
            </a:fld>
            <a:endParaRPr lang="en-US"/>
          </a:p>
        </p:txBody>
      </p:sp>
    </p:spTree>
    <p:extLst>
      <p:ext uri="{BB962C8B-B14F-4D97-AF65-F5344CB8AC3E}">
        <p14:creationId xmlns:p14="http://schemas.microsoft.com/office/powerpoint/2010/main" val="350384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22</a:t>
            </a:fld>
            <a:endParaRPr lang="en-US"/>
          </a:p>
        </p:txBody>
      </p:sp>
    </p:spTree>
    <p:extLst>
      <p:ext uri="{BB962C8B-B14F-4D97-AF65-F5344CB8AC3E}">
        <p14:creationId xmlns:p14="http://schemas.microsoft.com/office/powerpoint/2010/main" val="507055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23</a:t>
            </a:fld>
            <a:endParaRPr lang="en-US"/>
          </a:p>
        </p:txBody>
      </p:sp>
    </p:spTree>
    <p:extLst>
      <p:ext uri="{BB962C8B-B14F-4D97-AF65-F5344CB8AC3E}">
        <p14:creationId xmlns:p14="http://schemas.microsoft.com/office/powerpoint/2010/main" val="870240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a:t>
            </a:r>
            <a:r>
              <a:rPr lang="en-US" baseline="0" dirty="0"/>
              <a:t> the red arrow is pointing is where Lydia will list featured “agencies of the week” each week.  The blue arrow is pointing to information that is also findable on MSW Resource Page on Moodle</a:t>
            </a:r>
            <a:endParaRPr lang="en-US" dirty="0"/>
          </a:p>
        </p:txBody>
      </p:sp>
      <p:sp>
        <p:nvSpPr>
          <p:cNvPr id="4" name="Slide Number Placeholder 3"/>
          <p:cNvSpPr>
            <a:spLocks noGrp="1"/>
          </p:cNvSpPr>
          <p:nvPr>
            <p:ph type="sldNum" sz="quarter" idx="10"/>
          </p:nvPr>
        </p:nvSpPr>
        <p:spPr/>
        <p:txBody>
          <a:bodyPr/>
          <a:lstStyle/>
          <a:p>
            <a:fld id="{93F961AD-FC84-6247-9C59-E881F07C6200}" type="slidenum">
              <a:rPr lang="en-US" smtClean="0"/>
              <a:t>24</a:t>
            </a:fld>
            <a:endParaRPr lang="en-US"/>
          </a:p>
        </p:txBody>
      </p:sp>
    </p:spTree>
    <p:extLst>
      <p:ext uri="{BB962C8B-B14F-4D97-AF65-F5344CB8AC3E}">
        <p14:creationId xmlns:p14="http://schemas.microsoft.com/office/powerpoint/2010/main" val="826417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25</a:t>
            </a:fld>
            <a:endParaRPr lang="en-US"/>
          </a:p>
        </p:txBody>
      </p:sp>
    </p:spTree>
    <p:extLst>
      <p:ext uri="{BB962C8B-B14F-4D97-AF65-F5344CB8AC3E}">
        <p14:creationId xmlns:p14="http://schemas.microsoft.com/office/powerpoint/2010/main" val="1764884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whether agency is looking for Foundation, MCCP, or other category.  Read</a:t>
            </a:r>
            <a:r>
              <a:rPr lang="en-US" baseline="0" dirty="0"/>
              <a:t> about what are the placement opportunities they are offering.</a:t>
            </a:r>
            <a:endParaRPr lang="en-US" dirty="0"/>
          </a:p>
        </p:txBody>
      </p:sp>
      <p:sp>
        <p:nvSpPr>
          <p:cNvPr id="4" name="Slide Number Placeholder 3"/>
          <p:cNvSpPr>
            <a:spLocks noGrp="1"/>
          </p:cNvSpPr>
          <p:nvPr>
            <p:ph type="sldNum" sz="quarter" idx="10"/>
          </p:nvPr>
        </p:nvSpPr>
        <p:spPr/>
        <p:txBody>
          <a:bodyPr/>
          <a:lstStyle/>
          <a:p>
            <a:fld id="{93F961AD-FC84-6247-9C59-E881F07C6200}" type="slidenum">
              <a:rPr lang="en-US" smtClean="0"/>
              <a:t>26</a:t>
            </a:fld>
            <a:endParaRPr lang="en-US"/>
          </a:p>
        </p:txBody>
      </p:sp>
    </p:spTree>
    <p:extLst>
      <p:ext uri="{BB962C8B-B14F-4D97-AF65-F5344CB8AC3E}">
        <p14:creationId xmlns:p14="http://schemas.microsoft.com/office/powerpoint/2010/main" val="2103302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961AD-FC84-6247-9C59-E881F07C6200}" type="slidenum">
              <a:rPr lang="en-US" smtClean="0"/>
              <a:t>27</a:t>
            </a:fld>
            <a:endParaRPr lang="en-US"/>
          </a:p>
        </p:txBody>
      </p:sp>
    </p:spTree>
    <p:extLst>
      <p:ext uri="{BB962C8B-B14F-4D97-AF65-F5344CB8AC3E}">
        <p14:creationId xmlns:p14="http://schemas.microsoft.com/office/powerpoint/2010/main" val="1380341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3</a:t>
            </a:fld>
            <a:endParaRPr lang="en-US"/>
          </a:p>
        </p:txBody>
      </p:sp>
    </p:spTree>
    <p:extLst>
      <p:ext uri="{BB962C8B-B14F-4D97-AF65-F5344CB8AC3E}">
        <p14:creationId xmlns:p14="http://schemas.microsoft.com/office/powerpoint/2010/main" val="1925220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4</a:t>
            </a:fld>
            <a:endParaRPr lang="en-US"/>
          </a:p>
        </p:txBody>
      </p:sp>
    </p:spTree>
    <p:extLst>
      <p:ext uri="{BB962C8B-B14F-4D97-AF65-F5344CB8AC3E}">
        <p14:creationId xmlns:p14="http://schemas.microsoft.com/office/powerpoint/2010/main" val="2556081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5</a:t>
            </a:fld>
            <a:endParaRPr lang="en-US"/>
          </a:p>
        </p:txBody>
      </p:sp>
    </p:spTree>
    <p:extLst>
      <p:ext uri="{BB962C8B-B14F-4D97-AF65-F5344CB8AC3E}">
        <p14:creationId xmlns:p14="http://schemas.microsoft.com/office/powerpoint/2010/main" val="1044649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6</a:t>
            </a:fld>
            <a:endParaRPr lang="en-US"/>
          </a:p>
        </p:txBody>
      </p:sp>
    </p:spTree>
    <p:extLst>
      <p:ext uri="{BB962C8B-B14F-4D97-AF65-F5344CB8AC3E}">
        <p14:creationId xmlns:p14="http://schemas.microsoft.com/office/powerpoint/2010/main" val="4038451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7</a:t>
            </a:fld>
            <a:endParaRPr lang="en-US"/>
          </a:p>
        </p:txBody>
      </p:sp>
    </p:spTree>
    <p:extLst>
      <p:ext uri="{BB962C8B-B14F-4D97-AF65-F5344CB8AC3E}">
        <p14:creationId xmlns:p14="http://schemas.microsoft.com/office/powerpoint/2010/main" val="1741533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8</a:t>
            </a:fld>
            <a:endParaRPr lang="en-US"/>
          </a:p>
        </p:txBody>
      </p:sp>
    </p:spTree>
    <p:extLst>
      <p:ext uri="{BB962C8B-B14F-4D97-AF65-F5344CB8AC3E}">
        <p14:creationId xmlns:p14="http://schemas.microsoft.com/office/powerpoint/2010/main" val="3527717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9</a:t>
            </a:fld>
            <a:endParaRPr lang="en-US"/>
          </a:p>
        </p:txBody>
      </p:sp>
    </p:spTree>
    <p:extLst>
      <p:ext uri="{BB962C8B-B14F-4D97-AF65-F5344CB8AC3E}">
        <p14:creationId xmlns:p14="http://schemas.microsoft.com/office/powerpoint/2010/main" val="1905514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D5A751-3734-F34D-BF6A-8AADFDD70CDA}"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503915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D5A751-3734-F34D-BF6A-8AADFDD70CDA}"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118257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D5A751-3734-F34D-BF6A-8AADFDD70CDA}"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925214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D5A751-3734-F34D-BF6A-8AADFDD70CDA}"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42220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D5A751-3734-F34D-BF6A-8AADFDD70CDA}"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757650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D5A751-3734-F34D-BF6A-8AADFDD70CDA}" type="datetimeFigureOut">
              <a:rPr lang="en-US" smtClean="0"/>
              <a:t>3/31/19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40838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D5A751-3734-F34D-BF6A-8AADFDD70CDA}" type="datetimeFigureOut">
              <a:rPr lang="en-US" smtClean="0"/>
              <a:t>3/31/19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16768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D5A751-3734-F34D-BF6A-8AADFDD70CDA}" type="datetimeFigureOut">
              <a:rPr lang="en-US" smtClean="0"/>
              <a:t>3/31/19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589002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5A751-3734-F34D-BF6A-8AADFDD70CDA}" type="datetimeFigureOut">
              <a:rPr lang="en-US" smtClean="0"/>
              <a:t>3/31/19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25055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D5A751-3734-F34D-BF6A-8AADFDD70CDA}" type="datetimeFigureOut">
              <a:rPr lang="en-US" smtClean="0"/>
              <a:t>3/31/19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94852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D5A751-3734-F34D-BF6A-8AADFDD70CDA}" type="datetimeFigureOut">
              <a:rPr lang="en-US" smtClean="0"/>
              <a:t>3/31/19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86644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5A751-3734-F34D-BF6A-8AADFDD70CDA}" type="datetimeFigureOut">
              <a:rPr lang="en-US" smtClean="0"/>
              <a:t>3/31/19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BD23E-83A3-1C47-BB86-62B3CC981784}" type="slidenum">
              <a:rPr lang="en-US" smtClean="0"/>
              <a:t>‹#›</a:t>
            </a:fld>
            <a:endParaRPr lang="en-US"/>
          </a:p>
        </p:txBody>
      </p:sp>
    </p:spTree>
    <p:extLst>
      <p:ext uri="{BB962C8B-B14F-4D97-AF65-F5344CB8AC3E}">
        <p14:creationId xmlns:p14="http://schemas.microsoft.com/office/powerpoint/2010/main" val="709997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boisen@augsburg.edu" TargetMode="External"/><Relationship Id="rId4" Type="http://schemas.openxmlformats.org/officeDocument/2006/relationships/hyperlink" Target="mailto:koh@augsburg.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hyperlink" Target="mailto:boisen@augsburg.edu" TargetMode="External"/><Relationship Id="rId4" Type="http://schemas.openxmlformats.org/officeDocument/2006/relationships/hyperlink" Target="mailto:koh@augsburg.ed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alceasoftware.com/web/home.php" TargetMode="External"/><Relationship Id="rId5" Type="http://schemas.openxmlformats.org/officeDocument/2006/relationships/hyperlink" Target="http://www.runipt.com" TargetMode="External"/><Relationship Id="rId4" Type="http://schemas.openxmlformats.org/officeDocument/2006/relationships/hyperlink" Target="https://moodle.augsburg.edu/moodle2017/course/view.php?id=343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alceasoftware.com/web/home.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s://moodle.augsburg.edu/moodle2017/course/view.php?id=3431" TargetMode="External"/><Relationship Id="rId4" Type="http://schemas.openxmlformats.org/officeDocument/2006/relationships/hyperlink" Target="http://inside.augsburg.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runipt.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526506" y="1134361"/>
            <a:ext cx="6400800" cy="1938992"/>
          </a:xfrm>
          <a:prstGeom prst="rect">
            <a:avLst/>
          </a:prstGeom>
          <a:noFill/>
        </p:spPr>
        <p:txBody>
          <a:bodyPr wrap="square" rtlCol="0">
            <a:spAutoFit/>
          </a:bodyPr>
          <a:lstStyle/>
          <a:p>
            <a:r>
              <a:rPr lang="en-US" sz="6000" b="1" dirty="0">
                <a:solidFill>
                  <a:schemeClr val="bg1"/>
                </a:solidFill>
                <a:latin typeface="Arial" charset="0"/>
                <a:ea typeface="ＭＳ Ｐゴシック" charset="0"/>
                <a:cs typeface="ＭＳ Ｐゴシック" charset="0"/>
              </a:rPr>
              <a:t>Metro </a:t>
            </a:r>
          </a:p>
          <a:p>
            <a:r>
              <a:rPr lang="en-US" sz="6000" b="1" dirty="0">
                <a:solidFill>
                  <a:schemeClr val="bg1"/>
                </a:solidFill>
                <a:latin typeface="Arial" charset="0"/>
                <a:ea typeface="ＭＳ Ｐゴシック" charset="0"/>
                <a:cs typeface="ＭＳ Ｐゴシック" charset="0"/>
              </a:rPr>
              <a:t>Field Orientation</a:t>
            </a:r>
            <a:endParaRPr lang="en-US" sz="6000" dirty="0"/>
          </a:p>
        </p:txBody>
      </p:sp>
    </p:spTree>
    <p:extLst>
      <p:ext uri="{BB962C8B-B14F-4D97-AF65-F5344CB8AC3E}">
        <p14:creationId xmlns:p14="http://schemas.microsoft.com/office/powerpoint/2010/main" val="941286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kumimoji="1" lang="en-US" sz="5400" b="1" dirty="0">
                <a:latin typeface="Arial" charset="0"/>
                <a:ea typeface="Arial" charset="0"/>
                <a:cs typeface="Arial" charset="0"/>
              </a:rPr>
              <a:t>Attend Field Fair</a:t>
            </a:r>
            <a:endParaRPr lang="en-US" sz="5400" b="1" dirty="0">
              <a:latin typeface="Arial" charset="0"/>
              <a:ea typeface="Arial" charset="0"/>
              <a:cs typeface="Arial" charset="0"/>
            </a:endParaRPr>
          </a:p>
        </p:txBody>
      </p:sp>
      <p:sp>
        <p:nvSpPr>
          <p:cNvPr id="3" name="Content Placeholder 2"/>
          <p:cNvSpPr>
            <a:spLocks noGrp="1"/>
          </p:cNvSpPr>
          <p:nvPr>
            <p:ph idx="1"/>
          </p:nvPr>
        </p:nvSpPr>
        <p:spPr>
          <a:xfrm>
            <a:off x="838200" y="1690688"/>
            <a:ext cx="10515600" cy="4486275"/>
          </a:xfrm>
        </p:spPr>
        <p:txBody>
          <a:bodyPr>
            <a:normAutofit fontScale="70000" lnSpcReduction="20000"/>
          </a:bodyPr>
          <a:lstStyle/>
          <a:p>
            <a:endParaRPr kumimoji="1" lang="en-US" sz="2600" b="1" dirty="0">
              <a:latin typeface="Arial" charset="0"/>
              <a:ea typeface="ＭＳ Ｐゴシック" charset="0"/>
              <a:cs typeface="ＭＳ Ｐゴシック" charset="0"/>
            </a:endParaRPr>
          </a:p>
          <a:p>
            <a:pPr>
              <a:lnSpc>
                <a:spcPct val="120000"/>
              </a:lnSpc>
              <a:spcBef>
                <a:spcPts val="0"/>
              </a:spcBef>
            </a:pPr>
            <a:r>
              <a:rPr kumimoji="1" lang="en-US" sz="3600" b="1" dirty="0">
                <a:solidFill>
                  <a:srgbClr val="8A0102"/>
                </a:solidFill>
                <a:ea typeface="ＭＳ Ｐゴシック" charset="0"/>
                <a:cs typeface="ＭＳ Ｐゴシック" charset="0"/>
              </a:rPr>
              <a:t>April 1st </a:t>
            </a:r>
            <a:r>
              <a:rPr kumimoji="1" lang="en-US" sz="3600" dirty="0">
                <a:ea typeface="ＭＳ Ｐゴシック" charset="0"/>
                <a:cs typeface="ＭＳ Ｐゴシック" charset="0"/>
              </a:rPr>
              <a:t>(3 - 5 p.m.) at the University of Minnesota Coffman Union – East Bank (you may want to park at Augsburg and walk) </a:t>
            </a:r>
          </a:p>
          <a:p>
            <a:pPr>
              <a:lnSpc>
                <a:spcPct val="120000"/>
              </a:lnSpc>
              <a:spcBef>
                <a:spcPts val="0"/>
              </a:spcBef>
            </a:pPr>
            <a:endParaRPr kumimoji="1" lang="en-US" sz="3600" dirty="0">
              <a:ea typeface="ＭＳ Ｐゴシック" charset="0"/>
              <a:cs typeface="ＭＳ Ｐゴシック" charset="0"/>
            </a:endParaRPr>
          </a:p>
          <a:p>
            <a:pPr>
              <a:lnSpc>
                <a:spcPct val="120000"/>
              </a:lnSpc>
              <a:spcBef>
                <a:spcPts val="0"/>
              </a:spcBef>
            </a:pPr>
            <a:r>
              <a:rPr kumimoji="1" lang="en-US" sz="3600" dirty="0">
                <a:ea typeface="ＭＳ Ｐゴシック" charset="0"/>
                <a:cs typeface="ＭＳ Ｐゴシック" charset="0"/>
              </a:rPr>
              <a:t>Collaboration with the University of Minnesota SSW</a:t>
            </a:r>
          </a:p>
          <a:p>
            <a:pPr>
              <a:lnSpc>
                <a:spcPct val="120000"/>
              </a:lnSpc>
              <a:spcBef>
                <a:spcPts val="0"/>
              </a:spcBef>
            </a:pPr>
            <a:endParaRPr kumimoji="1" lang="en-US" sz="3600" dirty="0">
              <a:ea typeface="ＭＳ Ｐゴシック" charset="0"/>
              <a:cs typeface="ＭＳ Ｐゴシック" charset="0"/>
            </a:endParaRPr>
          </a:p>
          <a:p>
            <a:pPr>
              <a:lnSpc>
                <a:spcPct val="120000"/>
              </a:lnSpc>
              <a:spcBef>
                <a:spcPts val="0"/>
              </a:spcBef>
            </a:pPr>
            <a:r>
              <a:rPr kumimoji="1" lang="en-US" sz="3600" dirty="0">
                <a:ea typeface="ＭＳ Ｐゴシック" charset="0"/>
                <a:cs typeface="ＭＳ Ｐゴシック" charset="0"/>
              </a:rPr>
              <a:t>Approximately 90 agencies in attendance</a:t>
            </a:r>
          </a:p>
          <a:p>
            <a:pPr>
              <a:lnSpc>
                <a:spcPct val="120000"/>
              </a:lnSpc>
              <a:spcBef>
                <a:spcPts val="0"/>
              </a:spcBef>
            </a:pPr>
            <a:endParaRPr kumimoji="1" lang="en-US" sz="3600" dirty="0">
              <a:ea typeface="ＭＳ Ｐゴシック" charset="0"/>
              <a:cs typeface="ＭＳ Ｐゴシック" charset="0"/>
            </a:endParaRPr>
          </a:p>
          <a:p>
            <a:pPr>
              <a:lnSpc>
                <a:spcPct val="120000"/>
              </a:lnSpc>
              <a:spcBef>
                <a:spcPts val="0"/>
              </a:spcBef>
            </a:pPr>
            <a:r>
              <a:rPr kumimoji="1" lang="en-US" sz="3600" dirty="0">
                <a:ea typeface="ＭＳ Ｐゴシック" charset="0"/>
                <a:cs typeface="ＭＳ Ｐゴシック" charset="0"/>
              </a:rPr>
              <a:t>This will give those students in the greater metro area the opportunity to meeting with agencies of interest, distribute resumes and make appointments</a:t>
            </a:r>
          </a:p>
          <a:p>
            <a:pPr>
              <a:lnSpc>
                <a:spcPct val="120000"/>
              </a:lnSpc>
              <a:spcBef>
                <a:spcPts val="0"/>
              </a:spcBef>
            </a:pPr>
            <a:endParaRPr kumimoji="1" lang="en-US" sz="3600" dirty="0">
              <a:ea typeface="ＭＳ Ｐゴシック" charset="0"/>
              <a:cs typeface="ＭＳ Ｐゴシック" charset="0"/>
            </a:endParaRPr>
          </a:p>
          <a:p>
            <a:pPr>
              <a:lnSpc>
                <a:spcPct val="120000"/>
              </a:lnSpc>
              <a:spcBef>
                <a:spcPts val="0"/>
              </a:spcBef>
            </a:pPr>
            <a:r>
              <a:rPr kumimoji="1" lang="en-US" sz="3600" dirty="0">
                <a:ea typeface="ＭＳ Ｐゴシック" charset="0"/>
                <a:cs typeface="ＭＳ Ｐゴシック" charset="0"/>
              </a:rPr>
              <a:t>Snacks!</a:t>
            </a:r>
          </a:p>
          <a:p>
            <a:endParaRPr lang="en-US" dirty="0"/>
          </a:p>
        </p:txBody>
      </p:sp>
    </p:spTree>
    <p:extLst>
      <p:ext uri="{BB962C8B-B14F-4D97-AF65-F5344CB8AC3E}">
        <p14:creationId xmlns:p14="http://schemas.microsoft.com/office/powerpoint/2010/main" val="98771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US" b="1" dirty="0">
                <a:latin typeface="Arial" charset="0"/>
                <a:ea typeface="Arial" charset="0"/>
                <a:cs typeface="Arial" charset="0"/>
              </a:rPr>
              <a:t>Timelines: Metro Area</a:t>
            </a:r>
            <a:endParaRPr lang="en-US" b="1" dirty="0">
              <a:latin typeface="Arial" charset="0"/>
              <a:ea typeface="Arial" charset="0"/>
              <a:cs typeface="Arial" charset="0"/>
            </a:endParaRPr>
          </a:p>
        </p:txBody>
      </p:sp>
      <p:sp>
        <p:nvSpPr>
          <p:cNvPr id="3" name="Content Placeholder 2"/>
          <p:cNvSpPr>
            <a:spLocks noGrp="1"/>
          </p:cNvSpPr>
          <p:nvPr>
            <p:ph idx="1"/>
          </p:nvPr>
        </p:nvSpPr>
        <p:spPr>
          <a:xfrm>
            <a:off x="838200" y="1690688"/>
            <a:ext cx="10515600" cy="4486275"/>
          </a:xfrm>
        </p:spPr>
        <p:txBody>
          <a:bodyPr/>
          <a:lstStyle/>
          <a:p>
            <a:pPr>
              <a:lnSpc>
                <a:spcPct val="100000"/>
              </a:lnSpc>
              <a:spcBef>
                <a:spcPts val="0"/>
              </a:spcBef>
            </a:pPr>
            <a:r>
              <a:rPr kumimoji="1" lang="en-US" b="1" dirty="0">
                <a:solidFill>
                  <a:srgbClr val="8A0102"/>
                </a:solidFill>
                <a:ea typeface="ＭＳ Ｐゴシック" charset="0"/>
                <a:cs typeface="ＭＳ Ｐゴシック" charset="0"/>
              </a:rPr>
              <a:t>Metro: </a:t>
            </a:r>
            <a:r>
              <a:rPr kumimoji="1" lang="en-US" dirty="0">
                <a:ea typeface="ＭＳ Ｐゴシック" charset="0"/>
                <a:cs typeface="ＭＳ Ｐゴシック" charset="0"/>
              </a:rPr>
              <a:t>(defined as all agencies in Hennepin, Ramsey, Anoka, Dakota, &amp; Washington Counties, as well as county agencies in Carver, Scott, and Chisago), you can contact field agencies via:</a:t>
            </a:r>
          </a:p>
          <a:p>
            <a:pPr marL="915988" lvl="1">
              <a:lnSpc>
                <a:spcPct val="100000"/>
              </a:lnSpc>
              <a:spcBef>
                <a:spcPts val="0"/>
              </a:spcBef>
            </a:pPr>
            <a:r>
              <a:rPr kumimoji="1" lang="en-US" sz="2800" dirty="0">
                <a:ea typeface="ＭＳ Ｐゴシック" charset="0"/>
              </a:rPr>
              <a:t>phone or email beginning </a:t>
            </a:r>
            <a:r>
              <a:rPr kumimoji="1" lang="en-US" sz="2800" b="1" dirty="0">
                <a:solidFill>
                  <a:srgbClr val="8A0102"/>
                </a:solidFill>
                <a:ea typeface="ＭＳ Ｐゴシック" charset="0"/>
              </a:rPr>
              <a:t>April 1</a:t>
            </a:r>
            <a:r>
              <a:rPr kumimoji="1" lang="en-US" sz="2800" dirty="0">
                <a:ea typeface="ＭＳ Ｐゴシック" charset="0"/>
              </a:rPr>
              <a:t>, afternoon</a:t>
            </a:r>
          </a:p>
          <a:p>
            <a:pPr>
              <a:lnSpc>
                <a:spcPct val="100000"/>
              </a:lnSpc>
              <a:spcBef>
                <a:spcPts val="0"/>
              </a:spcBef>
            </a:pPr>
            <a:endParaRPr kumimoji="1" lang="en-US" dirty="0">
              <a:ea typeface="ＭＳ Ｐゴシック" charset="0"/>
              <a:cs typeface="ＭＳ Ｐゴシック" charset="0"/>
            </a:endParaRPr>
          </a:p>
          <a:p>
            <a:pPr>
              <a:lnSpc>
                <a:spcPct val="100000"/>
              </a:lnSpc>
              <a:spcBef>
                <a:spcPts val="0"/>
              </a:spcBef>
            </a:pPr>
            <a:r>
              <a:rPr kumimoji="1" lang="en-US" b="1" dirty="0">
                <a:solidFill>
                  <a:srgbClr val="8A0102"/>
                </a:solidFill>
                <a:ea typeface="ＭＳ Ｐゴシック" charset="0"/>
                <a:cs typeface="ＭＳ Ｐゴシック" charset="0"/>
              </a:rPr>
              <a:t>Interviews:  </a:t>
            </a:r>
            <a:r>
              <a:rPr kumimoji="1" lang="en-US" dirty="0">
                <a:ea typeface="ＭＳ Ｐゴシック" charset="0"/>
                <a:cs typeface="ＭＳ Ｐゴシック" charset="0"/>
              </a:rPr>
              <a:t>April 1 – May 3 (unless there is special permission)</a:t>
            </a:r>
          </a:p>
          <a:p>
            <a:pPr>
              <a:lnSpc>
                <a:spcPct val="100000"/>
              </a:lnSpc>
              <a:spcBef>
                <a:spcPts val="0"/>
              </a:spcBef>
            </a:pPr>
            <a:endParaRPr kumimoji="1" lang="en-US" sz="900" dirty="0">
              <a:ea typeface="ＭＳ Ｐゴシック" charset="0"/>
              <a:cs typeface="ＭＳ Ｐゴシック" charset="0"/>
            </a:endParaRPr>
          </a:p>
          <a:p>
            <a:pPr>
              <a:lnSpc>
                <a:spcPct val="100000"/>
              </a:lnSpc>
              <a:spcBef>
                <a:spcPts val="0"/>
              </a:spcBef>
            </a:pPr>
            <a:r>
              <a:rPr kumimoji="1" lang="en-US" dirty="0">
                <a:ea typeface="ＭＳ Ｐゴシック" charset="0"/>
                <a:cs typeface="ＭＳ Ｐゴシック" charset="0"/>
              </a:rPr>
              <a:t>Your placement preference sheet is due to </a:t>
            </a:r>
            <a:r>
              <a:rPr kumimoji="1" lang="en-US" dirty="0">
                <a:ea typeface="ＭＳ Ｐゴシック" charset="0"/>
              </a:rPr>
              <a:t>Professor Koh</a:t>
            </a:r>
            <a:r>
              <a:rPr kumimoji="1" lang="en-US" dirty="0">
                <a:ea typeface="ＭＳ Ｐゴシック" charset="0"/>
                <a:cs typeface="ＭＳ Ｐゴシック" charset="0"/>
              </a:rPr>
              <a:t> on </a:t>
            </a:r>
            <a:r>
              <a:rPr kumimoji="1" lang="en-US" b="1" dirty="0">
                <a:solidFill>
                  <a:srgbClr val="8A0102"/>
                </a:solidFill>
                <a:ea typeface="ＭＳ Ｐゴシック" charset="0"/>
                <a:cs typeface="ＭＳ Ｐゴシック" charset="0"/>
              </a:rPr>
              <a:t>May 6</a:t>
            </a:r>
          </a:p>
          <a:p>
            <a:pPr>
              <a:lnSpc>
                <a:spcPct val="100000"/>
              </a:lnSpc>
              <a:spcBef>
                <a:spcPts val="0"/>
              </a:spcBef>
            </a:pPr>
            <a:endParaRPr kumimoji="1" lang="en-US" sz="900" dirty="0">
              <a:ea typeface="ＭＳ Ｐゴシック" charset="0"/>
              <a:cs typeface="ＭＳ Ｐゴシック" charset="0"/>
            </a:endParaRPr>
          </a:p>
          <a:p>
            <a:pPr>
              <a:lnSpc>
                <a:spcPct val="100000"/>
              </a:lnSpc>
              <a:spcBef>
                <a:spcPts val="0"/>
              </a:spcBef>
            </a:pPr>
            <a:r>
              <a:rPr kumimoji="1" lang="en-US" dirty="0">
                <a:ea typeface="ＭＳ Ｐゴシック" charset="0"/>
                <a:cs typeface="ＭＳ Ｐゴシック" charset="0"/>
              </a:rPr>
              <a:t>Placement confirmation will come in late May. You will be notified of placement status via your </a:t>
            </a:r>
            <a:r>
              <a:rPr lang="en-US" dirty="0">
                <a:ea typeface="Arial Rounded MT Bold" charset="0"/>
                <a:cs typeface="Arial Rounded MT Bold" charset="0"/>
              </a:rPr>
              <a:t>augsburg.edu </a:t>
            </a:r>
            <a:r>
              <a:rPr lang="en-US" dirty="0">
                <a:ea typeface="Arial" charset="0"/>
                <a:cs typeface="Arial" charset="0"/>
              </a:rPr>
              <a:t>email</a:t>
            </a:r>
            <a:r>
              <a:rPr kumimoji="1" lang="en-US" dirty="0">
                <a:ea typeface="ＭＳ Ｐゴシック" charset="0"/>
                <a:cs typeface="ＭＳ Ｐゴシック" charset="0"/>
              </a:rPr>
              <a:t>.</a:t>
            </a:r>
          </a:p>
          <a:p>
            <a:endParaRPr lang="en-US" dirty="0"/>
          </a:p>
        </p:txBody>
      </p:sp>
    </p:spTree>
    <p:extLst>
      <p:ext uri="{BB962C8B-B14F-4D97-AF65-F5344CB8AC3E}">
        <p14:creationId xmlns:p14="http://schemas.microsoft.com/office/powerpoint/2010/main" val="1131582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b="1" dirty="0">
                <a:latin typeface="Arial" charset="0"/>
                <a:ea typeface="Arial" charset="0"/>
                <a:cs typeface="Arial" charset="0"/>
              </a:rPr>
              <a:t>How many interviews do I need to do?</a:t>
            </a:r>
            <a:endParaRPr lang="en-US" dirty="0">
              <a:latin typeface="Arial" charset="0"/>
              <a:ea typeface="Arial" charset="0"/>
              <a:cs typeface="Arial" charset="0"/>
            </a:endParaRPr>
          </a:p>
        </p:txBody>
      </p:sp>
      <p:sp>
        <p:nvSpPr>
          <p:cNvPr id="3" name="Content Placeholder 2"/>
          <p:cNvSpPr>
            <a:spLocks noGrp="1"/>
          </p:cNvSpPr>
          <p:nvPr>
            <p:ph idx="1"/>
          </p:nvPr>
        </p:nvSpPr>
        <p:spPr/>
        <p:txBody>
          <a:bodyPr>
            <a:normAutofit lnSpcReduction="10000"/>
          </a:bodyPr>
          <a:lstStyle/>
          <a:p>
            <a:pPr>
              <a:lnSpc>
                <a:spcPct val="100000"/>
              </a:lnSpc>
              <a:spcBef>
                <a:spcPts val="0"/>
              </a:spcBef>
            </a:pPr>
            <a:r>
              <a:rPr kumimoji="1" lang="en-US" dirty="0">
                <a:ea typeface="ＭＳ Ｐゴシック" charset="0"/>
                <a:cs typeface="ＭＳ Ｐゴシック" charset="0"/>
              </a:rPr>
              <a:t>The obvious answer is at least one - but many choose to do four interviews.  </a:t>
            </a:r>
          </a:p>
          <a:p>
            <a:pPr>
              <a:lnSpc>
                <a:spcPct val="100000"/>
              </a:lnSpc>
              <a:spcBef>
                <a:spcPts val="0"/>
              </a:spcBef>
            </a:pPr>
            <a:endParaRPr kumimoji="1" lang="en-US" dirty="0">
              <a:ea typeface="ＭＳ Ｐゴシック" charset="0"/>
              <a:cs typeface="ＭＳ Ｐゴシック" charset="0"/>
            </a:endParaRPr>
          </a:p>
          <a:p>
            <a:pPr>
              <a:lnSpc>
                <a:spcPct val="100000"/>
              </a:lnSpc>
              <a:spcBef>
                <a:spcPts val="0"/>
              </a:spcBef>
            </a:pPr>
            <a:r>
              <a:rPr kumimoji="1" lang="en-US" dirty="0">
                <a:ea typeface="ＭＳ Ｐゴシック" charset="0"/>
                <a:cs typeface="ＭＳ Ｐゴシック" charset="0"/>
              </a:rPr>
              <a:t>Ask yourself:</a:t>
            </a:r>
          </a:p>
          <a:p>
            <a:pPr lvl="1">
              <a:lnSpc>
                <a:spcPct val="100000"/>
              </a:lnSpc>
              <a:spcBef>
                <a:spcPts val="0"/>
              </a:spcBef>
            </a:pPr>
            <a:r>
              <a:rPr kumimoji="1" lang="en-US" sz="2800" dirty="0">
                <a:ea typeface="ＭＳ Ｐゴシック" charset="0"/>
              </a:rPr>
              <a:t>Have I found some placements of interest? </a:t>
            </a:r>
          </a:p>
          <a:p>
            <a:pPr lvl="1">
              <a:lnSpc>
                <a:spcPct val="100000"/>
              </a:lnSpc>
              <a:spcBef>
                <a:spcPts val="0"/>
              </a:spcBef>
            </a:pPr>
            <a:r>
              <a:rPr kumimoji="1" lang="en-US" sz="2800" dirty="0">
                <a:ea typeface="ＭＳ Ｐゴシック" charset="0"/>
              </a:rPr>
              <a:t>How competitive were the placements I chose (Professor Koh can give you a general idea of competitive placements historically)?</a:t>
            </a:r>
          </a:p>
          <a:p>
            <a:pPr lvl="1">
              <a:lnSpc>
                <a:spcPct val="100000"/>
              </a:lnSpc>
              <a:spcBef>
                <a:spcPts val="0"/>
              </a:spcBef>
            </a:pPr>
            <a:endParaRPr kumimoji="1" lang="en-US" sz="2800" dirty="0">
              <a:ea typeface="ＭＳ Ｐゴシック" charset="0"/>
            </a:endParaRPr>
          </a:p>
          <a:p>
            <a:pPr>
              <a:lnSpc>
                <a:spcPct val="100000"/>
              </a:lnSpc>
              <a:spcBef>
                <a:spcPts val="0"/>
              </a:spcBef>
            </a:pPr>
            <a:r>
              <a:rPr kumimoji="1" lang="en-US" b="1" dirty="0">
                <a:solidFill>
                  <a:srgbClr val="8A0102"/>
                </a:solidFill>
                <a:ea typeface="ＭＳ Ｐゴシック" charset="0"/>
                <a:cs typeface="ＭＳ Ｐゴシック" charset="0"/>
              </a:rPr>
              <a:t>Word of caution</a:t>
            </a:r>
            <a:r>
              <a:rPr kumimoji="1" lang="en-US" dirty="0">
                <a:ea typeface="ＭＳ Ｐゴシック" charset="0"/>
                <a:cs typeface="ＭＳ Ｐゴシック" charset="0"/>
              </a:rPr>
              <a:t>: If “promised” a placement or told that you will be the number one choice, check with </a:t>
            </a:r>
            <a:r>
              <a:rPr kumimoji="1" lang="en-US" dirty="0">
                <a:ea typeface="ＭＳ Ｐゴシック" charset="0"/>
              </a:rPr>
              <a:t>Professor Koh</a:t>
            </a:r>
            <a:r>
              <a:rPr kumimoji="1" lang="en-US" dirty="0">
                <a:ea typeface="ＭＳ Ｐゴシック" charset="0"/>
                <a:cs typeface="ＭＳ Ｐゴシック" charset="0"/>
              </a:rPr>
              <a:t> about whether more interviews should be completed.</a:t>
            </a:r>
          </a:p>
          <a:p>
            <a:endParaRPr lang="en-US" dirty="0"/>
          </a:p>
        </p:txBody>
      </p:sp>
    </p:spTree>
    <p:extLst>
      <p:ext uri="{BB962C8B-B14F-4D97-AF65-F5344CB8AC3E}">
        <p14:creationId xmlns:p14="http://schemas.microsoft.com/office/powerpoint/2010/main" val="399866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1" lang="en-US" sz="4000" b="1" dirty="0">
                <a:latin typeface="Arial" charset="0"/>
                <a:ea typeface="Arial" charset="0"/>
                <a:cs typeface="Arial" charset="0"/>
              </a:rPr>
              <a:t>What if I am not assigned a placement?</a:t>
            </a:r>
            <a:endParaRPr lang="en-US" sz="4000" b="1" dirty="0">
              <a:latin typeface="Arial" charset="0"/>
              <a:ea typeface="Arial" charset="0"/>
              <a:cs typeface="Arial" charset="0"/>
            </a:endParaRPr>
          </a:p>
        </p:txBody>
      </p:sp>
      <p:sp>
        <p:nvSpPr>
          <p:cNvPr id="3" name="Content Placeholder 2"/>
          <p:cNvSpPr>
            <a:spLocks noGrp="1"/>
          </p:cNvSpPr>
          <p:nvPr>
            <p:ph idx="1"/>
          </p:nvPr>
        </p:nvSpPr>
        <p:spPr>
          <a:xfrm>
            <a:off x="838200" y="1690688"/>
            <a:ext cx="10515600" cy="4486275"/>
          </a:xfrm>
        </p:spPr>
        <p:txBody>
          <a:bodyPr>
            <a:normAutofit/>
          </a:bodyPr>
          <a:lstStyle/>
          <a:p>
            <a:pPr>
              <a:lnSpc>
                <a:spcPct val="110000"/>
              </a:lnSpc>
              <a:spcBef>
                <a:spcPts val="0"/>
              </a:spcBef>
            </a:pPr>
            <a:r>
              <a:rPr kumimoji="1" lang="en-US" b="1" dirty="0">
                <a:solidFill>
                  <a:srgbClr val="8A0102"/>
                </a:solidFill>
                <a:ea typeface="ＭＳ Ｐゴシック" charset="0"/>
                <a:cs typeface="ＭＳ Ｐゴシック" charset="0"/>
              </a:rPr>
              <a:t>Don’t panic!  </a:t>
            </a:r>
            <a:r>
              <a:rPr kumimoji="1" lang="en-US" dirty="0">
                <a:ea typeface="ＭＳ Ｐゴシック" charset="0"/>
                <a:cs typeface="ＭＳ Ｐゴシック" charset="0"/>
              </a:rPr>
              <a:t>This happens to a small percentage of students at all 3 schools - often some of the most talented students.</a:t>
            </a:r>
            <a:endParaRPr kumimoji="1" lang="en-US" sz="900" dirty="0">
              <a:ea typeface="ＭＳ Ｐゴシック" charset="0"/>
              <a:cs typeface="ＭＳ Ｐゴシック" charset="0"/>
            </a:endParaRPr>
          </a:p>
          <a:p>
            <a:pPr>
              <a:lnSpc>
                <a:spcPct val="110000"/>
              </a:lnSpc>
              <a:spcBef>
                <a:spcPts val="0"/>
              </a:spcBef>
            </a:pPr>
            <a:r>
              <a:rPr kumimoji="1" lang="en-US" b="1" dirty="0">
                <a:solidFill>
                  <a:srgbClr val="8A0102"/>
                </a:solidFill>
                <a:ea typeface="ＭＳ Ｐゴシック" charset="0"/>
                <a:cs typeface="ＭＳ Ｐゴシック" charset="0"/>
              </a:rPr>
              <a:t>Late May: </a:t>
            </a:r>
            <a:r>
              <a:rPr kumimoji="1" lang="en-US" dirty="0">
                <a:ea typeface="ＭＳ Ｐゴシック" charset="0"/>
                <a:cs typeface="ＭＳ Ｐゴシック" charset="0"/>
              </a:rPr>
              <a:t>You will be emailed a list of available placements (we may discuss which might be a good fit for you).</a:t>
            </a:r>
          </a:p>
          <a:p>
            <a:pPr>
              <a:lnSpc>
                <a:spcPct val="110000"/>
              </a:lnSpc>
              <a:spcBef>
                <a:spcPts val="0"/>
              </a:spcBef>
            </a:pPr>
            <a:endParaRPr kumimoji="1" lang="en-US" sz="900" dirty="0">
              <a:ea typeface="ＭＳ Ｐゴシック" charset="0"/>
              <a:cs typeface="ＭＳ Ｐゴシック" charset="0"/>
            </a:endParaRPr>
          </a:p>
          <a:p>
            <a:pPr>
              <a:lnSpc>
                <a:spcPct val="110000"/>
              </a:lnSpc>
              <a:spcBef>
                <a:spcPts val="0"/>
              </a:spcBef>
            </a:pPr>
            <a:r>
              <a:rPr kumimoji="1" lang="en-US" b="1" dirty="0">
                <a:solidFill>
                  <a:srgbClr val="8A0102"/>
                </a:solidFill>
                <a:ea typeface="ＭＳ Ｐゴシック" charset="0"/>
                <a:cs typeface="ＭＳ Ｐゴシック" charset="0"/>
              </a:rPr>
              <a:t>Feedback: </a:t>
            </a:r>
            <a:r>
              <a:rPr kumimoji="1" lang="en-US" dirty="0">
                <a:ea typeface="ＭＳ Ｐゴシック" charset="0"/>
                <a:cs typeface="ＭＳ Ｐゴシック" charset="0"/>
              </a:rPr>
              <a:t>If there were interviewing problems shared by prospective field instructors, those concerns will be shared with you.</a:t>
            </a:r>
          </a:p>
          <a:p>
            <a:pPr>
              <a:lnSpc>
                <a:spcPct val="110000"/>
              </a:lnSpc>
              <a:spcBef>
                <a:spcPts val="0"/>
              </a:spcBef>
            </a:pPr>
            <a:endParaRPr kumimoji="1" lang="en-US" sz="900" dirty="0">
              <a:ea typeface="ＭＳ Ｐゴシック" charset="0"/>
              <a:cs typeface="ＭＳ Ｐゴシック" charset="0"/>
            </a:endParaRPr>
          </a:p>
          <a:p>
            <a:pPr>
              <a:lnSpc>
                <a:spcPct val="110000"/>
              </a:lnSpc>
              <a:spcBef>
                <a:spcPts val="0"/>
              </a:spcBef>
            </a:pPr>
            <a:endParaRPr kumimoji="1" lang="en-US" sz="900" dirty="0">
              <a:ea typeface="ＭＳ Ｐゴシック" charset="0"/>
              <a:cs typeface="ＭＳ Ｐゴシック" charset="0"/>
            </a:endParaRPr>
          </a:p>
          <a:p>
            <a:pPr>
              <a:lnSpc>
                <a:spcPct val="110000"/>
              </a:lnSpc>
              <a:spcBef>
                <a:spcPts val="0"/>
              </a:spcBef>
            </a:pPr>
            <a:r>
              <a:rPr kumimoji="1" lang="en-US" b="1" dirty="0">
                <a:solidFill>
                  <a:srgbClr val="8A0102"/>
                </a:solidFill>
                <a:ea typeface="ＭＳ Ｐゴシック" charset="0"/>
                <a:cs typeface="ＭＳ Ｐゴシック" charset="0"/>
              </a:rPr>
              <a:t>Less formal process: </a:t>
            </a:r>
            <a:r>
              <a:rPr kumimoji="1" lang="en-US" dirty="0">
                <a:ea typeface="ＭＳ Ｐゴシック" charset="0"/>
                <a:cs typeface="ＭＳ Ｐゴシック" charset="0"/>
              </a:rPr>
              <a:t>begins in late May – you contact prospective field instructor, interview, and discuss potential match.</a:t>
            </a:r>
          </a:p>
          <a:p>
            <a:endParaRPr lang="en-US" dirty="0"/>
          </a:p>
        </p:txBody>
      </p:sp>
    </p:spTree>
    <p:extLst>
      <p:ext uri="{BB962C8B-B14F-4D97-AF65-F5344CB8AC3E}">
        <p14:creationId xmlns:p14="http://schemas.microsoft.com/office/powerpoint/2010/main" val="1074656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charset="0"/>
                <a:ea typeface="ＭＳ Ｐゴシック" charset="0"/>
                <a:cs typeface="ＭＳ Ｐゴシック" charset="0"/>
              </a:rPr>
              <a:t>Dual Relationships</a:t>
            </a:r>
            <a:endParaRPr lang="en-US" b="1" dirty="0"/>
          </a:p>
        </p:txBody>
      </p:sp>
      <p:sp>
        <p:nvSpPr>
          <p:cNvPr id="3" name="Content Placeholder 2"/>
          <p:cNvSpPr>
            <a:spLocks noGrp="1"/>
          </p:cNvSpPr>
          <p:nvPr>
            <p:ph idx="1"/>
          </p:nvPr>
        </p:nvSpPr>
        <p:spPr/>
        <p:txBody>
          <a:bodyPr/>
          <a:lstStyle/>
          <a:p>
            <a:pPr>
              <a:lnSpc>
                <a:spcPct val="100000"/>
              </a:lnSpc>
              <a:spcBef>
                <a:spcPts val="0"/>
              </a:spcBef>
            </a:pPr>
            <a:r>
              <a:rPr lang="en-US" i="1" dirty="0">
                <a:ea typeface="ＭＳ Ｐゴシック" charset="0"/>
                <a:cs typeface="ＭＳ Ｐゴシック" charset="0"/>
              </a:rPr>
              <a:t>Social workers who function as educators or field instructors for students should not engage in any dual or multiple relationships with students in which there is a risk of exploitation or potential harm to the student.  Social work educators and field instructors are responsible for setting clear, appropriate, and culturally sensitive boundaries </a:t>
            </a:r>
            <a:r>
              <a:rPr lang="en-US" dirty="0">
                <a:ea typeface="ＭＳ Ｐゴシック" charset="0"/>
                <a:cs typeface="ＭＳ Ｐゴシック" charset="0"/>
              </a:rPr>
              <a:t>(Standard 3.02(d), NASW </a:t>
            </a:r>
            <a:r>
              <a:rPr lang="en-US" i="1" dirty="0">
                <a:ea typeface="ＭＳ Ｐゴシック" charset="0"/>
                <a:cs typeface="ＭＳ Ｐゴシック" charset="0"/>
              </a:rPr>
              <a:t>Code of Ethics</a:t>
            </a:r>
            <a:r>
              <a:rPr lang="en-US" dirty="0">
                <a:ea typeface="ＭＳ Ｐゴシック" charset="0"/>
                <a:cs typeface="ＭＳ Ｐゴシック" charset="0"/>
              </a:rPr>
              <a:t>)</a:t>
            </a:r>
            <a:r>
              <a:rPr lang="en-US" i="1" dirty="0">
                <a:ea typeface="ＭＳ Ｐゴシック" charset="0"/>
                <a:cs typeface="ＭＳ Ｐゴシック" charset="0"/>
              </a:rPr>
              <a:t>.</a:t>
            </a:r>
          </a:p>
          <a:p>
            <a:pPr>
              <a:lnSpc>
                <a:spcPct val="100000"/>
              </a:lnSpc>
              <a:spcBef>
                <a:spcPts val="0"/>
              </a:spcBef>
              <a:buFontTx/>
              <a:buNone/>
            </a:pPr>
            <a:endParaRPr lang="en-US" i="1" dirty="0">
              <a:ea typeface="ＭＳ Ｐゴシック" charset="0"/>
              <a:cs typeface="ＭＳ Ｐゴシック" charset="0"/>
            </a:endParaRPr>
          </a:p>
          <a:p>
            <a:pPr>
              <a:lnSpc>
                <a:spcPct val="100000"/>
              </a:lnSpc>
              <a:spcBef>
                <a:spcPts val="0"/>
              </a:spcBef>
            </a:pPr>
            <a:r>
              <a:rPr lang="en-US" dirty="0">
                <a:ea typeface="ＭＳ Ｐゴシック" charset="0"/>
                <a:cs typeface="ＭＳ Ｐゴシック" charset="0"/>
              </a:rPr>
              <a:t>When the placement occurs, the student and field instructor have the duty to disclose the existing relationship and its nature.</a:t>
            </a:r>
          </a:p>
        </p:txBody>
      </p:sp>
    </p:spTree>
    <p:extLst>
      <p:ext uri="{BB962C8B-B14F-4D97-AF65-F5344CB8AC3E}">
        <p14:creationId xmlns:p14="http://schemas.microsoft.com/office/powerpoint/2010/main" val="1416660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US" b="1" dirty="0">
                <a:latin typeface="Arial" charset="0"/>
                <a:ea typeface="Arial" charset="0"/>
                <a:cs typeface="Arial" charset="0"/>
              </a:rPr>
              <a:t>What if I want a placement that is </a:t>
            </a:r>
            <a:br>
              <a:rPr kumimoji="1" lang="en-US" b="1" dirty="0">
                <a:latin typeface="Arial" charset="0"/>
                <a:ea typeface="Arial" charset="0"/>
                <a:cs typeface="Arial" charset="0"/>
              </a:rPr>
            </a:br>
            <a:r>
              <a:rPr kumimoji="1" lang="en-US" b="1" i="1" dirty="0">
                <a:latin typeface="Arial" charset="0"/>
                <a:ea typeface="Arial" charset="0"/>
                <a:cs typeface="Arial" charset="0"/>
              </a:rPr>
              <a:t>not</a:t>
            </a:r>
            <a:r>
              <a:rPr kumimoji="1" lang="en-US" b="1" dirty="0">
                <a:latin typeface="Arial" charset="0"/>
                <a:ea typeface="Arial" charset="0"/>
                <a:cs typeface="Arial" charset="0"/>
              </a:rPr>
              <a:t> in IPT?</a:t>
            </a:r>
            <a:endParaRPr lang="en-US" dirty="0">
              <a:latin typeface="Arial" charset="0"/>
              <a:ea typeface="Arial" charset="0"/>
              <a:cs typeface="Arial" charset="0"/>
            </a:endParaRPr>
          </a:p>
        </p:txBody>
      </p:sp>
      <p:sp>
        <p:nvSpPr>
          <p:cNvPr id="3" name="Content Placeholder 2"/>
          <p:cNvSpPr>
            <a:spLocks noGrp="1"/>
          </p:cNvSpPr>
          <p:nvPr>
            <p:ph idx="1"/>
          </p:nvPr>
        </p:nvSpPr>
        <p:spPr/>
        <p:txBody>
          <a:bodyPr/>
          <a:lstStyle/>
          <a:p>
            <a:pPr>
              <a:lnSpc>
                <a:spcPct val="100000"/>
              </a:lnSpc>
              <a:spcBef>
                <a:spcPts val="0"/>
              </a:spcBef>
            </a:pPr>
            <a:r>
              <a:rPr kumimoji="1" lang="en-US" dirty="0">
                <a:ea typeface="ＭＳ Ｐゴシック" charset="0"/>
                <a:cs typeface="ＭＳ Ｐゴシック" charset="0"/>
              </a:rPr>
              <a:t>Contact </a:t>
            </a:r>
            <a:r>
              <a:rPr kumimoji="1" lang="en-US" dirty="0">
                <a:ea typeface="ＭＳ Ｐゴシック" charset="0"/>
              </a:rPr>
              <a:t>Professor Koh</a:t>
            </a:r>
            <a:r>
              <a:rPr kumimoji="1" lang="en-US" dirty="0">
                <a:ea typeface="ＭＳ Ｐゴシック" charset="0"/>
                <a:cs typeface="ＭＳ Ｐゴシック" charset="0"/>
              </a:rPr>
              <a:t> via e-mail with the name of the agency, a contact person (if you have a name), and the phone number (especially outside the metro area).</a:t>
            </a:r>
          </a:p>
          <a:p>
            <a:pPr>
              <a:buNone/>
            </a:pPr>
            <a:endParaRPr kumimoji="1" lang="en-US" dirty="0">
              <a:ea typeface="ＭＳ Ｐゴシック" charset="0"/>
              <a:cs typeface="ＭＳ Ｐゴシック" charset="0"/>
            </a:endParaRPr>
          </a:p>
          <a:p>
            <a:r>
              <a:rPr kumimoji="1" lang="en-US" dirty="0">
                <a:ea typeface="ＭＳ Ｐゴシック" charset="0"/>
              </a:rPr>
              <a:t>Professor Koh</a:t>
            </a:r>
            <a:r>
              <a:rPr kumimoji="1" lang="en-US" dirty="0">
                <a:ea typeface="ＭＳ Ｐゴシック" charset="0"/>
                <a:cs typeface="ＭＳ Ｐゴシック" charset="0"/>
              </a:rPr>
              <a:t> will contact the agency to see if they meet Augsburg and CSWE accreditation guidelines.</a:t>
            </a:r>
          </a:p>
          <a:p>
            <a:pPr>
              <a:buNone/>
            </a:pPr>
            <a:endParaRPr kumimoji="1" lang="en-US" dirty="0">
              <a:ea typeface="ＭＳ Ｐゴシック" charset="0"/>
              <a:cs typeface="ＭＳ Ｐゴシック" charset="0"/>
            </a:endParaRPr>
          </a:p>
          <a:p>
            <a:r>
              <a:rPr kumimoji="1" lang="en-US" dirty="0">
                <a:ea typeface="ＭＳ Ｐゴシック" charset="0"/>
                <a:cs typeface="ＭＳ Ｐゴシック" charset="0"/>
              </a:rPr>
              <a:t>Please allow the field staff to do this exploration, i.e. </a:t>
            </a:r>
            <a:r>
              <a:rPr kumimoji="1" lang="en-US" b="1" dirty="0">
                <a:solidFill>
                  <a:srgbClr val="8A0102"/>
                </a:solidFill>
                <a:ea typeface="ＭＳ Ｐゴシック" charset="0"/>
                <a:cs typeface="ＭＳ Ｐゴシック" charset="0"/>
              </a:rPr>
              <a:t>do not contact them yourself!</a:t>
            </a:r>
          </a:p>
          <a:p>
            <a:endParaRPr lang="en-US" dirty="0"/>
          </a:p>
        </p:txBody>
      </p:sp>
    </p:spTree>
    <p:extLst>
      <p:ext uri="{BB962C8B-B14F-4D97-AF65-F5344CB8AC3E}">
        <p14:creationId xmlns:p14="http://schemas.microsoft.com/office/powerpoint/2010/main" val="660198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US" b="1" dirty="0">
                <a:latin typeface="Arial" charset="0"/>
                <a:ea typeface="Arial" charset="0"/>
                <a:cs typeface="Arial" charset="0"/>
              </a:rPr>
              <a:t>Employment Site Placements</a:t>
            </a:r>
            <a:endParaRPr lang="en-US" dirty="0">
              <a:latin typeface="Arial" charset="0"/>
              <a:ea typeface="Arial" charset="0"/>
              <a:cs typeface="Arial" charset="0"/>
            </a:endParaRPr>
          </a:p>
        </p:txBody>
      </p:sp>
      <p:sp>
        <p:nvSpPr>
          <p:cNvPr id="3" name="Content Placeholder 2"/>
          <p:cNvSpPr>
            <a:spLocks noGrp="1"/>
          </p:cNvSpPr>
          <p:nvPr>
            <p:ph idx="1"/>
          </p:nvPr>
        </p:nvSpPr>
        <p:spPr/>
        <p:txBody>
          <a:bodyPr>
            <a:normAutofit fontScale="92500" lnSpcReduction="20000"/>
          </a:bodyPr>
          <a:lstStyle/>
          <a:p>
            <a:pPr>
              <a:lnSpc>
                <a:spcPct val="120000"/>
              </a:lnSpc>
              <a:spcBef>
                <a:spcPts val="0"/>
              </a:spcBef>
            </a:pPr>
            <a:r>
              <a:rPr kumimoji="1" lang="en-US" b="1" dirty="0">
                <a:solidFill>
                  <a:srgbClr val="8A0102"/>
                </a:solidFill>
                <a:latin typeface="Arial" charset="0"/>
                <a:ea typeface="ＭＳ Ｐゴシック" charset="0"/>
                <a:cs typeface="ＭＳ Ｐゴシック" charset="0"/>
              </a:rPr>
              <a:t>Beginning of academic year </a:t>
            </a:r>
            <a:r>
              <a:rPr kumimoji="1" lang="en-US" dirty="0">
                <a:latin typeface="Arial" charset="0"/>
                <a:ea typeface="ＭＳ Ｐゴシック" charset="0"/>
                <a:cs typeface="ＭＳ Ｐゴシック" charset="0"/>
              </a:rPr>
              <a:t>– see field manual for proposal</a:t>
            </a:r>
            <a:r>
              <a:rPr kumimoji="1" lang="en-US" altLang="ja-JP" dirty="0">
                <a:latin typeface="Arial" charset="0"/>
                <a:ea typeface="ＭＳ Ｐゴシック" charset="0"/>
                <a:cs typeface="ＭＳ Ｐゴシック" charset="0"/>
              </a:rPr>
              <a:t> components</a:t>
            </a:r>
          </a:p>
          <a:p>
            <a:pPr>
              <a:lnSpc>
                <a:spcPct val="120000"/>
              </a:lnSpc>
              <a:spcBef>
                <a:spcPts val="0"/>
              </a:spcBef>
            </a:pPr>
            <a:endParaRPr kumimoji="1" lang="en-US" sz="1400" dirty="0">
              <a:latin typeface="Arial" charset="0"/>
              <a:ea typeface="ＭＳ Ｐゴシック" charset="0"/>
              <a:cs typeface="ＭＳ Ｐゴシック" charset="0"/>
            </a:endParaRPr>
          </a:p>
          <a:p>
            <a:pPr>
              <a:lnSpc>
                <a:spcPct val="120000"/>
              </a:lnSpc>
              <a:spcBef>
                <a:spcPts val="0"/>
              </a:spcBef>
            </a:pPr>
            <a:r>
              <a:rPr kumimoji="1" lang="en-US" dirty="0">
                <a:latin typeface="Arial" charset="0"/>
                <a:ea typeface="ＭＳ Ｐゴシック" charset="0"/>
                <a:cs typeface="ＭＳ Ｐゴシック" charset="0"/>
              </a:rPr>
              <a:t>Must have different roles &amp; responsibilities than your job.</a:t>
            </a:r>
          </a:p>
          <a:p>
            <a:pPr>
              <a:lnSpc>
                <a:spcPct val="120000"/>
              </a:lnSpc>
              <a:spcBef>
                <a:spcPts val="0"/>
              </a:spcBef>
              <a:buNone/>
            </a:pPr>
            <a:endParaRPr kumimoji="1" lang="en-US" sz="1400" dirty="0">
              <a:latin typeface="Arial" charset="0"/>
              <a:ea typeface="ＭＳ Ｐゴシック" charset="0"/>
              <a:cs typeface="ＭＳ Ｐゴシック" charset="0"/>
            </a:endParaRPr>
          </a:p>
          <a:p>
            <a:pPr>
              <a:lnSpc>
                <a:spcPct val="120000"/>
              </a:lnSpc>
              <a:spcBef>
                <a:spcPts val="0"/>
              </a:spcBef>
            </a:pPr>
            <a:r>
              <a:rPr kumimoji="1" lang="en-US" dirty="0">
                <a:latin typeface="Arial" charset="0"/>
                <a:ea typeface="ＭＳ Ｐゴシック" charset="0"/>
                <a:cs typeface="ＭＳ Ｐゴシック" charset="0"/>
              </a:rPr>
              <a:t>Field and employment hours must be distinct.</a:t>
            </a:r>
          </a:p>
          <a:p>
            <a:pPr>
              <a:lnSpc>
                <a:spcPct val="120000"/>
              </a:lnSpc>
              <a:spcBef>
                <a:spcPts val="0"/>
              </a:spcBef>
            </a:pPr>
            <a:endParaRPr kumimoji="1" lang="en-US" sz="1400" dirty="0">
              <a:latin typeface="Arial" charset="0"/>
              <a:ea typeface="ＭＳ Ｐゴシック" charset="0"/>
              <a:cs typeface="ＭＳ Ｐゴシック" charset="0"/>
            </a:endParaRPr>
          </a:p>
          <a:p>
            <a:pPr>
              <a:lnSpc>
                <a:spcPct val="120000"/>
              </a:lnSpc>
              <a:spcBef>
                <a:spcPts val="0"/>
              </a:spcBef>
            </a:pPr>
            <a:r>
              <a:rPr kumimoji="1" lang="en-US" dirty="0">
                <a:latin typeface="Arial" charset="0"/>
                <a:ea typeface="ＭＳ Ｐゴシック" charset="0"/>
                <a:cs typeface="ＭＳ Ｐゴシック" charset="0"/>
              </a:rPr>
              <a:t>No cross-over of clients.</a:t>
            </a:r>
          </a:p>
          <a:p>
            <a:pPr>
              <a:lnSpc>
                <a:spcPct val="120000"/>
              </a:lnSpc>
              <a:spcBef>
                <a:spcPts val="0"/>
              </a:spcBef>
              <a:buNone/>
            </a:pPr>
            <a:endParaRPr kumimoji="1" lang="en-US" sz="1400" dirty="0">
              <a:latin typeface="Arial" charset="0"/>
              <a:ea typeface="ＭＳ Ｐゴシック" charset="0"/>
              <a:cs typeface="ＭＳ Ｐゴシック" charset="0"/>
            </a:endParaRPr>
          </a:p>
          <a:p>
            <a:pPr>
              <a:lnSpc>
                <a:spcPct val="120000"/>
              </a:lnSpc>
              <a:spcBef>
                <a:spcPts val="0"/>
              </a:spcBef>
            </a:pPr>
            <a:r>
              <a:rPr kumimoji="1" lang="en-US" dirty="0">
                <a:latin typeface="Arial" charset="0"/>
                <a:ea typeface="ＭＳ Ｐゴシック" charset="0"/>
                <a:cs typeface="ＭＳ Ｐゴシック" charset="0"/>
              </a:rPr>
              <a:t>Field instructor and employment supervisor </a:t>
            </a:r>
            <a:r>
              <a:rPr kumimoji="1" lang="en-US" b="1" dirty="0">
                <a:latin typeface="Arial" charset="0"/>
                <a:ea typeface="ＭＳ Ｐゴシック" charset="0"/>
                <a:cs typeface="ＭＳ Ｐゴシック" charset="0"/>
              </a:rPr>
              <a:t>cannot be </a:t>
            </a:r>
            <a:r>
              <a:rPr kumimoji="1" lang="en-US" dirty="0">
                <a:latin typeface="Arial" charset="0"/>
                <a:ea typeface="ＭＳ Ｐゴシック" charset="0"/>
                <a:cs typeface="ＭＳ Ｐゴシック" charset="0"/>
              </a:rPr>
              <a:t>the same person.</a:t>
            </a:r>
          </a:p>
          <a:p>
            <a:pPr>
              <a:lnSpc>
                <a:spcPct val="120000"/>
              </a:lnSpc>
              <a:spcBef>
                <a:spcPts val="0"/>
              </a:spcBef>
            </a:pPr>
            <a:endParaRPr kumimoji="1" lang="en-US" sz="1400" dirty="0">
              <a:latin typeface="Arial" charset="0"/>
              <a:ea typeface="ＭＳ Ｐゴシック" charset="0"/>
              <a:cs typeface="ＭＳ Ｐゴシック" charset="0"/>
            </a:endParaRPr>
          </a:p>
          <a:p>
            <a:pPr>
              <a:lnSpc>
                <a:spcPct val="120000"/>
              </a:lnSpc>
              <a:spcBef>
                <a:spcPts val="0"/>
              </a:spcBef>
            </a:pPr>
            <a:r>
              <a:rPr kumimoji="1" lang="en-US" dirty="0">
                <a:latin typeface="Arial" charset="0"/>
                <a:ea typeface="ＭＳ Ｐゴシック" charset="0"/>
                <a:cs typeface="ＭＳ Ｐゴシック" charset="0"/>
              </a:rPr>
              <a:t>Minimum of one year employment at the agency.</a:t>
            </a:r>
          </a:p>
          <a:p>
            <a:endParaRPr lang="en-US" dirty="0"/>
          </a:p>
        </p:txBody>
      </p:sp>
    </p:spTree>
    <p:extLst>
      <p:ext uri="{BB962C8B-B14F-4D97-AF65-F5344CB8AC3E}">
        <p14:creationId xmlns:p14="http://schemas.microsoft.com/office/powerpoint/2010/main" val="2062929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charset="0"/>
                <a:ea typeface="Arial" charset="0"/>
                <a:cs typeface="Arial" charset="0"/>
              </a:rPr>
              <a:t>Pathways: Washburn</a:t>
            </a:r>
          </a:p>
        </p:txBody>
      </p:sp>
      <p:sp>
        <p:nvSpPr>
          <p:cNvPr id="3" name="Content Placeholder 2"/>
          <p:cNvSpPr>
            <a:spLocks noGrp="1"/>
          </p:cNvSpPr>
          <p:nvPr>
            <p:ph idx="1"/>
          </p:nvPr>
        </p:nvSpPr>
        <p:spPr>
          <a:xfrm>
            <a:off x="838200" y="1690688"/>
            <a:ext cx="10515600" cy="4746748"/>
          </a:xfrm>
        </p:spPr>
        <p:txBody>
          <a:bodyPr>
            <a:normAutofit lnSpcReduction="10000"/>
          </a:bodyPr>
          <a:lstStyle/>
          <a:p>
            <a:r>
              <a:rPr lang="en-US" dirty="0">
                <a:ea typeface="Arial" charset="0"/>
                <a:cs typeface="Arial" charset="0"/>
              </a:rPr>
              <a:t>Goals:</a:t>
            </a:r>
          </a:p>
          <a:p>
            <a:pPr lvl="1"/>
            <a:r>
              <a:rPr lang="en-US" sz="2800" dirty="0">
                <a:ea typeface="Arial" charset="0"/>
                <a:cs typeface="Arial" charset="0"/>
              </a:rPr>
              <a:t>Increase the number of licensed mental health professionals from immigrant, refugee, &amp; minority communities</a:t>
            </a:r>
          </a:p>
          <a:p>
            <a:pPr lvl="1"/>
            <a:r>
              <a:rPr lang="en-US" sz="2800" dirty="0">
                <a:ea typeface="Arial" charset="0"/>
                <a:cs typeface="Arial" charset="0"/>
              </a:rPr>
              <a:t>Expand the accessibility of culturally competent, trauma-informed mental health services to members of diverse communities</a:t>
            </a:r>
          </a:p>
          <a:p>
            <a:r>
              <a:rPr lang="en-US" dirty="0">
                <a:ea typeface="Arial" charset="0"/>
                <a:cs typeface="Arial" charset="0"/>
              </a:rPr>
              <a:t>Qualifications:</a:t>
            </a:r>
          </a:p>
          <a:p>
            <a:pPr lvl="1"/>
            <a:r>
              <a:rPr lang="en-US" sz="2800" dirty="0">
                <a:ea typeface="Arial" charset="0"/>
                <a:cs typeface="Arial" charset="0"/>
              </a:rPr>
              <a:t>1</a:t>
            </a:r>
            <a:r>
              <a:rPr lang="en-US" sz="2800" baseline="30000" dirty="0">
                <a:ea typeface="Arial" charset="0"/>
                <a:cs typeface="Arial" charset="0"/>
              </a:rPr>
              <a:t>st</a:t>
            </a:r>
            <a:r>
              <a:rPr lang="en-US" sz="2800" dirty="0">
                <a:ea typeface="Arial" charset="0"/>
                <a:cs typeface="Arial" charset="0"/>
              </a:rPr>
              <a:t> or 2</a:t>
            </a:r>
            <a:r>
              <a:rPr lang="en-US" sz="2800" baseline="30000" dirty="0">
                <a:ea typeface="Arial" charset="0"/>
                <a:cs typeface="Arial" charset="0"/>
              </a:rPr>
              <a:t>nd</a:t>
            </a:r>
            <a:r>
              <a:rPr lang="en-US" sz="2800" dirty="0">
                <a:ea typeface="Arial" charset="0"/>
                <a:cs typeface="Arial" charset="0"/>
              </a:rPr>
              <a:t> year clinical track students only</a:t>
            </a:r>
          </a:p>
          <a:p>
            <a:pPr lvl="1"/>
            <a:r>
              <a:rPr lang="en-US" sz="2800" dirty="0">
                <a:ea typeface="Arial" charset="0"/>
                <a:cs typeface="Arial" charset="0"/>
              </a:rPr>
              <a:t>$7500 stipend for students selected</a:t>
            </a:r>
          </a:p>
          <a:p>
            <a:r>
              <a:rPr lang="en-US" dirty="0">
                <a:ea typeface="Arial" charset="0"/>
                <a:cs typeface="Arial" charset="0"/>
              </a:rPr>
              <a:t>Program Requirements: </a:t>
            </a:r>
          </a:p>
          <a:p>
            <a:pPr lvl="1"/>
            <a:r>
              <a:rPr lang="en-US" sz="2800" dirty="0">
                <a:ea typeface="Arial" charset="0"/>
                <a:cs typeface="Arial" charset="0"/>
              </a:rPr>
              <a:t>Interview at Washburn &amp; be accepted into the Pathways internship</a:t>
            </a:r>
            <a:endParaRPr lang="en-US" baseline="30000" dirty="0">
              <a:ea typeface="Arial" charset="0"/>
              <a:cs typeface="Arial" charset="0"/>
            </a:endParaRPr>
          </a:p>
        </p:txBody>
      </p:sp>
    </p:spTree>
    <p:extLst>
      <p:ext uri="{BB962C8B-B14F-4D97-AF65-F5344CB8AC3E}">
        <p14:creationId xmlns:p14="http://schemas.microsoft.com/office/powerpoint/2010/main" val="536356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52695"/>
            <a:ext cx="10515600" cy="1325563"/>
          </a:xfrm>
        </p:spPr>
        <p:txBody>
          <a:bodyPr>
            <a:normAutofit/>
          </a:bodyPr>
          <a:lstStyle/>
          <a:p>
            <a:pPr algn="ctr"/>
            <a:r>
              <a:rPr lang="en-US" sz="4000" b="1" dirty="0">
                <a:latin typeface="Arial" charset="0"/>
                <a:ea typeface="Arial" charset="0"/>
                <a:cs typeface="Arial" charset="0"/>
              </a:rPr>
              <a:t>Diversity Social Work Advancement Program (DSWAP)</a:t>
            </a:r>
          </a:p>
        </p:txBody>
      </p:sp>
      <p:sp>
        <p:nvSpPr>
          <p:cNvPr id="3" name="Content Placeholder 2"/>
          <p:cNvSpPr>
            <a:spLocks noGrp="1"/>
          </p:cNvSpPr>
          <p:nvPr>
            <p:ph idx="1"/>
          </p:nvPr>
        </p:nvSpPr>
        <p:spPr>
          <a:xfrm>
            <a:off x="838200" y="2153653"/>
            <a:ext cx="10515600" cy="3465094"/>
          </a:xfrm>
        </p:spPr>
        <p:txBody>
          <a:bodyPr>
            <a:normAutofit lnSpcReduction="10000"/>
          </a:bodyPr>
          <a:lstStyle/>
          <a:p>
            <a:pPr marL="0" indent="0">
              <a:lnSpc>
                <a:spcPct val="100000"/>
              </a:lnSpc>
              <a:spcBef>
                <a:spcPts val="0"/>
              </a:spcBef>
              <a:buNone/>
            </a:pPr>
            <a:r>
              <a:rPr lang="en-US" sz="3200" dirty="0">
                <a:ea typeface="Arial" charset="0"/>
                <a:cs typeface="Arial" charset="0"/>
              </a:rPr>
              <a:t>Goals:</a:t>
            </a:r>
          </a:p>
          <a:p>
            <a:pPr lvl="1">
              <a:lnSpc>
                <a:spcPct val="100000"/>
              </a:lnSpc>
              <a:spcBef>
                <a:spcPts val="0"/>
              </a:spcBef>
            </a:pPr>
            <a:r>
              <a:rPr lang="en-US" sz="3200" dirty="0">
                <a:ea typeface="Arial" charset="0"/>
                <a:cs typeface="Arial" charset="0"/>
              </a:rPr>
              <a:t>Increase the number of licensed mental health professionals from immigrant, refugee, minority &amp; LGBT communities</a:t>
            </a:r>
          </a:p>
          <a:p>
            <a:pPr lvl="1">
              <a:lnSpc>
                <a:spcPct val="100000"/>
              </a:lnSpc>
              <a:spcBef>
                <a:spcPts val="0"/>
              </a:spcBef>
            </a:pPr>
            <a:r>
              <a:rPr lang="en-US" sz="3200" dirty="0">
                <a:ea typeface="Arial" charset="0"/>
                <a:cs typeface="Arial" charset="0"/>
              </a:rPr>
              <a:t>Expand the accessibility of culturally competent, trauma-informed mental health services to members of diverse communities</a:t>
            </a:r>
          </a:p>
          <a:p>
            <a:endParaRPr lang="en-US" dirty="0"/>
          </a:p>
        </p:txBody>
      </p:sp>
    </p:spTree>
    <p:extLst>
      <p:ext uri="{BB962C8B-B14F-4D97-AF65-F5344CB8AC3E}">
        <p14:creationId xmlns:p14="http://schemas.microsoft.com/office/powerpoint/2010/main" val="1560526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US" b="1" dirty="0">
                <a:latin typeface="Arial" charset="0"/>
                <a:ea typeface="Arial" charset="0"/>
                <a:cs typeface="Arial" charset="0"/>
              </a:rPr>
              <a:t>Remember...</a:t>
            </a:r>
            <a:endParaRPr lang="en-US" dirty="0">
              <a:latin typeface="Arial" charset="0"/>
              <a:ea typeface="Arial" charset="0"/>
              <a:cs typeface="Arial" charset="0"/>
            </a:endParaRPr>
          </a:p>
        </p:txBody>
      </p:sp>
      <p:sp>
        <p:nvSpPr>
          <p:cNvPr id="3" name="Content Placeholder 2"/>
          <p:cNvSpPr>
            <a:spLocks noGrp="1"/>
          </p:cNvSpPr>
          <p:nvPr>
            <p:ph idx="1"/>
          </p:nvPr>
        </p:nvSpPr>
        <p:spPr>
          <a:xfrm>
            <a:off x="838200" y="1622914"/>
            <a:ext cx="10515600" cy="4351338"/>
          </a:xfrm>
        </p:spPr>
        <p:txBody>
          <a:bodyPr>
            <a:normAutofit/>
          </a:bodyPr>
          <a:lstStyle/>
          <a:p>
            <a:r>
              <a:rPr kumimoji="1" lang="en-US" dirty="0">
                <a:ea typeface="ＭＳ Ｐゴシック" charset="0"/>
                <a:cs typeface="ＭＳ Ｐゴシック" charset="0"/>
              </a:rPr>
              <a:t>The goal is to have a placement by </a:t>
            </a:r>
            <a:r>
              <a:rPr kumimoji="1" lang="en-US" b="1" dirty="0">
                <a:solidFill>
                  <a:srgbClr val="8A0102"/>
                </a:solidFill>
                <a:ea typeface="ＭＳ Ｐゴシック" charset="0"/>
                <a:cs typeface="ＭＳ Ｐゴシック" charset="0"/>
              </a:rPr>
              <a:t>the end of May</a:t>
            </a:r>
            <a:r>
              <a:rPr kumimoji="1" lang="en-US" b="1" dirty="0">
                <a:ea typeface="ＭＳ Ｐゴシック" charset="0"/>
                <a:cs typeface="ＭＳ Ｐゴシック" charset="0"/>
              </a:rPr>
              <a:t>.</a:t>
            </a:r>
            <a:endParaRPr kumimoji="1" lang="en-US" dirty="0">
              <a:ea typeface="ＭＳ Ｐゴシック" charset="0"/>
              <a:cs typeface="ＭＳ Ｐゴシック" charset="0"/>
            </a:endParaRPr>
          </a:p>
          <a:p>
            <a:pPr>
              <a:buNone/>
            </a:pPr>
            <a:endParaRPr kumimoji="1" lang="en-US" sz="900" dirty="0">
              <a:ea typeface="ＭＳ Ｐゴシック" charset="0"/>
              <a:cs typeface="ＭＳ Ｐゴシック" charset="0"/>
            </a:endParaRPr>
          </a:p>
          <a:p>
            <a:r>
              <a:rPr kumimoji="1" lang="en-US" dirty="0">
                <a:ea typeface="ＭＳ Ｐゴシック" charset="0"/>
                <a:cs typeface="ＭＳ Ｐゴシック" charset="0"/>
              </a:rPr>
              <a:t>Act professionally. Your behavior toward all staff at an agency will reflect on all of us at Augsburg.</a:t>
            </a:r>
          </a:p>
          <a:p>
            <a:pPr>
              <a:buNone/>
            </a:pPr>
            <a:endParaRPr kumimoji="1" lang="en-US" sz="900" dirty="0">
              <a:ea typeface="ＭＳ Ｐゴシック" charset="0"/>
              <a:cs typeface="ＭＳ Ｐゴシック" charset="0"/>
            </a:endParaRPr>
          </a:p>
          <a:p>
            <a:r>
              <a:rPr kumimoji="1" lang="en-US" dirty="0">
                <a:ea typeface="ＭＳ Ｐゴシック" charset="0"/>
                <a:cs typeface="ＭＳ Ｐゴシック" charset="0"/>
              </a:rPr>
              <a:t>If you decide to not attend an interview, call and cancel.</a:t>
            </a:r>
          </a:p>
          <a:p>
            <a:endParaRPr kumimoji="1" lang="en-US" sz="900" dirty="0">
              <a:ea typeface="ＭＳ Ｐゴシック" charset="0"/>
              <a:cs typeface="ＭＳ Ｐゴシック" charset="0"/>
            </a:endParaRPr>
          </a:p>
          <a:p>
            <a:r>
              <a:rPr kumimoji="1" lang="en-US" dirty="0">
                <a:ea typeface="ＭＳ Ｐゴシック" charset="0"/>
                <a:cs typeface="ＭＳ Ｐゴシック" charset="0"/>
              </a:rPr>
              <a:t>You must get the placement. We just facilitate the placement process. </a:t>
            </a:r>
          </a:p>
          <a:p>
            <a:endParaRPr kumimoji="1" lang="en-US" sz="900" dirty="0">
              <a:ea typeface="ＭＳ Ｐゴシック" charset="0"/>
              <a:cs typeface="ＭＳ Ｐゴシック" charset="0"/>
            </a:endParaRPr>
          </a:p>
          <a:p>
            <a:r>
              <a:rPr kumimoji="1" lang="en-US" dirty="0">
                <a:ea typeface="ＭＳ Ｐゴシック" charset="0"/>
                <a:cs typeface="ＭＳ Ｐゴシック" charset="0"/>
              </a:rPr>
              <a:t>Not procuring a placement will delay your progress in the MSW program. </a:t>
            </a:r>
          </a:p>
          <a:p>
            <a:endParaRPr lang="en-US" dirty="0"/>
          </a:p>
        </p:txBody>
      </p:sp>
    </p:spTree>
    <p:extLst>
      <p:ext uri="{BB962C8B-B14F-4D97-AF65-F5344CB8AC3E}">
        <p14:creationId xmlns:p14="http://schemas.microsoft.com/office/powerpoint/2010/main" val="553020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rial" charset="0"/>
                <a:ea typeface="ＭＳ Ｐゴシック" charset="0"/>
                <a:cs typeface="ＭＳ Ｐゴシック" charset="0"/>
              </a:rPr>
              <a:t>Field Contacts</a:t>
            </a:r>
            <a:endParaRPr lang="en-US" sz="4800" b="1" dirty="0"/>
          </a:p>
        </p:txBody>
      </p:sp>
      <p:sp>
        <p:nvSpPr>
          <p:cNvPr id="3" name="Content Placeholder 2"/>
          <p:cNvSpPr>
            <a:spLocks noGrp="1"/>
          </p:cNvSpPr>
          <p:nvPr>
            <p:ph idx="1"/>
          </p:nvPr>
        </p:nvSpPr>
        <p:spPr>
          <a:xfrm>
            <a:off x="1967625" y="1939552"/>
            <a:ext cx="8682789" cy="3392905"/>
          </a:xfrm>
        </p:spPr>
        <p:txBody>
          <a:bodyPr>
            <a:noAutofit/>
          </a:bodyPr>
          <a:lstStyle/>
          <a:p>
            <a:pPr>
              <a:lnSpc>
                <a:spcPct val="100000"/>
              </a:lnSpc>
              <a:spcBef>
                <a:spcPts val="0"/>
              </a:spcBef>
            </a:pPr>
            <a:r>
              <a:rPr lang="en-US" sz="3200" dirty="0">
                <a:ea typeface="ＭＳ Ｐゴシック" charset="0"/>
                <a:cs typeface="ＭＳ Ｐゴシック" charset="0"/>
              </a:rPr>
              <a:t>Bibiana D. Koh:  MSW Field Director</a:t>
            </a:r>
          </a:p>
          <a:p>
            <a:pPr marL="457200" lvl="1" indent="0">
              <a:lnSpc>
                <a:spcPct val="100000"/>
              </a:lnSpc>
              <a:spcBef>
                <a:spcPts val="0"/>
              </a:spcBef>
              <a:buNone/>
            </a:pPr>
            <a:r>
              <a:rPr lang="en-US" sz="3200" dirty="0">
                <a:ea typeface="ＭＳ Ｐゴシック" charset="0"/>
                <a:hlinkClick r:id="rId4"/>
              </a:rPr>
              <a:t>koh@augsburg.edu</a:t>
            </a:r>
            <a:endParaRPr lang="en-US" sz="3200" dirty="0">
              <a:ea typeface="ＭＳ Ｐゴシック" charset="0"/>
            </a:endParaRPr>
          </a:p>
          <a:p>
            <a:pPr marL="457200" lvl="1" indent="0">
              <a:lnSpc>
                <a:spcPct val="100000"/>
              </a:lnSpc>
              <a:spcBef>
                <a:spcPts val="0"/>
              </a:spcBef>
              <a:buNone/>
            </a:pPr>
            <a:r>
              <a:rPr kumimoji="1" lang="en-US" sz="3200" dirty="0">
                <a:ea typeface="ＭＳ Ｐゴシック" charset="0"/>
              </a:rPr>
              <a:t>612.330.1218</a:t>
            </a:r>
          </a:p>
          <a:p>
            <a:pPr marL="457200" lvl="1" indent="0">
              <a:lnSpc>
                <a:spcPct val="100000"/>
              </a:lnSpc>
              <a:spcBef>
                <a:spcPts val="0"/>
              </a:spcBef>
              <a:buNone/>
            </a:pPr>
            <a:endParaRPr kumimoji="1" lang="en-US" sz="3200" dirty="0">
              <a:ea typeface="ＭＳ Ｐゴシック" charset="0"/>
            </a:endParaRPr>
          </a:p>
          <a:p>
            <a:pPr>
              <a:lnSpc>
                <a:spcPct val="100000"/>
              </a:lnSpc>
              <a:spcBef>
                <a:spcPts val="0"/>
              </a:spcBef>
            </a:pPr>
            <a:r>
              <a:rPr lang="en-US" sz="3200" dirty="0">
                <a:ea typeface="ＭＳ Ｐゴシック" charset="0"/>
                <a:cs typeface="ＭＳ Ｐゴシック" charset="0"/>
              </a:rPr>
              <a:t>Lydia Madden:  MSW Field Assistant</a:t>
            </a:r>
          </a:p>
          <a:p>
            <a:pPr marL="457200" lvl="1" indent="0">
              <a:lnSpc>
                <a:spcPct val="100000"/>
              </a:lnSpc>
              <a:spcBef>
                <a:spcPts val="0"/>
              </a:spcBef>
              <a:buNone/>
            </a:pPr>
            <a:r>
              <a:rPr lang="en-US" sz="3200" dirty="0">
                <a:ea typeface="ＭＳ Ｐゴシック" charset="0"/>
                <a:hlinkClick r:id="rId5"/>
              </a:rPr>
              <a:t>madden@augsburg.edu</a:t>
            </a:r>
            <a:endParaRPr lang="en-US" sz="3200" dirty="0">
              <a:ea typeface="ＭＳ Ｐゴシック" charset="0"/>
            </a:endParaRPr>
          </a:p>
          <a:p>
            <a:pPr marL="457200" lvl="1" indent="0">
              <a:lnSpc>
                <a:spcPct val="100000"/>
              </a:lnSpc>
              <a:spcBef>
                <a:spcPts val="0"/>
              </a:spcBef>
              <a:buNone/>
            </a:pPr>
            <a:r>
              <a:rPr kumimoji="1" lang="en-US" sz="3200" dirty="0">
                <a:ea typeface="ＭＳ Ｐゴシック" charset="0"/>
              </a:rPr>
              <a:t>612.330.1189</a:t>
            </a:r>
          </a:p>
        </p:txBody>
      </p:sp>
    </p:spTree>
    <p:extLst>
      <p:ext uri="{BB962C8B-B14F-4D97-AF65-F5344CB8AC3E}">
        <p14:creationId xmlns:p14="http://schemas.microsoft.com/office/powerpoint/2010/main" val="1750898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US" b="1" dirty="0">
                <a:latin typeface="Arial" charset="0"/>
                <a:ea typeface="Arial" charset="0"/>
                <a:cs typeface="Arial" charset="0"/>
              </a:rPr>
              <a:t>Also remember...</a:t>
            </a:r>
            <a:endParaRPr lang="en-US" dirty="0">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pPr>
              <a:lnSpc>
                <a:spcPct val="100000"/>
              </a:lnSpc>
              <a:spcBef>
                <a:spcPts val="0"/>
              </a:spcBef>
            </a:pPr>
            <a:r>
              <a:rPr kumimoji="1" lang="en-US" dirty="0">
                <a:ea typeface="ＭＳ Ｐゴシック" charset="0"/>
                <a:cs typeface="ＭＳ Ｐゴシック" charset="0"/>
              </a:rPr>
              <a:t>If the placement requires transporting of clients, ask if the agency will cover the liability or contact your own private insurance.</a:t>
            </a:r>
          </a:p>
          <a:p>
            <a:pPr>
              <a:lnSpc>
                <a:spcPct val="100000"/>
              </a:lnSpc>
              <a:spcBef>
                <a:spcPts val="0"/>
              </a:spcBef>
              <a:buNone/>
            </a:pPr>
            <a:endParaRPr kumimoji="1" lang="en-US" sz="900" dirty="0">
              <a:ea typeface="ＭＳ Ｐゴシック" charset="0"/>
              <a:cs typeface="ＭＳ Ｐゴシック" charset="0"/>
            </a:endParaRPr>
          </a:p>
          <a:p>
            <a:pPr>
              <a:lnSpc>
                <a:spcPct val="100000"/>
              </a:lnSpc>
              <a:spcBef>
                <a:spcPts val="0"/>
              </a:spcBef>
            </a:pPr>
            <a:r>
              <a:rPr kumimoji="1" lang="en-US" dirty="0">
                <a:ea typeface="ＭＳ Ｐゴシック" charset="0"/>
                <a:cs typeface="ＭＳ Ｐゴシック" charset="0"/>
              </a:rPr>
              <a:t>Most placements will conduct criminal background checks and they can refuse a field placement based upon the results.</a:t>
            </a:r>
          </a:p>
          <a:p>
            <a:pPr>
              <a:lnSpc>
                <a:spcPct val="100000"/>
              </a:lnSpc>
              <a:spcBef>
                <a:spcPts val="0"/>
              </a:spcBef>
              <a:buNone/>
            </a:pPr>
            <a:endParaRPr kumimoji="1" lang="en-US" sz="900" dirty="0">
              <a:ea typeface="ＭＳ Ｐゴシック" charset="0"/>
              <a:cs typeface="ＭＳ Ｐゴシック" charset="0"/>
            </a:endParaRPr>
          </a:p>
          <a:p>
            <a:pPr>
              <a:lnSpc>
                <a:spcPct val="100000"/>
              </a:lnSpc>
              <a:spcBef>
                <a:spcPts val="0"/>
              </a:spcBef>
            </a:pPr>
            <a:r>
              <a:rPr kumimoji="1" lang="en-US" u="sng" dirty="0">
                <a:solidFill>
                  <a:srgbClr val="8A0102"/>
                </a:solidFill>
                <a:ea typeface="ＭＳ Ｐゴシック" charset="0"/>
                <a:cs typeface="ＭＳ Ｐゴシック" charset="0"/>
              </a:rPr>
              <a:t>MSW Field Director assign the field seminar classes due to travel constraints!</a:t>
            </a:r>
            <a:endParaRPr kumimoji="1" lang="en-US" dirty="0">
              <a:solidFill>
                <a:srgbClr val="8A0102"/>
              </a:solidFill>
              <a:ea typeface="ＭＳ Ｐゴシック" charset="0"/>
              <a:cs typeface="ＭＳ Ｐゴシック" charset="0"/>
            </a:endParaRPr>
          </a:p>
          <a:p>
            <a:pPr>
              <a:lnSpc>
                <a:spcPct val="100000"/>
              </a:lnSpc>
              <a:spcBef>
                <a:spcPts val="0"/>
              </a:spcBef>
            </a:pPr>
            <a:r>
              <a:rPr kumimoji="1" lang="en-US" dirty="0">
                <a:ea typeface="ＭＳ Ｐゴシック" charset="0"/>
                <a:cs typeface="ＭＳ Ｐゴシック" charset="0"/>
              </a:rPr>
              <a:t>Once a placement is assigned, it is increasingly difficult to obtain another placement, e.g. if you’ve had 2</a:t>
            </a:r>
            <a:r>
              <a:rPr kumimoji="1" lang="en-US" baseline="30000" dirty="0">
                <a:ea typeface="ＭＳ Ｐゴシック" charset="0"/>
                <a:cs typeface="ＭＳ Ｐゴシック" charset="0"/>
              </a:rPr>
              <a:t>nd</a:t>
            </a:r>
            <a:r>
              <a:rPr kumimoji="1" lang="en-US" dirty="0">
                <a:ea typeface="ＭＳ Ｐゴシック" charset="0"/>
                <a:cs typeface="ＭＳ Ｐゴシック" charset="0"/>
              </a:rPr>
              <a:t> thoughts or think you can do better somewhere else.</a:t>
            </a:r>
          </a:p>
          <a:p>
            <a:endParaRPr lang="en-US" dirty="0"/>
          </a:p>
        </p:txBody>
      </p:sp>
    </p:spTree>
    <p:extLst>
      <p:ext uri="{BB962C8B-B14F-4D97-AF65-F5344CB8AC3E}">
        <p14:creationId xmlns:p14="http://schemas.microsoft.com/office/powerpoint/2010/main" val="309462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charset="0"/>
                <a:ea typeface="ＭＳ Ｐゴシック" charset="0"/>
                <a:cs typeface="ＭＳ Ｐゴシック" charset="0"/>
              </a:rPr>
              <a:t>Advice from an alum that now interviews students:</a:t>
            </a:r>
            <a:endParaRPr lang="en-US" dirty="0"/>
          </a:p>
        </p:txBody>
      </p:sp>
      <p:sp>
        <p:nvSpPr>
          <p:cNvPr id="3" name="Content Placeholder 2"/>
          <p:cNvSpPr>
            <a:spLocks noGrp="1"/>
          </p:cNvSpPr>
          <p:nvPr>
            <p:ph idx="1"/>
          </p:nvPr>
        </p:nvSpPr>
        <p:spPr>
          <a:xfrm>
            <a:off x="838200" y="2225842"/>
            <a:ext cx="10515600" cy="3537284"/>
          </a:xfrm>
        </p:spPr>
        <p:txBody>
          <a:bodyPr/>
          <a:lstStyle/>
          <a:p>
            <a:r>
              <a:rPr lang="en-US" dirty="0">
                <a:ea typeface="ＭＳ Ｐゴシック" charset="0"/>
                <a:cs typeface="ＭＳ Ｐゴシック" charset="0"/>
              </a:rPr>
              <a:t>Don’</a:t>
            </a:r>
            <a:r>
              <a:rPr lang="en-US" altLang="ja-JP" dirty="0">
                <a:ea typeface="ＭＳ Ｐゴシック" charset="0"/>
                <a:cs typeface="ＭＳ Ｐゴシック" charset="0"/>
              </a:rPr>
              <a:t>t self-disclose too much personal information.</a:t>
            </a:r>
          </a:p>
          <a:p>
            <a:endParaRPr lang="en-US" sz="1400" dirty="0">
              <a:ea typeface="ＭＳ Ｐゴシック" charset="0"/>
              <a:cs typeface="ＭＳ Ｐゴシック" charset="0"/>
            </a:endParaRPr>
          </a:p>
          <a:p>
            <a:r>
              <a:rPr lang="en-US" dirty="0">
                <a:ea typeface="ＭＳ Ｐゴシック" charset="0"/>
                <a:cs typeface="ＭＳ Ｐゴシック" charset="0"/>
              </a:rPr>
              <a:t>Dress professionally.</a:t>
            </a:r>
          </a:p>
          <a:p>
            <a:endParaRPr lang="en-US" sz="1400" dirty="0">
              <a:ea typeface="ＭＳ Ｐゴシック" charset="0"/>
              <a:cs typeface="ＭＳ Ｐゴシック" charset="0"/>
            </a:endParaRPr>
          </a:p>
          <a:p>
            <a:r>
              <a:rPr lang="en-US" dirty="0">
                <a:ea typeface="ＭＳ Ｐゴシック" charset="0"/>
                <a:cs typeface="ＭＳ Ｐゴシック" charset="0"/>
              </a:rPr>
              <a:t>Use spell check on your written materials.</a:t>
            </a:r>
          </a:p>
        </p:txBody>
      </p:sp>
    </p:spTree>
    <p:extLst>
      <p:ext uri="{BB962C8B-B14F-4D97-AF65-F5344CB8AC3E}">
        <p14:creationId xmlns:p14="http://schemas.microsoft.com/office/powerpoint/2010/main" val="2073168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charset="0"/>
                <a:ea typeface="Arial" charset="0"/>
                <a:cs typeface="Arial" charset="0"/>
              </a:rPr>
              <a:t>Contact Information</a:t>
            </a:r>
            <a:endParaRPr lang="en-US" dirty="0">
              <a:latin typeface="Arial" charset="0"/>
              <a:ea typeface="Arial" charset="0"/>
              <a:cs typeface="Arial" charset="0"/>
            </a:endParaRPr>
          </a:p>
        </p:txBody>
      </p:sp>
      <p:sp>
        <p:nvSpPr>
          <p:cNvPr id="3" name="Content Placeholder 2"/>
          <p:cNvSpPr>
            <a:spLocks noGrp="1"/>
          </p:cNvSpPr>
          <p:nvPr>
            <p:ph sz="half" idx="1"/>
          </p:nvPr>
        </p:nvSpPr>
        <p:spPr/>
        <p:txBody>
          <a:bodyPr>
            <a:normAutofit/>
          </a:bodyPr>
          <a:lstStyle/>
          <a:p>
            <a:r>
              <a:rPr kumimoji="1" lang="en-US" dirty="0">
                <a:ea typeface="ＭＳ Ｐゴシック" charset="0"/>
              </a:rPr>
              <a:t>Professor Koh</a:t>
            </a:r>
            <a:endParaRPr kumimoji="1" lang="en-US" dirty="0">
              <a:ea typeface="ＭＳ Ｐゴシック" charset="0"/>
              <a:cs typeface="ＭＳ Ｐゴシック" charset="0"/>
            </a:endParaRPr>
          </a:p>
          <a:p>
            <a:pPr lvl="1"/>
            <a:r>
              <a:rPr kumimoji="1" lang="en-US" dirty="0">
                <a:ea typeface="ＭＳ Ｐゴシック" charset="0"/>
                <a:hlinkClick r:id="rId4"/>
              </a:rPr>
              <a:t>koh@augsburg.edu</a:t>
            </a:r>
            <a:r>
              <a:rPr kumimoji="1" lang="en-US" dirty="0">
                <a:ea typeface="ＭＳ Ｐゴシック" charset="0"/>
              </a:rPr>
              <a:t> </a:t>
            </a:r>
          </a:p>
          <a:p>
            <a:pPr lvl="1"/>
            <a:r>
              <a:rPr kumimoji="1" lang="en-US" dirty="0">
                <a:ea typeface="ＭＳ Ｐゴシック" charset="0"/>
              </a:rPr>
              <a:t>E-mail is recommended for fastest response</a:t>
            </a:r>
          </a:p>
          <a:p>
            <a:pPr lvl="1"/>
            <a:r>
              <a:rPr kumimoji="1" lang="en-US" dirty="0">
                <a:ea typeface="ＭＳ Ｐゴシック" charset="0"/>
              </a:rPr>
              <a:t>Tel: 612.330.1218</a:t>
            </a:r>
          </a:p>
        </p:txBody>
      </p:sp>
      <p:sp>
        <p:nvSpPr>
          <p:cNvPr id="4" name="Content Placeholder 3">
            <a:extLst>
              <a:ext uri="{FF2B5EF4-FFF2-40B4-BE49-F238E27FC236}">
                <a16:creationId xmlns:a16="http://schemas.microsoft.com/office/drawing/2014/main" id="{9C120BC6-2A5C-D143-BF20-BEED60BC736F}"/>
              </a:ext>
            </a:extLst>
          </p:cNvPr>
          <p:cNvSpPr>
            <a:spLocks noGrp="1"/>
          </p:cNvSpPr>
          <p:nvPr>
            <p:ph sz="half" idx="2"/>
          </p:nvPr>
        </p:nvSpPr>
        <p:spPr/>
        <p:txBody>
          <a:bodyPr>
            <a:normAutofit/>
          </a:bodyPr>
          <a:lstStyle/>
          <a:p>
            <a:r>
              <a:rPr kumimoji="1" lang="en-US" dirty="0">
                <a:ea typeface="ＭＳ Ｐゴシック" charset="0"/>
                <a:cs typeface="ＭＳ Ｐゴシック" charset="0"/>
              </a:rPr>
              <a:t>Lydia Madden</a:t>
            </a:r>
          </a:p>
          <a:p>
            <a:pPr lvl="1"/>
            <a:r>
              <a:rPr kumimoji="1" lang="en-US" dirty="0">
                <a:ea typeface="ＭＳ Ｐゴシック" charset="0"/>
              </a:rPr>
              <a:t>Need help with IPT or Learning Agenda? Contact Lydia via email at</a:t>
            </a:r>
          </a:p>
          <a:p>
            <a:pPr lvl="1"/>
            <a:r>
              <a:rPr kumimoji="1" lang="en-US" dirty="0">
                <a:ea typeface="ＭＳ Ｐゴシック" charset="0"/>
                <a:hlinkClick r:id="rId5"/>
              </a:rPr>
              <a:t>madden@augsburg.edu</a:t>
            </a:r>
            <a:endParaRPr kumimoji="1" lang="en-US" dirty="0">
              <a:ea typeface="ＭＳ Ｐゴシック" charset="0"/>
            </a:endParaRPr>
          </a:p>
          <a:p>
            <a:pPr lvl="1"/>
            <a:r>
              <a:rPr kumimoji="1" lang="en-US" dirty="0">
                <a:ea typeface="ＭＳ Ｐゴシック" charset="0"/>
              </a:rPr>
              <a:t>Email is preferred for fastest response</a:t>
            </a:r>
            <a:r>
              <a:rPr kumimoji="1" lang="is-IS" dirty="0">
                <a:ea typeface="ＭＳ Ｐゴシック" charset="0"/>
              </a:rPr>
              <a:t>…</a:t>
            </a:r>
            <a:r>
              <a:rPr kumimoji="1" lang="en-US" dirty="0">
                <a:ea typeface="ＭＳ Ｐゴシック" charset="0"/>
              </a:rPr>
              <a:t> but you can also call Lydia at</a:t>
            </a:r>
          </a:p>
          <a:p>
            <a:pPr lvl="1"/>
            <a:r>
              <a:rPr kumimoji="1" lang="en-US" dirty="0">
                <a:ea typeface="ＭＳ Ｐゴシック" charset="0"/>
              </a:rPr>
              <a:t>Tel: 612.330.1189</a:t>
            </a:r>
          </a:p>
          <a:p>
            <a:pPr marL="0" indent="0">
              <a:buNone/>
            </a:pPr>
            <a:endParaRPr lang="en-US" dirty="0"/>
          </a:p>
        </p:txBody>
      </p:sp>
    </p:spTree>
    <p:extLst>
      <p:ext uri="{BB962C8B-B14F-4D97-AF65-F5344CB8AC3E}">
        <p14:creationId xmlns:p14="http://schemas.microsoft.com/office/powerpoint/2010/main" val="818521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charset="0"/>
                <a:ea typeface="Arial" charset="0"/>
                <a:cs typeface="Arial" charset="0"/>
              </a:rPr>
              <a:t>Online Access to Field Resources</a:t>
            </a:r>
            <a:endParaRPr lang="en-US" dirty="0">
              <a:latin typeface="Arial" charset="0"/>
              <a:ea typeface="Arial" charset="0"/>
              <a:cs typeface="Arial" charset="0"/>
            </a:endParaRPr>
          </a:p>
        </p:txBody>
      </p:sp>
      <p:sp>
        <p:nvSpPr>
          <p:cNvPr id="3" name="Content Placeholder 2"/>
          <p:cNvSpPr>
            <a:spLocks noGrp="1"/>
          </p:cNvSpPr>
          <p:nvPr>
            <p:ph idx="1"/>
          </p:nvPr>
        </p:nvSpPr>
        <p:spPr>
          <a:xfrm>
            <a:off x="838200" y="1690688"/>
            <a:ext cx="10515600" cy="4486275"/>
          </a:xfrm>
        </p:spPr>
        <p:txBody>
          <a:bodyPr>
            <a:normAutofit/>
          </a:bodyPr>
          <a:lstStyle/>
          <a:p>
            <a:pPr marL="0" indent="0">
              <a:lnSpc>
                <a:spcPct val="100000"/>
              </a:lnSpc>
              <a:spcBef>
                <a:spcPts val="0"/>
              </a:spcBef>
              <a:buNone/>
            </a:pPr>
            <a:r>
              <a:rPr lang="en-US" dirty="0">
                <a:ea typeface="ＭＳ Ｐゴシック" charset="0"/>
                <a:cs typeface="ＭＳ Ｐゴシック" charset="0"/>
              </a:rPr>
              <a:t>To access Augsburg’s MSW Field Manual and all important field forms and placement information:</a:t>
            </a:r>
          </a:p>
          <a:p>
            <a:pPr marL="0" indent="0">
              <a:lnSpc>
                <a:spcPct val="100000"/>
              </a:lnSpc>
              <a:spcBef>
                <a:spcPts val="0"/>
              </a:spcBef>
              <a:buNone/>
            </a:pPr>
            <a:endParaRPr lang="en-US" dirty="0">
              <a:ea typeface="ＭＳ Ｐゴシック" charset="0"/>
              <a:cs typeface="ＭＳ Ｐゴシック" charset="0"/>
            </a:endParaRPr>
          </a:p>
          <a:p>
            <a:pPr marL="849313" lvl="1" indent="-457200">
              <a:lnSpc>
                <a:spcPct val="100000"/>
              </a:lnSpc>
              <a:spcBef>
                <a:spcPts val="0"/>
              </a:spcBef>
              <a:buFontTx/>
              <a:buAutoNum type="arabicPeriod"/>
            </a:pPr>
            <a:r>
              <a:rPr lang="en-US" sz="2300" b="1" dirty="0">
                <a:solidFill>
                  <a:srgbClr val="8A0102"/>
                </a:solidFill>
                <a:ea typeface="ＭＳ Ｐゴシック" charset="0"/>
              </a:rPr>
              <a:t>Moodle: </a:t>
            </a:r>
            <a:r>
              <a:rPr lang="en-US" sz="2300" dirty="0">
                <a:ea typeface="ＭＳ Ｐゴシック" charset="0"/>
              </a:rPr>
              <a:t> </a:t>
            </a:r>
            <a:r>
              <a:rPr lang="en-US" sz="2300" dirty="0">
                <a:ea typeface="ＭＳ Ｐゴシック" charset="0"/>
                <a:hlinkClick r:id="rId4"/>
              </a:rPr>
              <a:t>MSW Resource Site</a:t>
            </a:r>
            <a:endParaRPr lang="en-US" sz="2300" dirty="0">
              <a:ea typeface="ＭＳ Ｐゴシック" charset="0"/>
            </a:endParaRPr>
          </a:p>
          <a:p>
            <a:pPr marL="849313" lvl="1" indent="-457200">
              <a:lnSpc>
                <a:spcPct val="100000"/>
              </a:lnSpc>
              <a:spcBef>
                <a:spcPts val="0"/>
              </a:spcBef>
              <a:buFontTx/>
              <a:buAutoNum type="arabicPeriod"/>
            </a:pPr>
            <a:r>
              <a:rPr lang="en-US" sz="2300" b="1" dirty="0">
                <a:solidFill>
                  <a:srgbClr val="8A0102"/>
                </a:solidFill>
                <a:ea typeface="ＭＳ Ｐゴシック" charset="0"/>
              </a:rPr>
              <a:t>IPT:</a:t>
            </a:r>
            <a:r>
              <a:rPr lang="en-US" sz="2300" b="1" dirty="0">
                <a:ea typeface="ＭＳ Ｐゴシック" charset="0"/>
              </a:rPr>
              <a:t> U</a:t>
            </a:r>
            <a:r>
              <a:rPr lang="en-US" sz="2300" dirty="0">
                <a:ea typeface="ＭＳ Ｐゴシック" charset="0"/>
              </a:rPr>
              <a:t>pdated periodically on IPT (</a:t>
            </a:r>
            <a:r>
              <a:rPr lang="en-US" sz="2300" dirty="0">
                <a:ea typeface="ＭＳ Ｐゴシック" charset="0"/>
                <a:hlinkClick r:id="rId5"/>
              </a:rPr>
              <a:t>www.runipt.com</a:t>
            </a:r>
            <a:r>
              <a:rPr lang="en-US" sz="2300" dirty="0">
                <a:ea typeface="ＭＳ Ｐゴシック" charset="0"/>
              </a:rPr>
              <a:t> ) so check back frequently.  </a:t>
            </a:r>
          </a:p>
          <a:p>
            <a:pPr marL="849313" lvl="1" indent="-457200">
              <a:lnSpc>
                <a:spcPct val="100000"/>
              </a:lnSpc>
              <a:spcBef>
                <a:spcPts val="0"/>
              </a:spcBef>
              <a:buFontTx/>
              <a:buAutoNum type="arabicPeriod"/>
            </a:pPr>
            <a:r>
              <a:rPr lang="en-US" sz="2300" b="1" dirty="0">
                <a:solidFill>
                  <a:srgbClr val="8A0102"/>
                </a:solidFill>
                <a:ea typeface="ＭＳ Ｐゴシック" charset="0"/>
              </a:rPr>
              <a:t>Learning Agenda: </a:t>
            </a:r>
            <a:r>
              <a:rPr lang="en-US" sz="2300" b="1" dirty="0">
                <a:ea typeface="ＭＳ Ｐゴシック" charset="0"/>
              </a:rPr>
              <a:t>S</a:t>
            </a:r>
            <a:r>
              <a:rPr lang="en-US" sz="2300" dirty="0">
                <a:ea typeface="ＭＳ Ｐゴシック" charset="0"/>
              </a:rPr>
              <a:t>hared with the student, field instructor, and field faculty via Google Docs (a link to the Document is emailed to your student augsburg.edu account at the end of August).  </a:t>
            </a:r>
            <a:r>
              <a:rPr lang="en-US" sz="2300" b="1" dirty="0">
                <a:solidFill>
                  <a:srgbClr val="8A0102"/>
                </a:solidFill>
                <a:ea typeface="ＭＳ Ｐゴシック" charset="0"/>
              </a:rPr>
              <a:t>DO NOT COPY DOCUMENT TO ALTERNATIVE FORMATS. </a:t>
            </a:r>
            <a:r>
              <a:rPr lang="en-US" sz="2300" dirty="0">
                <a:ea typeface="ＭＳ Ｐゴシック" charset="0"/>
              </a:rPr>
              <a:t>You must use the Google Doc provided.  Contact Lydia if problems.</a:t>
            </a:r>
          </a:p>
          <a:p>
            <a:pPr marL="849313" lvl="1" indent="-457200">
              <a:lnSpc>
                <a:spcPct val="100000"/>
              </a:lnSpc>
              <a:spcBef>
                <a:spcPts val="0"/>
              </a:spcBef>
              <a:buFontTx/>
              <a:buAutoNum type="arabicPeriod"/>
            </a:pPr>
            <a:r>
              <a:rPr lang="en-US" b="1" dirty="0">
                <a:solidFill>
                  <a:srgbClr val="8A0102"/>
                </a:solidFill>
                <a:ea typeface="ＭＳ Ｐゴシック" charset="0"/>
                <a:cs typeface="ＭＳ Ｐゴシック" charset="0"/>
              </a:rPr>
              <a:t>Important updates</a:t>
            </a:r>
            <a:r>
              <a:rPr lang="en-US" dirty="0">
                <a:ea typeface="ＭＳ Ｐゴシック" charset="0"/>
                <a:cs typeface="ＭＳ Ｐゴシック" charset="0"/>
              </a:rPr>
              <a:t> see </a:t>
            </a:r>
            <a:r>
              <a:rPr lang="en-US" dirty="0">
                <a:ea typeface="ＭＳ Ｐゴシック" charset="0"/>
                <a:cs typeface="ＭＳ Ｐゴシック" charset="0"/>
                <a:hlinkClick r:id="rId4"/>
              </a:rPr>
              <a:t>MSW Resource Site </a:t>
            </a:r>
            <a:r>
              <a:rPr lang="en-US" dirty="0">
                <a:ea typeface="ＭＳ Ｐゴシック" charset="0"/>
                <a:cs typeface="ＭＳ Ｐゴシック" charset="0"/>
              </a:rPr>
              <a:t>and </a:t>
            </a:r>
            <a:r>
              <a:rPr lang="en-US" dirty="0">
                <a:ea typeface="ＭＳ Ｐゴシック" charset="0"/>
                <a:cs typeface="ＭＳ Ｐゴシック" charset="0"/>
                <a:hlinkClick r:id="rId6"/>
              </a:rPr>
              <a:t>IPT Augsburg Home Page</a:t>
            </a:r>
            <a:endParaRPr lang="en-US" dirty="0">
              <a:ea typeface="ＭＳ Ｐゴシック" charset="0"/>
              <a:cs typeface="ＭＳ Ｐゴシック" charset="0"/>
            </a:endParaRPr>
          </a:p>
          <a:p>
            <a:endParaRPr lang="en-US" dirty="0"/>
          </a:p>
        </p:txBody>
      </p:sp>
    </p:spTree>
    <p:extLst>
      <p:ext uri="{BB962C8B-B14F-4D97-AF65-F5344CB8AC3E}">
        <p14:creationId xmlns:p14="http://schemas.microsoft.com/office/powerpoint/2010/main" val="105111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charset="0"/>
                <a:ea typeface="Arial" charset="0"/>
                <a:cs typeface="Arial" charset="0"/>
              </a:rPr>
              <a:t>Screenshot of IPT Home Page</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18481" y="1499017"/>
            <a:ext cx="8155038" cy="4152276"/>
          </a:xfrm>
        </p:spPr>
      </p:pic>
      <p:cxnSp>
        <p:nvCxnSpPr>
          <p:cNvPr id="6" name="Straight Arrow Connector 5"/>
          <p:cNvCxnSpPr/>
          <p:nvPr/>
        </p:nvCxnSpPr>
        <p:spPr>
          <a:xfrm flipH="1">
            <a:off x="5678905" y="3561347"/>
            <a:ext cx="2743200" cy="577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4590047" y="4902967"/>
            <a:ext cx="4209179" cy="13807"/>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632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a:latin typeface="Arial" charset="0"/>
                <a:ea typeface="Arial" charset="0"/>
                <a:cs typeface="Arial" charset="0"/>
              </a:rPr>
              <a:t>Screenshot of how you will see agencies listed in IPT   (Note: you should only see “active agencies)</a:t>
            </a:r>
            <a:endParaRPr lang="en-US" sz="3600" b="1"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811647" y="1825625"/>
            <a:ext cx="6568705" cy="4351338"/>
          </a:xfrm>
        </p:spPr>
      </p:pic>
    </p:spTree>
    <p:extLst>
      <p:ext uri="{BB962C8B-B14F-4D97-AF65-F5344CB8AC3E}">
        <p14:creationId xmlns:p14="http://schemas.microsoft.com/office/powerpoint/2010/main" val="1391830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Arial" charset="0"/>
                <a:ea typeface="Arial" charset="0"/>
                <a:cs typeface="Arial" charset="0"/>
              </a:rPr>
              <a:t>Screenshot of what you will see when you view agency details</a:t>
            </a:r>
            <a:endParaRPr lang="en-US" sz="3600" b="1" dirty="0"/>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20208" y="1825625"/>
            <a:ext cx="5151584" cy="4351338"/>
          </a:xfrm>
        </p:spPr>
      </p:pic>
      <p:cxnSp>
        <p:nvCxnSpPr>
          <p:cNvPr id="9" name="Straight Arrow Connector 8"/>
          <p:cNvCxnSpPr/>
          <p:nvPr/>
        </p:nvCxnSpPr>
        <p:spPr>
          <a:xfrm>
            <a:off x="1079292" y="4392118"/>
            <a:ext cx="2218544" cy="254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73967" y="5831174"/>
            <a:ext cx="17238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707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325853" y="3741821"/>
            <a:ext cx="3152273" cy="523220"/>
          </a:xfrm>
          <a:prstGeom prst="rect">
            <a:avLst/>
          </a:prstGeom>
          <a:noFill/>
        </p:spPr>
        <p:txBody>
          <a:bodyPr wrap="square" rtlCol="0">
            <a:spAutoFit/>
          </a:bodyPr>
          <a:lstStyle/>
          <a:p>
            <a:r>
              <a:rPr lang="en-US" sz="2800" dirty="0">
                <a:solidFill>
                  <a:schemeClr val="bg1"/>
                </a:solidFill>
                <a:latin typeface="Arial" charset="0"/>
                <a:ea typeface="ＭＳ Ｐゴシック" charset="0"/>
                <a:cs typeface="ＭＳ Ｐゴシック" charset="0"/>
              </a:rPr>
              <a:t> </a:t>
            </a:r>
          </a:p>
        </p:txBody>
      </p:sp>
      <p:sp>
        <p:nvSpPr>
          <p:cNvPr id="5" name="Rectangle 4"/>
          <p:cNvSpPr/>
          <p:nvPr/>
        </p:nvSpPr>
        <p:spPr>
          <a:xfrm>
            <a:off x="6228220" y="1183070"/>
            <a:ext cx="5546361" cy="923328"/>
          </a:xfrm>
          <a:prstGeom prst="rect">
            <a:avLst/>
          </a:prstGeom>
          <a:noFill/>
        </p:spPr>
        <p:txBody>
          <a:bodyPr wrap="square" lIns="91440" tIns="45720" rIns="91440" bIns="45720">
            <a:spAutoFit/>
          </a:bodyPr>
          <a:lstStyle/>
          <a:p>
            <a:pPr algn="ctr"/>
            <a:r>
              <a:rPr lang="en-US" sz="5400" b="1" cap="none" spc="0" dirty="0">
                <a:ln w="0"/>
                <a:solidFill>
                  <a:schemeClr val="bg1"/>
                </a:solidFill>
                <a:effectLst>
                  <a:reflection blurRad="6350" stA="53000" endA="300" endPos="35500" dir="5400000" sy="-90000" algn="bl" rotWithShape="0"/>
                </a:effectLst>
                <a:latin typeface="Arial" charset="0"/>
                <a:ea typeface="Arial" charset="0"/>
                <a:cs typeface="Arial" charset="0"/>
              </a:rPr>
              <a:t>Questions???</a:t>
            </a:r>
            <a:endParaRPr lang="en-US" sz="5400" b="1" cap="none" spc="0" dirty="0">
              <a:ln w="0"/>
              <a:solidFill>
                <a:schemeClr val="bg1"/>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1179562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charset="0"/>
                <a:ea typeface="ＭＳ Ｐゴシック" charset="0"/>
                <a:cs typeface="ＭＳ Ｐゴシック" charset="0"/>
              </a:rPr>
              <a:t>MSW Moodle Page: Field Resources</a:t>
            </a:r>
            <a:endParaRPr lang="en-US" b="1" dirty="0"/>
          </a:p>
        </p:txBody>
      </p:sp>
      <p:sp>
        <p:nvSpPr>
          <p:cNvPr id="3" name="Content Placeholder 2"/>
          <p:cNvSpPr>
            <a:spLocks noGrp="1"/>
          </p:cNvSpPr>
          <p:nvPr>
            <p:ph sz="half" idx="1"/>
          </p:nvPr>
        </p:nvSpPr>
        <p:spPr>
          <a:xfrm>
            <a:off x="838200" y="1825624"/>
            <a:ext cx="5334000" cy="4486275"/>
          </a:xfrm>
        </p:spPr>
        <p:txBody>
          <a:bodyPr>
            <a:normAutofit fontScale="25000" lnSpcReduction="20000"/>
          </a:bodyPr>
          <a:lstStyle/>
          <a:p>
            <a:pPr marL="457200" lvl="1" indent="0">
              <a:lnSpc>
                <a:spcPct val="120000"/>
              </a:lnSpc>
              <a:spcBef>
                <a:spcPts val="0"/>
              </a:spcBef>
              <a:buNone/>
            </a:pPr>
            <a:r>
              <a:rPr lang="en-US" sz="8800" b="1" dirty="0">
                <a:cs typeface="Arial" charset="0"/>
              </a:rPr>
              <a:t>Field Orientation Information 2019-2020</a:t>
            </a:r>
          </a:p>
          <a:p>
            <a:pPr marL="914400" lvl="2" indent="0">
              <a:lnSpc>
                <a:spcPct val="120000"/>
              </a:lnSpc>
              <a:spcBef>
                <a:spcPts val="0"/>
              </a:spcBef>
              <a:buNone/>
            </a:pPr>
            <a:r>
              <a:rPr lang="en-US" sz="8800" dirty="0">
                <a:cs typeface="Arial" charset="0"/>
              </a:rPr>
              <a:t>Field Orientation PowerPoint</a:t>
            </a:r>
            <a:endParaRPr lang="en-US" sz="8800" b="1" dirty="0">
              <a:cs typeface="Arial" charset="0"/>
            </a:endParaRPr>
          </a:p>
          <a:p>
            <a:pPr marL="914400" lvl="2" indent="0">
              <a:lnSpc>
                <a:spcPct val="120000"/>
              </a:lnSpc>
              <a:spcBef>
                <a:spcPts val="0"/>
              </a:spcBef>
              <a:buNone/>
            </a:pPr>
            <a:r>
              <a:rPr lang="en-US" sz="8800" dirty="0">
                <a:cs typeface="Arial" charset="0"/>
              </a:rPr>
              <a:t>Field Safety PowerPoint </a:t>
            </a:r>
            <a:r>
              <a:rPr lang="en-US" sz="8800" i="1" dirty="0">
                <a:cs typeface="Arial" charset="0"/>
              </a:rPr>
              <a:t>(you are required to review this)</a:t>
            </a:r>
          </a:p>
          <a:p>
            <a:pPr marL="457200" lvl="1" indent="0">
              <a:lnSpc>
                <a:spcPct val="120000"/>
              </a:lnSpc>
              <a:spcBef>
                <a:spcPts val="0"/>
              </a:spcBef>
              <a:buNone/>
            </a:pPr>
            <a:endParaRPr lang="en-US" sz="8800" b="1" dirty="0">
              <a:cs typeface="Arial" charset="0"/>
            </a:endParaRPr>
          </a:p>
          <a:p>
            <a:pPr marL="457200" lvl="1" indent="0">
              <a:lnSpc>
                <a:spcPct val="120000"/>
              </a:lnSpc>
              <a:spcBef>
                <a:spcPts val="0"/>
              </a:spcBef>
              <a:buNone/>
            </a:pPr>
            <a:r>
              <a:rPr lang="en-US" sz="8800" b="1" dirty="0">
                <a:cs typeface="Arial" charset="0"/>
              </a:rPr>
              <a:t>Field Documents 2019-2020</a:t>
            </a:r>
          </a:p>
          <a:p>
            <a:pPr marL="914400" lvl="2" indent="0">
              <a:lnSpc>
                <a:spcPct val="120000"/>
              </a:lnSpc>
              <a:spcBef>
                <a:spcPts val="0"/>
              </a:spcBef>
              <a:buNone/>
            </a:pPr>
            <a:r>
              <a:rPr lang="en-US" sz="8800" dirty="0">
                <a:cs typeface="Arial" charset="0"/>
              </a:rPr>
              <a:t>  Field Placement Timeline </a:t>
            </a:r>
            <a:endParaRPr lang="en-US" sz="8800" b="1" dirty="0">
              <a:cs typeface="Arial" charset="0"/>
            </a:endParaRPr>
          </a:p>
          <a:p>
            <a:pPr marL="914400" lvl="2" indent="0">
              <a:lnSpc>
                <a:spcPct val="120000"/>
              </a:lnSpc>
              <a:spcBef>
                <a:spcPts val="0"/>
              </a:spcBef>
              <a:buNone/>
            </a:pPr>
            <a:r>
              <a:rPr lang="en-US" sz="8800" dirty="0">
                <a:cs typeface="Arial" charset="0"/>
              </a:rPr>
              <a:t>  Interview Questions</a:t>
            </a:r>
            <a:endParaRPr lang="en-US" sz="8800" b="1" dirty="0">
              <a:cs typeface="Arial" charset="0"/>
            </a:endParaRPr>
          </a:p>
          <a:p>
            <a:pPr marL="914400" lvl="2" indent="0">
              <a:lnSpc>
                <a:spcPct val="120000"/>
              </a:lnSpc>
              <a:spcBef>
                <a:spcPts val="0"/>
              </a:spcBef>
              <a:buNone/>
            </a:pPr>
            <a:r>
              <a:rPr lang="en-US" sz="8800" dirty="0">
                <a:cs typeface="Arial" charset="0"/>
              </a:rPr>
              <a:t>  Student Choice of Placement Form</a:t>
            </a:r>
          </a:p>
          <a:p>
            <a:pPr marL="914400" lvl="2" indent="0">
              <a:lnSpc>
                <a:spcPct val="120000"/>
              </a:lnSpc>
              <a:spcBef>
                <a:spcPts val="0"/>
              </a:spcBef>
              <a:buNone/>
            </a:pPr>
            <a:r>
              <a:rPr lang="en-US" sz="8800" dirty="0">
                <a:cs typeface="Arial" charset="0"/>
              </a:rPr>
              <a:t>  Field Manual</a:t>
            </a:r>
          </a:p>
          <a:p>
            <a:pPr marL="1371600" lvl="3" indent="0">
              <a:lnSpc>
                <a:spcPct val="120000"/>
              </a:lnSpc>
              <a:spcBef>
                <a:spcPts val="0"/>
              </a:spcBef>
              <a:buNone/>
            </a:pPr>
            <a:r>
              <a:rPr lang="en-US" sz="8800" dirty="0">
                <a:cs typeface="Arial" charset="0"/>
              </a:rPr>
              <a:t>  Field Safety Checklist</a:t>
            </a:r>
          </a:p>
          <a:p>
            <a:pPr marL="1371600" lvl="3" indent="0">
              <a:lnSpc>
                <a:spcPct val="120000"/>
              </a:lnSpc>
              <a:spcBef>
                <a:spcPts val="0"/>
              </a:spcBef>
              <a:buNone/>
            </a:pPr>
            <a:r>
              <a:rPr lang="en-US" sz="8800" dirty="0">
                <a:cs typeface="Arial" charset="0"/>
              </a:rPr>
              <a:t>  Assignment Form</a:t>
            </a:r>
          </a:p>
          <a:p>
            <a:pPr marL="914400" lvl="2" indent="0">
              <a:buNone/>
            </a:pPr>
            <a:endParaRPr lang="en-US" sz="5000" dirty="0">
              <a:latin typeface="Times New Roman" charset="0"/>
              <a:cs typeface="Arial" charset="0"/>
            </a:endParaRPr>
          </a:p>
          <a:p>
            <a:endParaRPr lang="en-US" sz="5000" dirty="0"/>
          </a:p>
        </p:txBody>
      </p:sp>
      <p:sp>
        <p:nvSpPr>
          <p:cNvPr id="5" name="Content Placeholder 4">
            <a:extLst>
              <a:ext uri="{FF2B5EF4-FFF2-40B4-BE49-F238E27FC236}">
                <a16:creationId xmlns:a16="http://schemas.microsoft.com/office/drawing/2014/main" id="{B2E569BE-43A2-3E46-B4EE-851137109B2D}"/>
              </a:ext>
            </a:extLst>
          </p:cNvPr>
          <p:cNvSpPr>
            <a:spLocks noGrp="1"/>
          </p:cNvSpPr>
          <p:nvPr>
            <p:ph sz="half" idx="2"/>
          </p:nvPr>
        </p:nvSpPr>
        <p:spPr/>
        <p:txBody>
          <a:bodyPr>
            <a:normAutofit fontScale="25000" lnSpcReduction="20000"/>
          </a:bodyPr>
          <a:lstStyle/>
          <a:p>
            <a:pPr marL="457200" lvl="1" indent="0">
              <a:lnSpc>
                <a:spcPct val="120000"/>
              </a:lnSpc>
              <a:spcBef>
                <a:spcPts val="0"/>
              </a:spcBef>
              <a:buNone/>
            </a:pPr>
            <a:r>
              <a:rPr lang="en-US" sz="8800" b="1" dirty="0">
                <a:cs typeface="Arial" charset="0"/>
                <a:hlinkClick r:id="rId4"/>
              </a:rPr>
              <a:t>IPT Link </a:t>
            </a:r>
            <a:r>
              <a:rPr lang="en-US" sz="8800" b="1" dirty="0">
                <a:cs typeface="Arial" charset="0"/>
              </a:rPr>
              <a:t>for Placement Listings (updated frequently)</a:t>
            </a:r>
          </a:p>
          <a:p>
            <a:pPr marL="914400" lvl="2" indent="0">
              <a:lnSpc>
                <a:spcPct val="120000"/>
              </a:lnSpc>
              <a:spcBef>
                <a:spcPts val="0"/>
              </a:spcBef>
              <a:buNone/>
            </a:pPr>
            <a:r>
              <a:rPr lang="en-US" sz="8800" dirty="0">
                <a:cs typeface="Arial" charset="0"/>
              </a:rPr>
              <a:t>  Non-Metro/Out of State		</a:t>
            </a:r>
          </a:p>
          <a:p>
            <a:pPr marL="914400" lvl="2" indent="0">
              <a:lnSpc>
                <a:spcPct val="120000"/>
              </a:lnSpc>
              <a:spcBef>
                <a:spcPts val="0"/>
              </a:spcBef>
              <a:buNone/>
            </a:pPr>
            <a:r>
              <a:rPr lang="en-US" sz="8800" dirty="0">
                <a:cs typeface="Arial" charset="0"/>
              </a:rPr>
              <a:t>  Metro Foundation</a:t>
            </a:r>
          </a:p>
          <a:p>
            <a:pPr marL="914400" lvl="2" indent="0">
              <a:lnSpc>
                <a:spcPct val="120000"/>
              </a:lnSpc>
              <a:spcBef>
                <a:spcPts val="0"/>
              </a:spcBef>
              <a:buNone/>
            </a:pPr>
            <a:r>
              <a:rPr lang="en-US" sz="8800" dirty="0">
                <a:cs typeface="Arial" charset="0"/>
              </a:rPr>
              <a:t>  Metro MCCP</a:t>
            </a:r>
          </a:p>
          <a:p>
            <a:pPr marL="914400" lvl="2" indent="0">
              <a:lnSpc>
                <a:spcPct val="120000"/>
              </a:lnSpc>
              <a:spcBef>
                <a:spcPts val="0"/>
              </a:spcBef>
              <a:buNone/>
            </a:pPr>
            <a:r>
              <a:rPr lang="en-US" sz="8800" dirty="0">
                <a:cs typeface="Arial" charset="0"/>
              </a:rPr>
              <a:t>  Metro MCMP</a:t>
            </a:r>
          </a:p>
          <a:p>
            <a:endParaRPr lang="en-US" dirty="0"/>
          </a:p>
        </p:txBody>
      </p:sp>
    </p:spTree>
    <p:extLst>
      <p:ext uri="{BB962C8B-B14F-4D97-AF65-F5344CB8AC3E}">
        <p14:creationId xmlns:p14="http://schemas.microsoft.com/office/powerpoint/2010/main" val="42934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charset="0"/>
                <a:ea typeface="ＭＳ Ｐゴシック" charset="0"/>
                <a:cs typeface="ＭＳ Ｐゴシック" charset="0"/>
              </a:rPr>
              <a:t>Important Online Forms &amp; Documents</a:t>
            </a:r>
            <a:endParaRPr lang="en-US" b="1" dirty="0"/>
          </a:p>
        </p:txBody>
      </p:sp>
      <p:sp>
        <p:nvSpPr>
          <p:cNvPr id="3" name="Content Placeholder 2"/>
          <p:cNvSpPr>
            <a:spLocks noGrp="1"/>
          </p:cNvSpPr>
          <p:nvPr>
            <p:ph sz="half" idx="1"/>
          </p:nvPr>
        </p:nvSpPr>
        <p:spPr/>
        <p:txBody>
          <a:bodyPr>
            <a:normAutofit fontScale="32500" lnSpcReduction="20000"/>
          </a:bodyPr>
          <a:lstStyle/>
          <a:p>
            <a:pPr marL="914400" lvl="2" indent="0">
              <a:buNone/>
            </a:pPr>
            <a:endParaRPr lang="en-US" sz="5000" dirty="0">
              <a:latin typeface="Times New Roman" charset="0"/>
              <a:cs typeface="Arial" charset="0"/>
            </a:endParaRPr>
          </a:p>
          <a:p>
            <a:pPr marL="457200" lvl="1" indent="0">
              <a:lnSpc>
                <a:spcPct val="120000"/>
              </a:lnSpc>
              <a:spcBef>
                <a:spcPts val="0"/>
              </a:spcBef>
              <a:buNone/>
            </a:pPr>
            <a:endParaRPr lang="en-US" sz="9200" b="1" dirty="0">
              <a:cs typeface="Arial" charset="0"/>
            </a:endParaRPr>
          </a:p>
          <a:p>
            <a:pPr>
              <a:lnSpc>
                <a:spcPct val="120000"/>
              </a:lnSpc>
              <a:spcBef>
                <a:spcPts val="0"/>
              </a:spcBef>
            </a:pPr>
            <a:r>
              <a:rPr lang="en-US" sz="9200" dirty="0">
                <a:cs typeface="Arial" charset="0"/>
              </a:rPr>
              <a:t>Go to </a:t>
            </a:r>
            <a:r>
              <a:rPr lang="en-US" sz="9200" dirty="0">
                <a:cs typeface="Arial" charset="0"/>
                <a:hlinkClick r:id="rId4"/>
              </a:rPr>
              <a:t>InsideAugsburg</a:t>
            </a:r>
            <a:endParaRPr lang="en-US" sz="9200" dirty="0">
              <a:cs typeface="Arial" charset="0"/>
            </a:endParaRPr>
          </a:p>
          <a:p>
            <a:pPr>
              <a:lnSpc>
                <a:spcPct val="120000"/>
              </a:lnSpc>
              <a:spcBef>
                <a:spcPts val="0"/>
              </a:spcBef>
            </a:pPr>
            <a:r>
              <a:rPr lang="en-US" sz="9200" dirty="0">
                <a:cs typeface="Arial" charset="0"/>
              </a:rPr>
              <a:t>Select “My Courses 2019-20” </a:t>
            </a:r>
          </a:p>
          <a:p>
            <a:pPr>
              <a:lnSpc>
                <a:spcPct val="120000"/>
              </a:lnSpc>
              <a:spcBef>
                <a:spcPts val="0"/>
              </a:spcBef>
            </a:pPr>
            <a:r>
              <a:rPr lang="en-US" sz="9200" dirty="0">
                <a:cs typeface="Arial" charset="0"/>
              </a:rPr>
              <a:t>Click on </a:t>
            </a:r>
            <a:r>
              <a:rPr lang="en-US" sz="9200" b="1" dirty="0">
                <a:cs typeface="Arial" charset="0"/>
                <a:hlinkClick r:id="rId5"/>
              </a:rPr>
              <a:t>MSW Resource Board</a:t>
            </a:r>
            <a:endParaRPr lang="en-US" sz="9200" b="1" dirty="0">
              <a:cs typeface="Arial" charset="0"/>
            </a:endParaRPr>
          </a:p>
          <a:p>
            <a:pPr>
              <a:lnSpc>
                <a:spcPct val="120000"/>
              </a:lnSpc>
              <a:spcBef>
                <a:spcPts val="0"/>
              </a:spcBef>
            </a:pPr>
            <a:r>
              <a:rPr lang="en-US" sz="9200" b="1" dirty="0">
                <a:cs typeface="Arial" charset="0"/>
              </a:rPr>
              <a:t>Check frequently got new information</a:t>
            </a:r>
            <a:endParaRPr lang="en-US" sz="9200" dirty="0">
              <a:cs typeface="Arial" charset="0"/>
            </a:endParaRPr>
          </a:p>
          <a:p>
            <a:endParaRPr lang="en-US" sz="5000"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0193" y="2241632"/>
            <a:ext cx="4716379" cy="3116179"/>
          </a:xfrm>
          <a:prstGeom prst="rect">
            <a:avLst/>
          </a:prstGeom>
        </p:spPr>
      </p:pic>
      <p:cxnSp>
        <p:nvCxnSpPr>
          <p:cNvPr id="7" name="Straight Arrow Connector 6">
            <a:extLst>
              <a:ext uri="{FF2B5EF4-FFF2-40B4-BE49-F238E27FC236}">
                <a16:creationId xmlns:a16="http://schemas.microsoft.com/office/drawing/2014/main" id="{731EC344-1146-B846-9B69-04E818E25619}"/>
              </a:ext>
            </a:extLst>
          </p:cNvPr>
          <p:cNvCxnSpPr>
            <a:cxnSpLocks/>
          </p:cNvCxnSpPr>
          <p:nvPr/>
        </p:nvCxnSpPr>
        <p:spPr>
          <a:xfrm flipV="1">
            <a:off x="4615962" y="2555631"/>
            <a:ext cx="2183423" cy="257501"/>
          </a:xfrm>
          <a:prstGeom prst="straightConnector1">
            <a:avLst/>
          </a:prstGeom>
          <a:ln w="38100">
            <a:solidFill>
              <a:srgbClr val="8A0102"/>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171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b="1" dirty="0">
                <a:latin typeface="Arial" charset="0"/>
                <a:ea typeface="Arial" charset="0"/>
                <a:cs typeface="Arial" charset="0"/>
              </a:rPr>
              <a:t>Field Requirements</a:t>
            </a:r>
            <a:endParaRPr lang="en-US" b="1" dirty="0">
              <a:latin typeface="Arial" charset="0"/>
              <a:ea typeface="Arial" charset="0"/>
              <a:cs typeface="Arial" charset="0"/>
            </a:endParaRPr>
          </a:p>
        </p:txBody>
      </p:sp>
      <p:sp>
        <p:nvSpPr>
          <p:cNvPr id="3" name="Content Placeholder 2"/>
          <p:cNvSpPr>
            <a:spLocks noGrp="1"/>
          </p:cNvSpPr>
          <p:nvPr>
            <p:ph sz="half" idx="1"/>
          </p:nvPr>
        </p:nvSpPr>
        <p:spPr>
          <a:xfrm>
            <a:off x="838200" y="1825625"/>
            <a:ext cx="5599922" cy="4351338"/>
          </a:xfrm>
        </p:spPr>
        <p:txBody>
          <a:bodyPr>
            <a:normAutofit lnSpcReduction="10000"/>
          </a:bodyPr>
          <a:lstStyle/>
          <a:p>
            <a:pPr marL="771525" indent="-457200">
              <a:lnSpc>
                <a:spcPct val="100000"/>
              </a:lnSpc>
              <a:spcBef>
                <a:spcPts val="0"/>
              </a:spcBef>
              <a:buFont typeface="+mj-lt"/>
              <a:buAutoNum type="arabicPeriod"/>
            </a:pPr>
            <a:r>
              <a:rPr kumimoji="1" lang="en-US" sz="2200" b="1" dirty="0">
                <a:solidFill>
                  <a:srgbClr val="8A0102"/>
                </a:solidFill>
                <a:ea typeface="ＭＳ Ｐゴシック" charset="0"/>
                <a:cs typeface="ＭＳ Ｐゴシック" charset="0"/>
              </a:rPr>
              <a:t>Hours to be completed</a:t>
            </a:r>
          </a:p>
          <a:p>
            <a:pPr marL="314325" indent="0">
              <a:lnSpc>
                <a:spcPct val="100000"/>
              </a:lnSpc>
              <a:spcBef>
                <a:spcPts val="0"/>
              </a:spcBef>
              <a:buNone/>
            </a:pPr>
            <a:endParaRPr kumimoji="1" lang="en-US" sz="2200" dirty="0">
              <a:solidFill>
                <a:srgbClr val="8A0102"/>
              </a:solidFill>
              <a:ea typeface="ＭＳ Ｐゴシック" charset="0"/>
              <a:cs typeface="ＭＳ Ｐゴシック" charset="0"/>
            </a:endParaRPr>
          </a:p>
          <a:p>
            <a:pPr marL="1144588" lvl="2" indent="-342900">
              <a:lnSpc>
                <a:spcPct val="100000"/>
              </a:lnSpc>
              <a:spcBef>
                <a:spcPts val="0"/>
              </a:spcBef>
            </a:pPr>
            <a:r>
              <a:rPr kumimoji="1" lang="en-US" sz="2200" b="1" dirty="0">
                <a:solidFill>
                  <a:srgbClr val="8A0102"/>
                </a:solidFill>
                <a:ea typeface="ＭＳ Ｐゴシック" charset="0"/>
              </a:rPr>
              <a:t>Foundation year</a:t>
            </a:r>
            <a:r>
              <a:rPr kumimoji="1" lang="en-US" sz="2200" b="1" dirty="0">
                <a:ea typeface="ＭＳ Ｐゴシック" charset="0"/>
              </a:rPr>
              <a:t>: </a:t>
            </a:r>
            <a:r>
              <a:rPr kumimoji="1" lang="en-US" sz="2200" dirty="0">
                <a:ea typeface="ＭＳ Ｐゴシック" charset="0"/>
              </a:rPr>
              <a:t>Minimum 420 hours</a:t>
            </a:r>
          </a:p>
          <a:p>
            <a:pPr marL="1144588" lvl="2" indent="-342900">
              <a:lnSpc>
                <a:spcPct val="100000"/>
              </a:lnSpc>
              <a:spcBef>
                <a:spcPts val="0"/>
              </a:spcBef>
            </a:pPr>
            <a:r>
              <a:rPr kumimoji="1" lang="en-US" sz="2200" b="1" dirty="0">
                <a:solidFill>
                  <a:srgbClr val="8A0102"/>
                </a:solidFill>
                <a:ea typeface="ＭＳ Ｐゴシック" charset="0"/>
              </a:rPr>
              <a:t>Concentration year: </a:t>
            </a:r>
            <a:r>
              <a:rPr kumimoji="1" lang="en-US" sz="2200" dirty="0">
                <a:ea typeface="ＭＳ Ｐゴシック" charset="0"/>
              </a:rPr>
              <a:t>Minimum 500 hours</a:t>
            </a:r>
          </a:p>
          <a:p>
            <a:pPr marL="801688" lvl="2" indent="0">
              <a:lnSpc>
                <a:spcPct val="100000"/>
              </a:lnSpc>
              <a:spcBef>
                <a:spcPts val="0"/>
              </a:spcBef>
              <a:buNone/>
            </a:pPr>
            <a:endParaRPr kumimoji="1" lang="en-US" sz="2200" i="1" dirty="0">
              <a:ea typeface="ＭＳ Ｐゴシック" charset="0"/>
            </a:endParaRPr>
          </a:p>
          <a:p>
            <a:pPr marL="801688" lvl="2" indent="0">
              <a:lnSpc>
                <a:spcPct val="100000"/>
              </a:lnSpc>
              <a:spcBef>
                <a:spcPts val="0"/>
              </a:spcBef>
              <a:buNone/>
            </a:pPr>
            <a:r>
              <a:rPr kumimoji="1" lang="en-US" sz="2200" i="1" dirty="0">
                <a:ea typeface="ＭＳ Ｐゴシック" charset="0"/>
              </a:rPr>
              <a:t>*Note that some agencies may require students to complete more than the minimum hours required by Augsburg.  This is their prerogative and your agreement to accept that placement is your agreement to complete additional hours.  </a:t>
            </a:r>
          </a:p>
          <a:p>
            <a:pPr marL="1144588" lvl="2" indent="-342900">
              <a:lnSpc>
                <a:spcPct val="100000"/>
              </a:lnSpc>
              <a:spcBef>
                <a:spcPts val="0"/>
              </a:spcBef>
              <a:buFont typeface="+mj-lt"/>
              <a:buAutoNum type="arabicPeriod"/>
            </a:pPr>
            <a:endParaRPr kumimoji="1" lang="en-US" sz="2200" dirty="0">
              <a:ea typeface="ＭＳ Ｐゴシック" charset="0"/>
            </a:endParaRPr>
          </a:p>
          <a:p>
            <a:pPr marL="1144588" lvl="2" indent="-342900">
              <a:lnSpc>
                <a:spcPct val="100000"/>
              </a:lnSpc>
              <a:spcBef>
                <a:spcPts val="0"/>
              </a:spcBef>
              <a:buFont typeface="+mj-lt"/>
              <a:buAutoNum type="arabicPeriod"/>
            </a:pPr>
            <a:endParaRPr kumimoji="1" lang="en-US" sz="1400" dirty="0">
              <a:latin typeface="Arial" charset="0"/>
              <a:ea typeface="ＭＳ Ｐゴシック" charset="0"/>
            </a:endParaRPr>
          </a:p>
        </p:txBody>
      </p:sp>
      <p:sp>
        <p:nvSpPr>
          <p:cNvPr id="4" name="Content Placeholder 3">
            <a:extLst>
              <a:ext uri="{FF2B5EF4-FFF2-40B4-BE49-F238E27FC236}">
                <a16:creationId xmlns:a16="http://schemas.microsoft.com/office/drawing/2014/main" id="{A6EF440A-602A-9345-9D0F-F1D1EA9CC8A3}"/>
              </a:ext>
            </a:extLst>
          </p:cNvPr>
          <p:cNvSpPr>
            <a:spLocks noGrp="1"/>
          </p:cNvSpPr>
          <p:nvPr>
            <p:ph sz="half" idx="2"/>
          </p:nvPr>
        </p:nvSpPr>
        <p:spPr>
          <a:xfrm>
            <a:off x="6606072" y="1825625"/>
            <a:ext cx="4747728" cy="3828726"/>
          </a:xfrm>
        </p:spPr>
        <p:txBody>
          <a:bodyPr>
            <a:normAutofit lnSpcReduction="10000"/>
          </a:bodyPr>
          <a:lstStyle/>
          <a:p>
            <a:pPr marL="771525" indent="-457200">
              <a:lnSpc>
                <a:spcPct val="100000"/>
              </a:lnSpc>
              <a:spcBef>
                <a:spcPts val="0"/>
              </a:spcBef>
              <a:buFont typeface="+mj-lt"/>
              <a:buAutoNum type="arabicPeriod" startAt="2"/>
            </a:pPr>
            <a:r>
              <a:rPr kumimoji="1" lang="en-US" sz="2200" b="1" dirty="0">
                <a:solidFill>
                  <a:srgbClr val="8A0102"/>
                </a:solidFill>
                <a:ea typeface="ＭＳ Ｐゴシック" charset="0"/>
                <a:cs typeface="ＭＳ Ｐゴシック" charset="0"/>
              </a:rPr>
              <a:t>Length of placement</a:t>
            </a:r>
          </a:p>
          <a:p>
            <a:pPr marL="1144588" lvl="2" indent="-342900">
              <a:lnSpc>
                <a:spcPct val="100000"/>
              </a:lnSpc>
              <a:spcBef>
                <a:spcPts val="0"/>
              </a:spcBef>
            </a:pPr>
            <a:r>
              <a:rPr kumimoji="1" lang="en-US" sz="2200" dirty="0">
                <a:ea typeface="ＭＳ Ｐゴシック" charset="0"/>
              </a:rPr>
              <a:t>September to end of April)</a:t>
            </a:r>
          </a:p>
          <a:p>
            <a:pPr marL="1144588" lvl="2" indent="-342900">
              <a:lnSpc>
                <a:spcPct val="100000"/>
              </a:lnSpc>
              <a:spcBef>
                <a:spcPts val="0"/>
              </a:spcBef>
            </a:pPr>
            <a:r>
              <a:rPr kumimoji="1" lang="en-US" sz="2200" dirty="0">
                <a:ea typeface="ＭＳ Ｐゴシック" charset="0"/>
              </a:rPr>
              <a:t>May stretch into the 1</a:t>
            </a:r>
            <a:r>
              <a:rPr kumimoji="1" lang="en-US" sz="2200" baseline="30000" dirty="0">
                <a:ea typeface="ＭＳ Ｐゴシック" charset="0"/>
              </a:rPr>
              <a:t>st</a:t>
            </a:r>
            <a:r>
              <a:rPr kumimoji="1" lang="en-US" sz="2200" dirty="0">
                <a:ea typeface="ＭＳ Ｐゴシック" charset="0"/>
              </a:rPr>
              <a:t> summer session if field agency requires and with consultation from your field seminar instructor</a:t>
            </a:r>
          </a:p>
          <a:p>
            <a:pPr marL="801688" lvl="2" indent="0">
              <a:lnSpc>
                <a:spcPct val="100000"/>
              </a:lnSpc>
              <a:spcBef>
                <a:spcPts val="0"/>
              </a:spcBef>
              <a:buNone/>
            </a:pPr>
            <a:r>
              <a:rPr kumimoji="1" lang="en-US" sz="2200" i="1" dirty="0">
                <a:ea typeface="ＭＳ Ｐゴシック" charset="0"/>
              </a:rPr>
              <a:t>  </a:t>
            </a:r>
          </a:p>
          <a:p>
            <a:pPr marL="801688" lvl="2" indent="0">
              <a:lnSpc>
                <a:spcPct val="100000"/>
              </a:lnSpc>
              <a:spcBef>
                <a:spcPts val="0"/>
              </a:spcBef>
              <a:buNone/>
            </a:pPr>
            <a:r>
              <a:rPr kumimoji="1" lang="en-US" sz="2200" i="1" dirty="0">
                <a:ea typeface="ＭＳ Ｐゴシック" charset="0"/>
              </a:rPr>
              <a:t>*Block placements are not allowed (defined as 21-40 hours/week)</a:t>
            </a:r>
          </a:p>
          <a:p>
            <a:endParaRPr lang="en-US" dirty="0"/>
          </a:p>
        </p:txBody>
      </p:sp>
    </p:spTree>
    <p:extLst>
      <p:ext uri="{BB962C8B-B14F-4D97-AF65-F5344CB8AC3E}">
        <p14:creationId xmlns:p14="http://schemas.microsoft.com/office/powerpoint/2010/main" val="46762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b="1" dirty="0">
                <a:latin typeface="Arial" charset="0"/>
                <a:ea typeface="Arial" charset="0"/>
                <a:cs typeface="Arial" charset="0"/>
              </a:rPr>
              <a:t>Field Requirements, </a:t>
            </a:r>
            <a:r>
              <a:rPr kumimoji="1" lang="en-US" i="1" dirty="0">
                <a:latin typeface="Arial" charset="0"/>
                <a:ea typeface="Arial" charset="0"/>
                <a:cs typeface="Arial" charset="0"/>
              </a:rPr>
              <a:t>cont.</a:t>
            </a:r>
            <a:endParaRPr lang="en-US" b="1" i="1" dirty="0">
              <a:latin typeface="Arial" charset="0"/>
              <a:ea typeface="Arial" charset="0"/>
              <a:cs typeface="Arial" charset="0"/>
            </a:endParaRPr>
          </a:p>
        </p:txBody>
      </p:sp>
      <p:sp>
        <p:nvSpPr>
          <p:cNvPr id="3" name="Content Placeholder 2"/>
          <p:cNvSpPr>
            <a:spLocks noGrp="1"/>
          </p:cNvSpPr>
          <p:nvPr>
            <p:ph idx="1"/>
          </p:nvPr>
        </p:nvSpPr>
        <p:spPr>
          <a:xfrm>
            <a:off x="838200" y="1690688"/>
            <a:ext cx="10515600" cy="4486276"/>
          </a:xfrm>
        </p:spPr>
        <p:txBody>
          <a:bodyPr>
            <a:normAutofit/>
          </a:bodyPr>
          <a:lstStyle/>
          <a:p>
            <a:pPr marL="1030288" lvl="2">
              <a:lnSpc>
                <a:spcPct val="80000"/>
              </a:lnSpc>
              <a:buNone/>
            </a:pPr>
            <a:endParaRPr kumimoji="1" lang="en-US" sz="1400" dirty="0">
              <a:latin typeface="Arial" charset="0"/>
              <a:ea typeface="ＭＳ Ｐゴシック" charset="0"/>
            </a:endParaRPr>
          </a:p>
          <a:p>
            <a:pPr marL="771525" indent="-457200">
              <a:lnSpc>
                <a:spcPct val="100000"/>
              </a:lnSpc>
              <a:spcBef>
                <a:spcPts val="0"/>
              </a:spcBef>
              <a:buFont typeface="+mj-lt"/>
              <a:buAutoNum type="arabicPeriod" startAt="3"/>
            </a:pPr>
            <a:r>
              <a:rPr kumimoji="1" lang="en-US" sz="2400" b="1" dirty="0">
                <a:ea typeface="ＭＳ Ｐゴシック" charset="0"/>
                <a:cs typeface="ＭＳ Ｐゴシック" charset="0"/>
              </a:rPr>
              <a:t>Successfully complete all field seminar class requirements </a:t>
            </a:r>
            <a:r>
              <a:rPr kumimoji="1" lang="en-US" sz="2400" i="1" dirty="0">
                <a:ea typeface="ＭＳ Ｐゴシック" charset="0"/>
                <a:cs typeface="ＭＳ Ｐゴシック" charset="0"/>
              </a:rPr>
              <a:t>(including a signed Learning Agenda at mid-term and final)</a:t>
            </a:r>
          </a:p>
          <a:p>
            <a:pPr marL="542925">
              <a:lnSpc>
                <a:spcPct val="100000"/>
              </a:lnSpc>
              <a:spcBef>
                <a:spcPts val="0"/>
              </a:spcBef>
              <a:buNone/>
            </a:pPr>
            <a:endParaRPr kumimoji="1" lang="en-US" sz="2400" b="1" dirty="0">
              <a:ea typeface="ＭＳ Ｐゴシック" charset="0"/>
              <a:cs typeface="ＭＳ Ｐゴシック" charset="0"/>
            </a:endParaRPr>
          </a:p>
          <a:p>
            <a:pPr marL="771525" indent="-457200">
              <a:lnSpc>
                <a:spcPct val="100000"/>
              </a:lnSpc>
              <a:spcBef>
                <a:spcPts val="0"/>
              </a:spcBef>
              <a:buFont typeface="+mj-lt"/>
              <a:buAutoNum type="arabicPeriod" startAt="4"/>
            </a:pPr>
            <a:r>
              <a:rPr kumimoji="1" lang="en-US" sz="2400" b="1" dirty="0">
                <a:ea typeface="ＭＳ Ｐゴシック" charset="0"/>
                <a:cs typeface="ＭＳ Ｐゴシック" charset="0"/>
              </a:rPr>
              <a:t>Obtain malpractice/liability insurance</a:t>
            </a:r>
          </a:p>
          <a:p>
            <a:pPr marL="0" indent="0">
              <a:buNone/>
            </a:pPr>
            <a:endParaRPr lang="en-US" dirty="0"/>
          </a:p>
        </p:txBody>
      </p:sp>
    </p:spTree>
    <p:extLst>
      <p:ext uri="{BB962C8B-B14F-4D97-AF65-F5344CB8AC3E}">
        <p14:creationId xmlns:p14="http://schemas.microsoft.com/office/powerpoint/2010/main" val="3717765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b="1" dirty="0">
                <a:latin typeface="Arial" charset="0"/>
                <a:ea typeface="Arial" charset="0"/>
                <a:cs typeface="Arial" charset="0"/>
              </a:rPr>
              <a:t>Preparation Steps</a:t>
            </a:r>
            <a:endParaRPr lang="en-US" b="1" dirty="0">
              <a:latin typeface="Arial" charset="0"/>
              <a:ea typeface="Arial" charset="0"/>
              <a:cs typeface="Arial" charset="0"/>
            </a:endParaRPr>
          </a:p>
        </p:txBody>
      </p:sp>
      <p:sp>
        <p:nvSpPr>
          <p:cNvPr id="3" name="Content Placeholder 2"/>
          <p:cNvSpPr>
            <a:spLocks noGrp="1"/>
          </p:cNvSpPr>
          <p:nvPr>
            <p:ph idx="1"/>
          </p:nvPr>
        </p:nvSpPr>
        <p:spPr>
          <a:xfrm>
            <a:off x="838200" y="1690688"/>
            <a:ext cx="10515600" cy="4685047"/>
          </a:xfrm>
        </p:spPr>
        <p:txBody>
          <a:bodyPr>
            <a:normAutofit/>
          </a:bodyPr>
          <a:lstStyle/>
          <a:p>
            <a:r>
              <a:rPr kumimoji="1" lang="en-US" dirty="0">
                <a:ea typeface="ＭＳ Ｐゴシック" charset="0"/>
                <a:cs typeface="ＭＳ Ｐゴシック" charset="0"/>
              </a:rPr>
              <a:t>Identify and clarify your educational and field internship goals</a:t>
            </a:r>
          </a:p>
          <a:p>
            <a:pPr marL="0" indent="0">
              <a:buNone/>
            </a:pPr>
            <a:endParaRPr kumimoji="1" lang="en-US" dirty="0">
              <a:ea typeface="ＭＳ Ｐゴシック" charset="0"/>
              <a:cs typeface="ＭＳ Ｐゴシック" charset="0"/>
            </a:endParaRPr>
          </a:p>
          <a:p>
            <a:r>
              <a:rPr kumimoji="1" lang="en-US" dirty="0">
                <a:ea typeface="ＭＳ Ｐゴシック" charset="0"/>
                <a:cs typeface="ＭＳ Ｐゴシック" charset="0"/>
              </a:rPr>
              <a:t>Review the MSW Field Manual</a:t>
            </a:r>
          </a:p>
          <a:p>
            <a:pPr marL="0" indent="0">
              <a:buNone/>
            </a:pPr>
            <a:endParaRPr kumimoji="1" lang="en-US" dirty="0">
              <a:ea typeface="ＭＳ Ｐゴシック" charset="0"/>
              <a:cs typeface="ＭＳ Ｐゴシック" charset="0"/>
            </a:endParaRPr>
          </a:p>
          <a:p>
            <a:r>
              <a:rPr kumimoji="1" lang="en-US" dirty="0">
                <a:ea typeface="ＭＳ Ｐゴシック" charset="0"/>
                <a:cs typeface="ＭＳ Ｐゴシック" charset="0"/>
              </a:rPr>
              <a:t>Review the approved placement field list available online on IPT </a:t>
            </a:r>
            <a:r>
              <a:rPr kumimoji="1" lang="en-US" dirty="0">
                <a:ea typeface="ＭＳ Ｐゴシック" charset="0"/>
                <a:cs typeface="ＭＳ Ｐゴシック" charset="0"/>
                <a:hlinkClick r:id="rId4"/>
              </a:rPr>
              <a:t>www.runipt.com</a:t>
            </a:r>
            <a:r>
              <a:rPr kumimoji="1" lang="en-US" dirty="0">
                <a:ea typeface="ＭＳ Ｐゴシック" charset="0"/>
                <a:cs typeface="ＭＳ Ｐゴシック" charset="0"/>
              </a:rPr>
              <a:t>  (review before contacting agencies):</a:t>
            </a:r>
          </a:p>
          <a:p>
            <a:pPr lvl="1">
              <a:buNone/>
            </a:pPr>
            <a:r>
              <a:rPr kumimoji="1" lang="en-US" sz="2800" i="1" dirty="0">
                <a:ea typeface="ＭＳ Ｐゴシック" charset="0"/>
              </a:rPr>
              <a:t>*The list will include information such as </a:t>
            </a:r>
            <a:r>
              <a:rPr kumimoji="1" lang="en-US" sz="2800" i="1" u="sng" dirty="0">
                <a:ea typeface="ＭＳ Ｐゴシック" charset="0"/>
              </a:rPr>
              <a:t>special instructions</a:t>
            </a:r>
            <a:r>
              <a:rPr kumimoji="1" lang="en-US" sz="2800" i="1" dirty="0">
                <a:ea typeface="ＭＳ Ｐゴシック" charset="0"/>
              </a:rPr>
              <a:t> (e.g., onboarding) internship </a:t>
            </a:r>
            <a:r>
              <a:rPr kumimoji="1" lang="en-US" sz="2800" i="1" u="sng" dirty="0">
                <a:ea typeface="ＭＳ Ｐゴシック" charset="0"/>
              </a:rPr>
              <a:t>hours</a:t>
            </a:r>
            <a:r>
              <a:rPr kumimoji="1" lang="en-US" sz="2800" i="1" dirty="0">
                <a:ea typeface="ＭＳ Ｐゴシック" charset="0"/>
              </a:rPr>
              <a:t>, how the agencies want to be contacted, etc.</a:t>
            </a:r>
          </a:p>
        </p:txBody>
      </p:sp>
    </p:spTree>
    <p:extLst>
      <p:ext uri="{BB962C8B-B14F-4D97-AF65-F5344CB8AC3E}">
        <p14:creationId xmlns:p14="http://schemas.microsoft.com/office/powerpoint/2010/main" val="210037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b="1" dirty="0">
                <a:latin typeface="Arial" charset="0"/>
                <a:ea typeface="Arial" charset="0"/>
                <a:cs typeface="Arial" charset="0"/>
              </a:rPr>
              <a:t>Preparation Steps, </a:t>
            </a:r>
            <a:r>
              <a:rPr kumimoji="1" lang="en-US" i="1" dirty="0">
                <a:latin typeface="Arial" charset="0"/>
                <a:ea typeface="Arial" charset="0"/>
                <a:cs typeface="Arial" charset="0"/>
              </a:rPr>
              <a:t>cont.</a:t>
            </a:r>
            <a:endParaRPr lang="en-US" dirty="0">
              <a:latin typeface="Arial" charset="0"/>
              <a:ea typeface="Arial" charset="0"/>
              <a:cs typeface="Arial" charset="0"/>
            </a:endParaRPr>
          </a:p>
        </p:txBody>
      </p:sp>
      <p:sp>
        <p:nvSpPr>
          <p:cNvPr id="3" name="Content Placeholder 2"/>
          <p:cNvSpPr>
            <a:spLocks noGrp="1"/>
          </p:cNvSpPr>
          <p:nvPr>
            <p:ph idx="1"/>
          </p:nvPr>
        </p:nvSpPr>
        <p:spPr>
          <a:xfrm>
            <a:off x="838200" y="1690688"/>
            <a:ext cx="10515600" cy="4486275"/>
          </a:xfrm>
        </p:spPr>
        <p:txBody>
          <a:bodyPr>
            <a:normAutofit/>
          </a:bodyPr>
          <a:lstStyle/>
          <a:p>
            <a:r>
              <a:rPr kumimoji="1" lang="en-US" b="1" dirty="0">
                <a:solidFill>
                  <a:srgbClr val="8A0102"/>
                </a:solidFill>
                <a:ea typeface="ＭＳ Ｐゴシック" charset="0"/>
                <a:cs typeface="ＭＳ Ｐゴシック" charset="0"/>
              </a:rPr>
              <a:t>IPT</a:t>
            </a:r>
            <a:r>
              <a:rPr kumimoji="1" lang="en-US" dirty="0">
                <a:ea typeface="ＭＳ Ｐゴシック" charset="0"/>
                <a:cs typeface="ＭＳ Ｐゴシック" charset="0"/>
              </a:rPr>
              <a:t> – all inclusive (foundation, MCCP &amp; MCMP placements ) </a:t>
            </a:r>
          </a:p>
          <a:p>
            <a:pPr marL="0" indent="0">
              <a:buNone/>
            </a:pPr>
            <a:endParaRPr kumimoji="1" lang="en-US" dirty="0">
              <a:ea typeface="ＭＳ Ｐゴシック" charset="0"/>
              <a:cs typeface="ＭＳ Ｐゴシック" charset="0"/>
            </a:endParaRPr>
          </a:p>
          <a:p>
            <a:r>
              <a:rPr kumimoji="1" lang="en-US" dirty="0">
                <a:ea typeface="ＭＳ Ｐゴシック" charset="0"/>
                <a:cs typeface="ＭＳ Ｐゴシック" charset="0"/>
              </a:rPr>
              <a:t>Consult only those placements that fit your designation, i.e. foundation, MCCP or MCMP.</a:t>
            </a:r>
          </a:p>
          <a:p>
            <a:pPr marL="0" indent="0">
              <a:buNone/>
            </a:pPr>
            <a:endParaRPr kumimoji="1" lang="en-US" dirty="0">
              <a:ea typeface="ＭＳ Ｐゴシック" charset="0"/>
              <a:cs typeface="ＭＳ Ｐゴシック" charset="0"/>
            </a:endParaRPr>
          </a:p>
          <a:p>
            <a:pPr lvl="1">
              <a:buNone/>
            </a:pPr>
            <a:r>
              <a:rPr kumimoji="1" lang="en-US" sz="2800" dirty="0">
                <a:ea typeface="ＭＳ Ｐゴシック" charset="0"/>
              </a:rPr>
              <a:t>*</a:t>
            </a:r>
            <a:r>
              <a:rPr kumimoji="1" lang="en-US" sz="2800" i="1" dirty="0">
                <a:ea typeface="ＭＳ Ｐゴシック" charset="0"/>
              </a:rPr>
              <a:t>Note:  IPT will be updated periodically. See the IPT Home page for weekly announcements and news.</a:t>
            </a:r>
          </a:p>
        </p:txBody>
      </p:sp>
    </p:spTree>
    <p:extLst>
      <p:ext uri="{BB962C8B-B14F-4D97-AF65-F5344CB8AC3E}">
        <p14:creationId xmlns:p14="http://schemas.microsoft.com/office/powerpoint/2010/main" val="1737098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b="1" dirty="0">
                <a:latin typeface="Arial" charset="0"/>
                <a:ea typeface="Arial" charset="0"/>
                <a:cs typeface="Arial" charset="0"/>
              </a:rPr>
              <a:t>Preparation Steps</a:t>
            </a:r>
            <a:r>
              <a:rPr kumimoji="1" lang="en-US" dirty="0">
                <a:latin typeface="Arial" charset="0"/>
                <a:ea typeface="Arial" charset="0"/>
                <a:cs typeface="Arial" charset="0"/>
              </a:rPr>
              <a:t>, </a:t>
            </a:r>
            <a:r>
              <a:rPr kumimoji="1" lang="en-US" i="1" dirty="0">
                <a:latin typeface="Arial" charset="0"/>
                <a:ea typeface="Arial" charset="0"/>
                <a:cs typeface="Arial" charset="0"/>
              </a:rPr>
              <a:t>cont.</a:t>
            </a:r>
            <a:endParaRPr lang="en-US" b="1" dirty="0"/>
          </a:p>
        </p:txBody>
      </p:sp>
      <p:sp>
        <p:nvSpPr>
          <p:cNvPr id="3" name="Content Placeholder 2"/>
          <p:cNvSpPr>
            <a:spLocks noGrp="1"/>
          </p:cNvSpPr>
          <p:nvPr>
            <p:ph idx="1"/>
          </p:nvPr>
        </p:nvSpPr>
        <p:spPr>
          <a:xfrm>
            <a:off x="838200" y="1690688"/>
            <a:ext cx="10515600" cy="4351338"/>
          </a:xfrm>
        </p:spPr>
        <p:txBody>
          <a:bodyPr/>
          <a:lstStyle/>
          <a:p>
            <a:r>
              <a:rPr kumimoji="1" lang="en-US" b="1" dirty="0">
                <a:solidFill>
                  <a:srgbClr val="8A0102"/>
                </a:solidFill>
                <a:ea typeface="ＭＳ Ｐゴシック" charset="0"/>
                <a:cs typeface="ＭＳ Ｐゴシック" charset="0"/>
              </a:rPr>
              <a:t>Resume:</a:t>
            </a:r>
            <a:r>
              <a:rPr kumimoji="1" lang="en-US" dirty="0">
                <a:ea typeface="ＭＳ Ｐゴシック" charset="0"/>
                <a:cs typeface="ＭＳ Ｐゴシック" charset="0"/>
              </a:rPr>
              <a:t> Prepare to distribute to prospective field instructors/agencies</a:t>
            </a:r>
          </a:p>
          <a:p>
            <a:pPr marL="801688" lvl="1"/>
            <a:r>
              <a:rPr kumimoji="1" lang="en-US" sz="2800" dirty="0">
                <a:ea typeface="ＭＳ Ｐゴシック" charset="0"/>
              </a:rPr>
              <a:t>Include categories such as education, employment, relevant volunteer experiences, and professional affiliations</a:t>
            </a:r>
          </a:p>
          <a:p>
            <a:pPr marL="801688" lvl="1"/>
            <a:endParaRPr kumimoji="1" lang="en-US" sz="2800" dirty="0">
              <a:ea typeface="ＭＳ Ｐゴシック" charset="0"/>
            </a:endParaRPr>
          </a:p>
          <a:p>
            <a:r>
              <a:rPr kumimoji="1" lang="en-US" dirty="0">
                <a:ea typeface="ＭＳ Ｐゴシック" charset="0"/>
                <a:cs typeface="ＭＳ Ｐゴシック" charset="0"/>
              </a:rPr>
              <a:t>Prepare an e-mail message highlighting your educational goals, interest in their placement, any relevant experience</a:t>
            </a:r>
          </a:p>
          <a:p>
            <a:pPr marL="0" indent="0">
              <a:buNone/>
            </a:pPr>
            <a:endParaRPr kumimoji="1" lang="en-US" dirty="0">
              <a:ea typeface="ＭＳ Ｐゴシック" charset="0"/>
              <a:cs typeface="ＭＳ Ｐゴシック" charset="0"/>
            </a:endParaRPr>
          </a:p>
          <a:p>
            <a:r>
              <a:rPr kumimoji="1" lang="en-US" dirty="0">
                <a:ea typeface="ＭＳ Ｐゴシック" charset="0"/>
                <a:cs typeface="ＭＳ Ｐゴシック" charset="0"/>
              </a:rPr>
              <a:t>May consult handout with questions for field instructors</a:t>
            </a:r>
          </a:p>
          <a:p>
            <a:endParaRPr lang="en-US" dirty="0"/>
          </a:p>
        </p:txBody>
      </p:sp>
    </p:spTree>
    <p:extLst>
      <p:ext uri="{BB962C8B-B14F-4D97-AF65-F5344CB8AC3E}">
        <p14:creationId xmlns:p14="http://schemas.microsoft.com/office/powerpoint/2010/main" val="711545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2815</TotalTime>
  <Words>1614</Words>
  <Application>Microsoft Macintosh PowerPoint</Application>
  <PresentationFormat>Widescreen</PresentationFormat>
  <Paragraphs>216</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ＭＳ Ｐゴシック</vt:lpstr>
      <vt:lpstr>Arial</vt:lpstr>
      <vt:lpstr>Arial Rounded MT Bold</vt:lpstr>
      <vt:lpstr>Calibri</vt:lpstr>
      <vt:lpstr>Calibri Light</vt:lpstr>
      <vt:lpstr>Times New Roman</vt:lpstr>
      <vt:lpstr>Office Theme</vt:lpstr>
      <vt:lpstr>PowerPoint Presentation</vt:lpstr>
      <vt:lpstr>Field Contacts</vt:lpstr>
      <vt:lpstr>MSW Moodle Page: Field Resources</vt:lpstr>
      <vt:lpstr>Important Online Forms &amp; Documents</vt:lpstr>
      <vt:lpstr>Field Requirements</vt:lpstr>
      <vt:lpstr>Field Requirements, cont.</vt:lpstr>
      <vt:lpstr>Preparation Steps</vt:lpstr>
      <vt:lpstr>Preparation Steps, cont.</vt:lpstr>
      <vt:lpstr>Preparation Steps, cont.</vt:lpstr>
      <vt:lpstr>Attend Field Fair</vt:lpstr>
      <vt:lpstr>Timelines: Metro Area</vt:lpstr>
      <vt:lpstr>How many interviews do I need to do?</vt:lpstr>
      <vt:lpstr>What if I am not assigned a placement?</vt:lpstr>
      <vt:lpstr>Dual Relationships</vt:lpstr>
      <vt:lpstr>What if I want a placement that is  not in IPT?</vt:lpstr>
      <vt:lpstr>Employment Site Placements</vt:lpstr>
      <vt:lpstr>Pathways: Washburn</vt:lpstr>
      <vt:lpstr>Diversity Social Work Advancement Program (DSWAP)</vt:lpstr>
      <vt:lpstr>Remember...</vt:lpstr>
      <vt:lpstr>Also remember...</vt:lpstr>
      <vt:lpstr>Advice from an alum that now interviews students:</vt:lpstr>
      <vt:lpstr>Contact Information</vt:lpstr>
      <vt:lpstr>Online Access to Field Resources</vt:lpstr>
      <vt:lpstr>Screenshot of IPT Home Page</vt:lpstr>
      <vt:lpstr>Screenshot of how you will see agencies listed in IPT   (Note: you should only see “active agencies)</vt:lpstr>
      <vt:lpstr>Screenshot of what you will see when you view agency details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Chamberlain</dc:creator>
  <cp:lastModifiedBy>Microsoft Office User</cp:lastModifiedBy>
  <cp:revision>97</cp:revision>
  <cp:lastPrinted>2018-02-08T16:40:32Z</cp:lastPrinted>
  <dcterms:created xsi:type="dcterms:W3CDTF">2017-01-13T20:46:49Z</dcterms:created>
  <dcterms:modified xsi:type="dcterms:W3CDTF">2019-03-31T14:50:27Z</dcterms:modified>
</cp:coreProperties>
</file>