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59" r:id="rId4"/>
    <p:sldId id="260" r:id="rId5"/>
    <p:sldId id="261" r:id="rId6"/>
    <p:sldId id="262" r:id="rId7"/>
    <p:sldId id="258" r:id="rId8"/>
    <p:sldId id="263" r:id="rId9"/>
    <p:sldId id="264" r:id="rId10"/>
    <p:sldId id="265" r:id="rId11"/>
    <p:sldId id="266" r:id="rId12"/>
    <p:sldId id="267" r:id="rId13"/>
    <p:sldId id="268" r:id="rId14"/>
    <p:sldId id="269" r:id="rId15"/>
    <p:sldId id="282" r:id="rId16"/>
    <p:sldId id="270" r:id="rId17"/>
    <p:sldId id="271" r:id="rId18"/>
    <p:sldId id="272" r:id="rId19"/>
    <p:sldId id="273" r:id="rId20"/>
    <p:sldId id="274" r:id="rId21"/>
    <p:sldId id="275" r:id="rId22"/>
    <p:sldId id="276" r:id="rId23"/>
    <p:sldId id="277" r:id="rId24"/>
    <p:sldId id="278" r:id="rId25"/>
    <p:sldId id="283"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CC3A38-5AA8-1D4D-8D63-9C96FEC3CA78}">
          <p14:sldIdLst>
            <p14:sldId id="256"/>
            <p14:sldId id="257"/>
            <p14:sldId id="259"/>
            <p14:sldId id="260"/>
            <p14:sldId id="261"/>
            <p14:sldId id="262"/>
            <p14:sldId id="258"/>
            <p14:sldId id="263"/>
            <p14:sldId id="264"/>
            <p14:sldId id="265"/>
            <p14:sldId id="266"/>
            <p14:sldId id="267"/>
            <p14:sldId id="268"/>
            <p14:sldId id="269"/>
            <p14:sldId id="282"/>
            <p14:sldId id="270"/>
            <p14:sldId id="271"/>
            <p14:sldId id="272"/>
            <p14:sldId id="273"/>
            <p14:sldId id="274"/>
            <p14:sldId id="275"/>
            <p14:sldId id="276"/>
            <p14:sldId id="277"/>
            <p14:sldId id="278"/>
            <p14:sldId id="283"/>
            <p14:sldId id="2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extLst/>
  </p:cmAuthor>
  <p:cmAuthor id="2" name="Microsoft Office User" initials="Office [2]"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753"/>
  </p:normalViewPr>
  <p:slideViewPr>
    <p:cSldViewPr snapToGrid="0" snapToObjects="1">
      <p:cViewPr varScale="1">
        <p:scale>
          <a:sx n="93" d="100"/>
          <a:sy n="93" d="100"/>
        </p:scale>
        <p:origin x="216" y="4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6A843D-9DB9-CA40-85D1-AD44D19E116A}" type="datetimeFigureOut">
              <a:rPr lang="en-US" smtClean="0"/>
              <a:t>3/27/18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E72140-87D2-DC4A-B6CF-4394E2910241}" type="slidenum">
              <a:rPr lang="en-US" smtClean="0"/>
              <a:t>‹#›</a:t>
            </a:fld>
            <a:endParaRPr lang="en-US"/>
          </a:p>
        </p:txBody>
      </p:sp>
    </p:spTree>
    <p:extLst>
      <p:ext uri="{BB962C8B-B14F-4D97-AF65-F5344CB8AC3E}">
        <p14:creationId xmlns:p14="http://schemas.microsoft.com/office/powerpoint/2010/main" val="98548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B722C-0718-194E-B96B-FA8D43AAE749}" type="datetimeFigureOut">
              <a:rPr lang="en-US" smtClean="0"/>
              <a:t>3/27/18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961AD-FC84-6247-9C59-E881F07C6200}" type="slidenum">
              <a:rPr lang="en-US" smtClean="0"/>
              <a:t>‹#›</a:t>
            </a:fld>
            <a:endParaRPr lang="en-US"/>
          </a:p>
        </p:txBody>
      </p:sp>
    </p:spTree>
    <p:extLst>
      <p:ext uri="{BB962C8B-B14F-4D97-AF65-F5344CB8AC3E}">
        <p14:creationId xmlns:p14="http://schemas.microsoft.com/office/powerpoint/2010/main" val="162046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a:t>
            </a:fld>
            <a:endParaRPr lang="en-US"/>
          </a:p>
        </p:txBody>
      </p:sp>
    </p:spTree>
    <p:extLst>
      <p:ext uri="{BB962C8B-B14F-4D97-AF65-F5344CB8AC3E}">
        <p14:creationId xmlns:p14="http://schemas.microsoft.com/office/powerpoint/2010/main" val="159165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10</a:t>
            </a:fld>
            <a:endParaRPr lang="en-US"/>
          </a:p>
        </p:txBody>
      </p:sp>
    </p:spTree>
    <p:extLst>
      <p:ext uri="{BB962C8B-B14F-4D97-AF65-F5344CB8AC3E}">
        <p14:creationId xmlns:p14="http://schemas.microsoft.com/office/powerpoint/2010/main" val="7144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11</a:t>
            </a:fld>
            <a:endParaRPr lang="en-US"/>
          </a:p>
        </p:txBody>
      </p:sp>
    </p:spTree>
    <p:extLst>
      <p:ext uri="{BB962C8B-B14F-4D97-AF65-F5344CB8AC3E}">
        <p14:creationId xmlns:p14="http://schemas.microsoft.com/office/powerpoint/2010/main" val="37381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12</a:t>
            </a:fld>
            <a:endParaRPr lang="en-US"/>
          </a:p>
        </p:txBody>
      </p:sp>
    </p:spTree>
    <p:extLst>
      <p:ext uri="{BB962C8B-B14F-4D97-AF65-F5344CB8AC3E}">
        <p14:creationId xmlns:p14="http://schemas.microsoft.com/office/powerpoint/2010/main" val="133295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13</a:t>
            </a:fld>
            <a:endParaRPr lang="en-US"/>
          </a:p>
        </p:txBody>
      </p:sp>
    </p:spTree>
    <p:extLst>
      <p:ext uri="{BB962C8B-B14F-4D97-AF65-F5344CB8AC3E}">
        <p14:creationId xmlns:p14="http://schemas.microsoft.com/office/powerpoint/2010/main" val="40378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14</a:t>
            </a:fld>
            <a:endParaRPr lang="en-US"/>
          </a:p>
        </p:txBody>
      </p:sp>
    </p:spTree>
    <p:extLst>
      <p:ext uri="{BB962C8B-B14F-4D97-AF65-F5344CB8AC3E}">
        <p14:creationId xmlns:p14="http://schemas.microsoft.com/office/powerpoint/2010/main" val="33832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15</a:t>
            </a:fld>
            <a:endParaRPr lang="en-US"/>
          </a:p>
        </p:txBody>
      </p:sp>
    </p:spTree>
    <p:extLst>
      <p:ext uri="{BB962C8B-B14F-4D97-AF65-F5344CB8AC3E}">
        <p14:creationId xmlns:p14="http://schemas.microsoft.com/office/powerpoint/2010/main" val="38214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16</a:t>
            </a:fld>
            <a:endParaRPr lang="en-US"/>
          </a:p>
        </p:txBody>
      </p:sp>
    </p:spTree>
    <p:extLst>
      <p:ext uri="{BB962C8B-B14F-4D97-AF65-F5344CB8AC3E}">
        <p14:creationId xmlns:p14="http://schemas.microsoft.com/office/powerpoint/2010/main" val="1776556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17</a:t>
            </a:fld>
            <a:endParaRPr lang="en-US"/>
          </a:p>
        </p:txBody>
      </p:sp>
    </p:spTree>
    <p:extLst>
      <p:ext uri="{BB962C8B-B14F-4D97-AF65-F5344CB8AC3E}">
        <p14:creationId xmlns:p14="http://schemas.microsoft.com/office/powerpoint/2010/main" val="2114203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18</a:t>
            </a:fld>
            <a:endParaRPr lang="en-US"/>
          </a:p>
        </p:txBody>
      </p:sp>
    </p:spTree>
    <p:extLst>
      <p:ext uri="{BB962C8B-B14F-4D97-AF65-F5344CB8AC3E}">
        <p14:creationId xmlns:p14="http://schemas.microsoft.com/office/powerpoint/2010/main" val="1149851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19</a:t>
            </a:fld>
            <a:endParaRPr lang="en-US"/>
          </a:p>
        </p:txBody>
      </p:sp>
    </p:spTree>
    <p:extLst>
      <p:ext uri="{BB962C8B-B14F-4D97-AF65-F5344CB8AC3E}">
        <p14:creationId xmlns:p14="http://schemas.microsoft.com/office/powerpoint/2010/main" val="35038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a:t>
            </a:fld>
            <a:endParaRPr lang="en-US"/>
          </a:p>
        </p:txBody>
      </p:sp>
    </p:spTree>
    <p:extLst>
      <p:ext uri="{BB962C8B-B14F-4D97-AF65-F5344CB8AC3E}">
        <p14:creationId xmlns:p14="http://schemas.microsoft.com/office/powerpoint/2010/main" val="182522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20</a:t>
            </a:fld>
            <a:endParaRPr lang="en-US"/>
          </a:p>
        </p:txBody>
      </p:sp>
    </p:spTree>
    <p:extLst>
      <p:ext uri="{BB962C8B-B14F-4D97-AF65-F5344CB8AC3E}">
        <p14:creationId xmlns:p14="http://schemas.microsoft.com/office/powerpoint/2010/main" val="507055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21</a:t>
            </a:fld>
            <a:endParaRPr lang="en-US"/>
          </a:p>
        </p:txBody>
      </p:sp>
    </p:spTree>
    <p:extLst>
      <p:ext uri="{BB962C8B-B14F-4D97-AF65-F5344CB8AC3E}">
        <p14:creationId xmlns:p14="http://schemas.microsoft.com/office/powerpoint/2010/main" val="870240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the red arrow is pointing is where Lydia will list featured “agencies of the week” each week.  The blue arrow is pointing to information that is also findable on MSW Resource Page on Moodle</a:t>
            </a:r>
            <a:endParaRPr lang="en-US" dirty="0"/>
          </a:p>
        </p:txBody>
      </p:sp>
      <p:sp>
        <p:nvSpPr>
          <p:cNvPr id="4" name="Slide Number Placeholder 3"/>
          <p:cNvSpPr>
            <a:spLocks noGrp="1"/>
          </p:cNvSpPr>
          <p:nvPr>
            <p:ph type="sldNum" sz="quarter" idx="10"/>
          </p:nvPr>
        </p:nvSpPr>
        <p:spPr/>
        <p:txBody>
          <a:bodyPr/>
          <a:lstStyle/>
          <a:p>
            <a:fld id="{93F961AD-FC84-6247-9C59-E881F07C6200}" type="slidenum">
              <a:rPr lang="en-US" smtClean="0"/>
              <a:t>22</a:t>
            </a:fld>
            <a:endParaRPr lang="en-US"/>
          </a:p>
        </p:txBody>
      </p:sp>
    </p:spTree>
    <p:extLst>
      <p:ext uri="{BB962C8B-B14F-4D97-AF65-F5344CB8AC3E}">
        <p14:creationId xmlns:p14="http://schemas.microsoft.com/office/powerpoint/2010/main" val="826417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23</a:t>
            </a:fld>
            <a:endParaRPr lang="en-US"/>
          </a:p>
        </p:txBody>
      </p:sp>
    </p:spTree>
    <p:extLst>
      <p:ext uri="{BB962C8B-B14F-4D97-AF65-F5344CB8AC3E}">
        <p14:creationId xmlns:p14="http://schemas.microsoft.com/office/powerpoint/2010/main" val="1764884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for whether agency is looking for Foundation, MCCP, or other category.  Read</a:t>
            </a:r>
            <a:r>
              <a:rPr lang="en-US" baseline="0" dirty="0" smtClean="0"/>
              <a:t> about what are the placement opportunities they are offering.</a:t>
            </a:r>
            <a:endParaRPr lang="en-US" dirty="0"/>
          </a:p>
        </p:txBody>
      </p:sp>
      <p:sp>
        <p:nvSpPr>
          <p:cNvPr id="4" name="Slide Number Placeholder 3"/>
          <p:cNvSpPr>
            <a:spLocks noGrp="1"/>
          </p:cNvSpPr>
          <p:nvPr>
            <p:ph type="sldNum" sz="quarter" idx="10"/>
          </p:nvPr>
        </p:nvSpPr>
        <p:spPr/>
        <p:txBody>
          <a:bodyPr/>
          <a:lstStyle/>
          <a:p>
            <a:fld id="{93F961AD-FC84-6247-9C59-E881F07C6200}" type="slidenum">
              <a:rPr lang="en-US" smtClean="0"/>
              <a:t>24</a:t>
            </a:fld>
            <a:endParaRPr lang="en-US"/>
          </a:p>
        </p:txBody>
      </p:sp>
    </p:spTree>
    <p:extLst>
      <p:ext uri="{BB962C8B-B14F-4D97-AF65-F5344CB8AC3E}">
        <p14:creationId xmlns:p14="http://schemas.microsoft.com/office/powerpoint/2010/main" val="2103302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for whether agency is looking for Foundation, MCCP, or other category.  Read</a:t>
            </a:r>
            <a:r>
              <a:rPr lang="en-US" baseline="0" dirty="0" smtClean="0"/>
              <a:t> about what are the placement opportunities they are offering.</a:t>
            </a:r>
            <a:endParaRPr lang="en-US" dirty="0"/>
          </a:p>
        </p:txBody>
      </p:sp>
      <p:sp>
        <p:nvSpPr>
          <p:cNvPr id="4" name="Slide Number Placeholder 3"/>
          <p:cNvSpPr>
            <a:spLocks noGrp="1"/>
          </p:cNvSpPr>
          <p:nvPr>
            <p:ph type="sldNum" sz="quarter" idx="10"/>
          </p:nvPr>
        </p:nvSpPr>
        <p:spPr/>
        <p:txBody>
          <a:bodyPr/>
          <a:lstStyle/>
          <a:p>
            <a:fld id="{93F961AD-FC84-6247-9C59-E881F07C6200}" type="slidenum">
              <a:rPr lang="en-US" smtClean="0"/>
              <a:t>25</a:t>
            </a:fld>
            <a:endParaRPr lang="en-US"/>
          </a:p>
        </p:txBody>
      </p:sp>
    </p:spTree>
    <p:extLst>
      <p:ext uri="{BB962C8B-B14F-4D97-AF65-F5344CB8AC3E}">
        <p14:creationId xmlns:p14="http://schemas.microsoft.com/office/powerpoint/2010/main" val="151404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961AD-FC84-6247-9C59-E881F07C6200}" type="slidenum">
              <a:rPr lang="en-US" smtClean="0"/>
              <a:t>26</a:t>
            </a:fld>
            <a:endParaRPr lang="en-US"/>
          </a:p>
        </p:txBody>
      </p:sp>
    </p:spTree>
    <p:extLst>
      <p:ext uri="{BB962C8B-B14F-4D97-AF65-F5344CB8AC3E}">
        <p14:creationId xmlns:p14="http://schemas.microsoft.com/office/powerpoint/2010/main" val="138034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3</a:t>
            </a:fld>
            <a:endParaRPr lang="en-US"/>
          </a:p>
        </p:txBody>
      </p:sp>
    </p:spTree>
    <p:extLst>
      <p:ext uri="{BB962C8B-B14F-4D97-AF65-F5344CB8AC3E}">
        <p14:creationId xmlns:p14="http://schemas.microsoft.com/office/powerpoint/2010/main" val="192522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4</a:t>
            </a:fld>
            <a:endParaRPr lang="en-US"/>
          </a:p>
        </p:txBody>
      </p:sp>
    </p:spTree>
    <p:extLst>
      <p:ext uri="{BB962C8B-B14F-4D97-AF65-F5344CB8AC3E}">
        <p14:creationId xmlns:p14="http://schemas.microsoft.com/office/powerpoint/2010/main" val="104464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5</a:t>
            </a:fld>
            <a:endParaRPr lang="en-US"/>
          </a:p>
        </p:txBody>
      </p:sp>
    </p:spTree>
    <p:extLst>
      <p:ext uri="{BB962C8B-B14F-4D97-AF65-F5344CB8AC3E}">
        <p14:creationId xmlns:p14="http://schemas.microsoft.com/office/powerpoint/2010/main" val="174153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6</a:t>
            </a:fld>
            <a:endParaRPr lang="en-US"/>
          </a:p>
        </p:txBody>
      </p:sp>
    </p:spTree>
    <p:extLst>
      <p:ext uri="{BB962C8B-B14F-4D97-AF65-F5344CB8AC3E}">
        <p14:creationId xmlns:p14="http://schemas.microsoft.com/office/powerpoint/2010/main" val="190551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7</a:t>
            </a:fld>
            <a:endParaRPr lang="en-US"/>
          </a:p>
        </p:txBody>
      </p:sp>
    </p:spTree>
    <p:extLst>
      <p:ext uri="{BB962C8B-B14F-4D97-AF65-F5344CB8AC3E}">
        <p14:creationId xmlns:p14="http://schemas.microsoft.com/office/powerpoint/2010/main" val="56173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8</a:t>
            </a:fld>
            <a:endParaRPr lang="en-US"/>
          </a:p>
        </p:txBody>
      </p:sp>
    </p:spTree>
    <p:extLst>
      <p:ext uri="{BB962C8B-B14F-4D97-AF65-F5344CB8AC3E}">
        <p14:creationId xmlns:p14="http://schemas.microsoft.com/office/powerpoint/2010/main" val="71690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961AD-FC84-6247-9C59-E881F07C6200}" type="slidenum">
              <a:rPr lang="en-US" smtClean="0"/>
              <a:t>9</a:t>
            </a:fld>
            <a:endParaRPr lang="en-US"/>
          </a:p>
        </p:txBody>
      </p:sp>
    </p:spTree>
    <p:extLst>
      <p:ext uri="{BB962C8B-B14F-4D97-AF65-F5344CB8AC3E}">
        <p14:creationId xmlns:p14="http://schemas.microsoft.com/office/powerpoint/2010/main" val="166131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D5A751-3734-F34D-BF6A-8AADFDD70CDA}"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50391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5A751-3734-F34D-BF6A-8AADFDD70CDA}"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11825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5A751-3734-F34D-BF6A-8AADFDD70CDA}"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92521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5A751-3734-F34D-BF6A-8AADFDD70CDA}"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42220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5A751-3734-F34D-BF6A-8AADFDD70CDA}"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75765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5A751-3734-F34D-BF6A-8AADFDD70CDA}"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40838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D5A751-3734-F34D-BF6A-8AADFDD70CDA}" type="datetimeFigureOut">
              <a:rPr lang="en-US" smtClean="0"/>
              <a:t>3/27/18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16768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5A751-3734-F34D-BF6A-8AADFDD70CDA}" type="datetimeFigureOut">
              <a:rPr lang="en-US" smtClean="0"/>
              <a:t>3/27/18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58900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5A751-3734-F34D-BF6A-8AADFDD70CDA}" type="datetimeFigureOut">
              <a:rPr lang="en-US" smtClean="0"/>
              <a:t>3/27/18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25055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5A751-3734-F34D-BF6A-8AADFDD70CDA}"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94852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5A751-3734-F34D-BF6A-8AADFDD70CDA}"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BD23E-83A3-1C47-BB86-62B3CC981784}" type="slidenum">
              <a:rPr lang="en-US" smtClean="0"/>
              <a:t>‹#›</a:t>
            </a:fld>
            <a:endParaRPr lang="en-US"/>
          </a:p>
        </p:txBody>
      </p:sp>
    </p:spTree>
    <p:extLst>
      <p:ext uri="{BB962C8B-B14F-4D97-AF65-F5344CB8AC3E}">
        <p14:creationId xmlns:p14="http://schemas.microsoft.com/office/powerpoint/2010/main" val="18664492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5A751-3734-F34D-BF6A-8AADFDD70CDA}" type="datetimeFigureOut">
              <a:rPr lang="en-US" smtClean="0"/>
              <a:t>3/27/18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BD23E-83A3-1C47-BB86-62B3CC981784}" type="slidenum">
              <a:rPr lang="en-US" smtClean="0"/>
              <a:t>‹#›</a:t>
            </a:fld>
            <a:endParaRPr lang="en-US"/>
          </a:p>
        </p:txBody>
      </p:sp>
    </p:spTree>
    <p:extLst>
      <p:ext uri="{BB962C8B-B14F-4D97-AF65-F5344CB8AC3E}">
        <p14:creationId xmlns:p14="http://schemas.microsoft.com/office/powerpoint/2010/main" val="709997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boisen@augsburg.edu"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boisen@augsburg.edu"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moodle.augsburg.edu/moodle2017/course/view.php?id=3431" TargetMode="External"/><Relationship Id="rId5" Type="http://schemas.openxmlformats.org/officeDocument/2006/relationships/hyperlink" Target="http://www.runipt.com" TargetMode="External"/><Relationship Id="rId6" Type="http://schemas.openxmlformats.org/officeDocument/2006/relationships/hyperlink" Target="https://www.alceasoftware.com/web/home.php"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mailto:emailer@runipt.com" TargetMode="External"/><Relationship Id="rId4" Type="http://schemas.openxmlformats.org/officeDocument/2006/relationships/hyperlink" Target="mailto:lydfairfield@gmail.com" TargetMode="External"/><Relationship Id="rId5" Type="http://schemas.openxmlformats.org/officeDocument/2006/relationships/hyperlink" Target="mailto:madden@augsburg.edu" TargetMode="External"/><Relationship Id="rId6" Type="http://schemas.openxmlformats.org/officeDocument/2006/relationships/hyperlink" Target="http://www.runipt.com/"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moodle.augsburg.edu/moodle2017/course/view.php?id=3431" TargetMode="External"/><Relationship Id="rId5" Type="http://schemas.openxmlformats.org/officeDocument/2006/relationships/hyperlink" Target="https://www.alceasoftware.com/web/home.php" TargetMode="External"/><Relationship Id="rId6" Type="http://schemas.openxmlformats.org/officeDocument/2006/relationships/hyperlink" Target="http://inside.augsburg.edu/" TargetMode="Externa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runipt.co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21706" y="1720515"/>
            <a:ext cx="6400800" cy="1754326"/>
          </a:xfrm>
          <a:prstGeom prst="rect">
            <a:avLst/>
          </a:prstGeom>
          <a:noFill/>
        </p:spPr>
        <p:txBody>
          <a:bodyPr wrap="square" rtlCol="0">
            <a:spAutoFit/>
          </a:bodyPr>
          <a:lstStyle/>
          <a:p>
            <a:r>
              <a:rPr lang="en-US" sz="4800" b="1" dirty="0" smtClean="0">
                <a:solidFill>
                  <a:schemeClr val="bg1"/>
                </a:solidFill>
                <a:latin typeface="Arial" charset="0"/>
                <a:ea typeface="ＭＳ Ｐゴシック" charset="0"/>
                <a:cs typeface="ＭＳ Ｐゴシック" charset="0"/>
              </a:rPr>
              <a:t>Metro </a:t>
            </a:r>
          </a:p>
          <a:p>
            <a:r>
              <a:rPr lang="en-US" sz="6000" b="1" dirty="0" smtClean="0">
                <a:solidFill>
                  <a:schemeClr val="bg1"/>
                </a:solidFill>
                <a:latin typeface="Arial" charset="0"/>
                <a:ea typeface="ＭＳ Ｐゴシック" charset="0"/>
                <a:cs typeface="ＭＳ Ｐゴシック" charset="0"/>
              </a:rPr>
              <a:t>Field </a:t>
            </a:r>
            <a:r>
              <a:rPr lang="en-US" sz="6000" b="1" dirty="0">
                <a:solidFill>
                  <a:schemeClr val="bg1"/>
                </a:solidFill>
                <a:latin typeface="Arial" charset="0"/>
                <a:ea typeface="ＭＳ Ｐゴシック" charset="0"/>
                <a:cs typeface="ＭＳ Ｐゴシック" charset="0"/>
              </a:rPr>
              <a:t>Orientation</a:t>
            </a:r>
            <a:endParaRPr lang="en-US" sz="6000" dirty="0"/>
          </a:p>
        </p:txBody>
      </p:sp>
      <p:sp>
        <p:nvSpPr>
          <p:cNvPr id="3" name="TextBox 2"/>
          <p:cNvSpPr txBox="1"/>
          <p:nvPr/>
        </p:nvSpPr>
        <p:spPr>
          <a:xfrm>
            <a:off x="8325853" y="3741821"/>
            <a:ext cx="3152273" cy="954107"/>
          </a:xfrm>
          <a:prstGeom prst="rect">
            <a:avLst/>
          </a:prstGeom>
          <a:noFill/>
        </p:spPr>
        <p:txBody>
          <a:bodyPr wrap="square" rtlCol="0">
            <a:spAutoFit/>
          </a:bodyPr>
          <a:lstStyle/>
          <a:p>
            <a:r>
              <a:rPr lang="en-US" sz="2800" dirty="0">
                <a:solidFill>
                  <a:schemeClr val="bg1"/>
                </a:solidFill>
                <a:latin typeface="Arial" charset="0"/>
                <a:ea typeface="ＭＳ Ｐゴシック" charset="0"/>
                <a:cs typeface="ＭＳ Ｐゴシック" charset="0"/>
              </a:rPr>
              <a:t>How DO I get a field placement?</a:t>
            </a:r>
          </a:p>
        </p:txBody>
      </p:sp>
    </p:spTree>
    <p:extLst>
      <p:ext uri="{BB962C8B-B14F-4D97-AF65-F5344CB8AC3E}">
        <p14:creationId xmlns:p14="http://schemas.microsoft.com/office/powerpoint/2010/main" val="94128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What if I am not assigned a placement?</a:t>
            </a:r>
            <a:endParaRPr lang="en-US"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normAutofit fontScale="85000" lnSpcReduction="20000"/>
          </a:bodyPr>
          <a:lstStyle/>
          <a:p>
            <a:r>
              <a:rPr kumimoji="1" lang="en-US" dirty="0">
                <a:latin typeface="Arial" charset="0"/>
                <a:ea typeface="ＭＳ Ｐゴシック" charset="0"/>
                <a:cs typeface="ＭＳ Ｐゴシック" charset="0"/>
              </a:rPr>
              <a:t>Don’t panic.  This happens to a small percentage of students at all 3 schools - often some of the most talented students.</a:t>
            </a:r>
          </a:p>
          <a:p>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You will be informed of the need for further contacts in an e-mail in late May.</a:t>
            </a:r>
          </a:p>
          <a:p>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If there were interviewing problems shared by prospective field instructors, those concerns will be shared with you.</a:t>
            </a:r>
          </a:p>
          <a:p>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A list of internships still without students will be distributed and we will discuss who might be a good fit for you.</a:t>
            </a:r>
          </a:p>
          <a:p>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A less formal process begins in late May where you contact the prospective field instructor, interview with them and we all talk right away about whether it is a match.</a:t>
            </a:r>
          </a:p>
          <a:p>
            <a:endParaRPr lang="en-US" dirty="0"/>
          </a:p>
        </p:txBody>
      </p:sp>
    </p:spTree>
    <p:extLst>
      <p:ext uri="{BB962C8B-B14F-4D97-AF65-F5344CB8AC3E}">
        <p14:creationId xmlns:p14="http://schemas.microsoft.com/office/powerpoint/2010/main" val="107465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ＭＳ Ｐゴシック" charset="0"/>
                <a:cs typeface="ＭＳ Ｐゴシック" charset="0"/>
              </a:rPr>
              <a:t>Dual Relationships</a:t>
            </a:r>
            <a:endParaRPr lang="en-US" b="1" dirty="0"/>
          </a:p>
        </p:txBody>
      </p:sp>
      <p:sp>
        <p:nvSpPr>
          <p:cNvPr id="3" name="Content Placeholder 2"/>
          <p:cNvSpPr>
            <a:spLocks noGrp="1"/>
          </p:cNvSpPr>
          <p:nvPr>
            <p:ph idx="1"/>
          </p:nvPr>
        </p:nvSpPr>
        <p:spPr/>
        <p:txBody>
          <a:bodyPr/>
          <a:lstStyle/>
          <a:p>
            <a:r>
              <a:rPr lang="en-US" i="1" dirty="0">
                <a:latin typeface="Arial" charset="0"/>
                <a:ea typeface="ＭＳ Ｐゴシック" charset="0"/>
                <a:cs typeface="ＭＳ Ｐゴシック" charset="0"/>
              </a:rPr>
              <a:t>Social workers who function as educators or field instructors for students should not engage in any dual or multiple relationships with students in which there is a risk of exploitation or potential harm to the student.  Social work educators and field instructors are responsible for setting clear, appropriate, and culturally sensitive </a:t>
            </a:r>
            <a:r>
              <a:rPr lang="en-US" i="1" dirty="0" smtClean="0">
                <a:latin typeface="Arial" charset="0"/>
                <a:ea typeface="ＭＳ Ｐゴシック" charset="0"/>
                <a:cs typeface="ＭＳ Ｐゴシック" charset="0"/>
              </a:rPr>
              <a:t>boundaries (</a:t>
            </a:r>
            <a:r>
              <a:rPr lang="en-US" i="1" dirty="0">
                <a:latin typeface="Arial" charset="0"/>
                <a:ea typeface="ＭＳ Ｐゴシック" charset="0"/>
                <a:cs typeface="ＭＳ Ｐゴシック" charset="0"/>
              </a:rPr>
              <a:t>Standard 3.02(d), NASW Code of Ethics).</a:t>
            </a:r>
          </a:p>
          <a:p>
            <a:pPr>
              <a:buFontTx/>
              <a:buNone/>
            </a:pPr>
            <a:endParaRPr lang="en-US" i="1"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When the placement occurs, the student and field instructor have the duty to disclose the existing relationship and its nature.</a:t>
            </a:r>
          </a:p>
        </p:txBody>
      </p:sp>
    </p:spTree>
    <p:extLst>
      <p:ext uri="{BB962C8B-B14F-4D97-AF65-F5344CB8AC3E}">
        <p14:creationId xmlns:p14="http://schemas.microsoft.com/office/powerpoint/2010/main" val="141666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What if I want a placement that is </a:t>
            </a:r>
            <a:r>
              <a:rPr kumimoji="1" lang="en-US" b="1" dirty="0" smtClean="0">
                <a:latin typeface="Arial" charset="0"/>
                <a:ea typeface="Arial" charset="0"/>
                <a:cs typeface="Arial" charset="0"/>
              </a:rPr>
              <a:t/>
            </a:r>
            <a:br>
              <a:rPr kumimoji="1" lang="en-US" b="1" dirty="0" smtClean="0">
                <a:latin typeface="Arial" charset="0"/>
                <a:ea typeface="Arial" charset="0"/>
                <a:cs typeface="Arial" charset="0"/>
              </a:rPr>
            </a:br>
            <a:r>
              <a:rPr kumimoji="1" lang="en-US" b="1" dirty="0" smtClean="0">
                <a:latin typeface="Arial" charset="0"/>
                <a:ea typeface="Arial" charset="0"/>
                <a:cs typeface="Arial" charset="0"/>
              </a:rPr>
              <a:t>not </a:t>
            </a:r>
            <a:r>
              <a:rPr kumimoji="1" lang="en-US" b="1" dirty="0">
                <a:latin typeface="Arial" charset="0"/>
                <a:ea typeface="Arial" charset="0"/>
                <a:cs typeface="Arial" charset="0"/>
              </a:rPr>
              <a:t>on the list?</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r>
              <a:rPr kumimoji="1" lang="en-US" dirty="0">
                <a:latin typeface="Arial" charset="0"/>
                <a:ea typeface="ＭＳ Ｐゴシック" charset="0"/>
                <a:cs typeface="ＭＳ Ｐゴシック" charset="0"/>
              </a:rPr>
              <a:t>Contact Laura via e-mail with the name of the agency, a contact person (if you have a name), and the phone number (especially outside the metro area).</a:t>
            </a:r>
          </a:p>
          <a:p>
            <a:pPr>
              <a:buNone/>
            </a:pPr>
            <a:endParaRPr kumimoji="1" lang="en-US" dirty="0">
              <a:latin typeface="Arial" charset="0"/>
              <a:ea typeface="ＭＳ Ｐゴシック" charset="0"/>
              <a:cs typeface="ＭＳ Ｐゴシック" charset="0"/>
            </a:endParaRPr>
          </a:p>
          <a:p>
            <a:r>
              <a:rPr kumimoji="1" lang="en-US" dirty="0" smtClean="0">
                <a:latin typeface="Arial" charset="0"/>
                <a:ea typeface="ＭＳ Ｐゴシック" charset="0"/>
                <a:cs typeface="ＭＳ Ｐゴシック" charset="0"/>
              </a:rPr>
              <a:t>Laura </a:t>
            </a:r>
            <a:r>
              <a:rPr kumimoji="1" lang="en-US" dirty="0">
                <a:latin typeface="Arial" charset="0"/>
                <a:ea typeface="ＭＳ Ｐゴシック" charset="0"/>
                <a:cs typeface="ＭＳ Ｐゴシック" charset="0"/>
              </a:rPr>
              <a:t>will contact the agency to see if they meet Augsburg and CSWE accreditation guidelines.</a:t>
            </a:r>
          </a:p>
          <a:p>
            <a:pPr>
              <a:buNone/>
            </a:pPr>
            <a:endParaRPr kumimoji="1" lang="en-US"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Please allow the field staff to do this exploration, i.e. </a:t>
            </a:r>
            <a:r>
              <a:rPr kumimoji="1" lang="en-US" b="1" dirty="0">
                <a:latin typeface="Arial" charset="0"/>
                <a:ea typeface="ＭＳ Ｐゴシック" charset="0"/>
                <a:cs typeface="ＭＳ Ｐゴシック" charset="0"/>
              </a:rPr>
              <a:t>do not contact them yourself!</a:t>
            </a:r>
          </a:p>
          <a:p>
            <a:endParaRPr lang="en-US" dirty="0"/>
          </a:p>
        </p:txBody>
      </p:sp>
    </p:spTree>
    <p:extLst>
      <p:ext uri="{BB962C8B-B14F-4D97-AF65-F5344CB8AC3E}">
        <p14:creationId xmlns:p14="http://schemas.microsoft.com/office/powerpoint/2010/main" val="66019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Employment Site Placements</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fontScale="92500" lnSpcReduction="20000"/>
          </a:bodyPr>
          <a:lstStyle/>
          <a:p>
            <a:r>
              <a:rPr kumimoji="1" lang="en-US" dirty="0">
                <a:latin typeface="Arial" charset="0"/>
                <a:ea typeface="ＭＳ Ｐゴシック" charset="0"/>
                <a:cs typeface="ＭＳ Ｐゴシック" charset="0"/>
              </a:rPr>
              <a:t>Refer to the field manual in terms of the proposal</a:t>
            </a:r>
            <a:r>
              <a:rPr kumimoji="1" lang="ja-JP" altLang="en-US" dirty="0">
                <a:latin typeface="Arial" charset="0"/>
                <a:ea typeface="ＭＳ Ｐゴシック" charset="0"/>
                <a:cs typeface="ＭＳ Ｐゴシック" charset="0"/>
              </a:rPr>
              <a:t>’</a:t>
            </a:r>
            <a:r>
              <a:rPr kumimoji="1" lang="en-US" altLang="ja-JP" dirty="0">
                <a:latin typeface="Arial" charset="0"/>
                <a:ea typeface="ＭＳ Ｐゴシック" charset="0"/>
                <a:cs typeface="ＭＳ Ｐゴシック" charset="0"/>
              </a:rPr>
              <a:t>s components.</a:t>
            </a:r>
          </a:p>
          <a:p>
            <a:endParaRPr kumimoji="1" lang="en-US" sz="14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Must have different roles &amp; responsibilities than your job.</a:t>
            </a:r>
          </a:p>
          <a:p>
            <a:pPr>
              <a:buNone/>
            </a:pPr>
            <a:endParaRPr kumimoji="1" lang="en-US" sz="14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Field and employment hours must be distinct.</a:t>
            </a:r>
          </a:p>
          <a:p>
            <a:endParaRPr kumimoji="1" lang="en-US" sz="14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No cross-over of clients.</a:t>
            </a:r>
          </a:p>
          <a:p>
            <a:pPr>
              <a:buNone/>
            </a:pPr>
            <a:endParaRPr kumimoji="1" lang="en-US" sz="14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Field instructor and employment supervisor cannot be the same person.</a:t>
            </a:r>
          </a:p>
          <a:p>
            <a:endParaRPr kumimoji="1" lang="en-US" sz="14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One year employment at the agency.</a:t>
            </a:r>
          </a:p>
          <a:p>
            <a:endParaRPr lang="en-US" dirty="0"/>
          </a:p>
        </p:txBody>
      </p:sp>
    </p:spTree>
    <p:extLst>
      <p:ext uri="{BB962C8B-B14F-4D97-AF65-F5344CB8AC3E}">
        <p14:creationId xmlns:p14="http://schemas.microsoft.com/office/powerpoint/2010/main" val="206292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Pathways: Washburn</a:t>
            </a:r>
          </a:p>
        </p:txBody>
      </p:sp>
      <p:sp>
        <p:nvSpPr>
          <p:cNvPr id="3" name="Content Placeholder 2"/>
          <p:cNvSpPr>
            <a:spLocks noGrp="1"/>
          </p:cNvSpPr>
          <p:nvPr>
            <p:ph idx="1"/>
          </p:nvPr>
        </p:nvSpPr>
        <p:spPr/>
        <p:txBody>
          <a:bodyPr>
            <a:normAutofit/>
          </a:bodyPr>
          <a:lstStyle/>
          <a:p>
            <a:r>
              <a:rPr lang="en-US" sz="2400" dirty="0">
                <a:latin typeface="Arial" charset="0"/>
                <a:ea typeface="Arial" charset="0"/>
                <a:cs typeface="Arial" charset="0"/>
              </a:rPr>
              <a:t>Goals:</a:t>
            </a:r>
          </a:p>
          <a:p>
            <a:pPr lvl="1"/>
            <a:r>
              <a:rPr lang="en-US" dirty="0">
                <a:latin typeface="Arial" charset="0"/>
                <a:ea typeface="Arial" charset="0"/>
                <a:cs typeface="Arial" charset="0"/>
              </a:rPr>
              <a:t>Increase the number of licensed mental health professionals from immigrant, refugee, &amp; minority communities</a:t>
            </a:r>
          </a:p>
          <a:p>
            <a:pPr lvl="1"/>
            <a:r>
              <a:rPr lang="en-US" dirty="0">
                <a:latin typeface="Arial" charset="0"/>
                <a:ea typeface="Arial" charset="0"/>
                <a:cs typeface="Arial" charset="0"/>
              </a:rPr>
              <a:t>Expand the accessibility of culturally competent, trauma-informed mental health services to members of diverse </a:t>
            </a:r>
            <a:r>
              <a:rPr lang="en-US" dirty="0" smtClean="0">
                <a:latin typeface="Arial" charset="0"/>
                <a:ea typeface="Arial" charset="0"/>
                <a:cs typeface="Arial" charset="0"/>
              </a:rPr>
              <a:t>communities</a:t>
            </a:r>
            <a:endParaRPr lang="en-US" dirty="0">
              <a:latin typeface="Arial" charset="0"/>
              <a:ea typeface="Arial" charset="0"/>
              <a:cs typeface="Arial" charset="0"/>
            </a:endParaRPr>
          </a:p>
          <a:p>
            <a:r>
              <a:rPr lang="en-US" sz="2400" dirty="0">
                <a:latin typeface="Arial" charset="0"/>
                <a:ea typeface="Arial" charset="0"/>
                <a:cs typeface="Arial" charset="0"/>
              </a:rPr>
              <a:t>Applicant Qualifications</a:t>
            </a:r>
          </a:p>
          <a:p>
            <a:pPr lvl="1"/>
            <a:r>
              <a:rPr lang="en-US" dirty="0">
                <a:latin typeface="Arial" charset="0"/>
                <a:ea typeface="Arial" charset="0"/>
                <a:cs typeface="Arial" charset="0"/>
              </a:rPr>
              <a:t>1</a:t>
            </a:r>
            <a:r>
              <a:rPr lang="en-US" baseline="30000" dirty="0">
                <a:latin typeface="Arial" charset="0"/>
                <a:ea typeface="Arial" charset="0"/>
                <a:cs typeface="Arial" charset="0"/>
              </a:rPr>
              <a:t>st</a:t>
            </a:r>
            <a:r>
              <a:rPr lang="en-US" dirty="0">
                <a:latin typeface="Arial" charset="0"/>
                <a:ea typeface="Arial" charset="0"/>
                <a:cs typeface="Arial" charset="0"/>
              </a:rPr>
              <a:t> or 2</a:t>
            </a:r>
            <a:r>
              <a:rPr lang="en-US" baseline="30000" dirty="0">
                <a:latin typeface="Arial" charset="0"/>
                <a:ea typeface="Arial" charset="0"/>
                <a:cs typeface="Arial" charset="0"/>
              </a:rPr>
              <a:t>nd</a:t>
            </a:r>
            <a:r>
              <a:rPr lang="en-US" dirty="0">
                <a:latin typeface="Arial" charset="0"/>
                <a:ea typeface="Arial" charset="0"/>
                <a:cs typeface="Arial" charset="0"/>
              </a:rPr>
              <a:t> year clinical track students only</a:t>
            </a:r>
          </a:p>
          <a:p>
            <a:pPr lvl="1"/>
            <a:r>
              <a:rPr lang="en-US" dirty="0">
                <a:latin typeface="Arial" charset="0"/>
                <a:ea typeface="Arial" charset="0"/>
                <a:cs typeface="Arial" charset="0"/>
              </a:rPr>
              <a:t>$7500 stipend for students selected</a:t>
            </a:r>
          </a:p>
          <a:p>
            <a:r>
              <a:rPr lang="en-US" sz="2400" dirty="0">
                <a:latin typeface="Arial" charset="0"/>
                <a:ea typeface="Arial" charset="0"/>
                <a:cs typeface="Arial" charset="0"/>
              </a:rPr>
              <a:t>Program Requirements </a:t>
            </a:r>
          </a:p>
          <a:p>
            <a:pPr lvl="1"/>
            <a:r>
              <a:rPr lang="en-US" dirty="0">
                <a:latin typeface="Arial" charset="0"/>
                <a:ea typeface="Arial" charset="0"/>
                <a:cs typeface="Arial" charset="0"/>
              </a:rPr>
              <a:t>Interview at Washburn &amp; be accepted into the Pathways internship</a:t>
            </a:r>
            <a:endParaRPr lang="en-US" baseline="30000" dirty="0">
              <a:latin typeface="Arial" charset="0"/>
              <a:ea typeface="Arial" charset="0"/>
              <a:cs typeface="Arial" charset="0"/>
            </a:endParaRPr>
          </a:p>
        </p:txBody>
      </p:sp>
    </p:spTree>
    <p:extLst>
      <p:ext uri="{BB962C8B-B14F-4D97-AF65-F5344CB8AC3E}">
        <p14:creationId xmlns:p14="http://schemas.microsoft.com/office/powerpoint/2010/main" val="53635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Pathways: Washburn</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32452" y="1825624"/>
            <a:ext cx="4290391" cy="4734201"/>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0070" y="1690688"/>
            <a:ext cx="3836503" cy="3557173"/>
          </a:xfrm>
          <a:prstGeom prst="rect">
            <a:avLst/>
          </a:prstGeom>
        </p:spPr>
      </p:pic>
    </p:spTree>
    <p:extLst>
      <p:ext uri="{BB962C8B-B14F-4D97-AF65-F5344CB8AC3E}">
        <p14:creationId xmlns:p14="http://schemas.microsoft.com/office/powerpoint/2010/main" val="1829223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Diversity Social Work Advancement Program (DSWAP)</a:t>
            </a:r>
          </a:p>
        </p:txBody>
      </p:sp>
      <p:sp>
        <p:nvSpPr>
          <p:cNvPr id="3" name="Content Placeholder 2"/>
          <p:cNvSpPr>
            <a:spLocks noGrp="1"/>
          </p:cNvSpPr>
          <p:nvPr>
            <p:ph idx="1"/>
          </p:nvPr>
        </p:nvSpPr>
        <p:spPr>
          <a:xfrm>
            <a:off x="838200" y="2153653"/>
            <a:ext cx="10515600" cy="3465094"/>
          </a:xfrm>
        </p:spPr>
        <p:txBody>
          <a:bodyPr/>
          <a:lstStyle/>
          <a:p>
            <a:r>
              <a:rPr lang="en-US" dirty="0">
                <a:latin typeface="Arial" charset="0"/>
                <a:ea typeface="Arial" charset="0"/>
                <a:cs typeface="Arial" charset="0"/>
              </a:rPr>
              <a:t>Goals:</a:t>
            </a:r>
          </a:p>
          <a:p>
            <a:pPr lvl="1"/>
            <a:r>
              <a:rPr lang="en-US" sz="2800" dirty="0">
                <a:latin typeface="Arial" charset="0"/>
                <a:ea typeface="Arial" charset="0"/>
                <a:cs typeface="Arial" charset="0"/>
              </a:rPr>
              <a:t>Increase the number of licensed mental health professionals from immigrant, refugee, minority &amp; LGBT communities</a:t>
            </a:r>
          </a:p>
          <a:p>
            <a:pPr lvl="1"/>
            <a:r>
              <a:rPr lang="en-US" sz="2800" dirty="0">
                <a:latin typeface="Arial" charset="0"/>
                <a:ea typeface="Arial" charset="0"/>
                <a:cs typeface="Arial" charset="0"/>
              </a:rPr>
              <a:t>Expand the accessibility of culturally competent, trauma-informed mental health services to members of diverse communities</a:t>
            </a:r>
          </a:p>
          <a:p>
            <a:r>
              <a:rPr lang="en-US" dirty="0" smtClean="0"/>
              <a:t>To apply</a:t>
            </a:r>
            <a:r>
              <a:rPr lang="en-US" smtClean="0"/>
              <a:t>, review IPT </a:t>
            </a:r>
            <a:r>
              <a:rPr lang="en-US" dirty="0" smtClean="0"/>
              <a:t>site: Family Partnership-DSWAP</a:t>
            </a:r>
            <a:endParaRPr lang="en-US" dirty="0"/>
          </a:p>
        </p:txBody>
      </p:sp>
    </p:spTree>
    <p:extLst>
      <p:ext uri="{BB962C8B-B14F-4D97-AF65-F5344CB8AC3E}">
        <p14:creationId xmlns:p14="http://schemas.microsoft.com/office/powerpoint/2010/main" val="156052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Remember...</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lnSpcReduction="10000"/>
          </a:bodyPr>
          <a:lstStyle/>
          <a:p>
            <a:r>
              <a:rPr kumimoji="1" lang="en-US" dirty="0">
                <a:latin typeface="Arial" charset="0"/>
                <a:ea typeface="ＭＳ Ｐゴシック" charset="0"/>
                <a:cs typeface="ＭＳ Ｐゴシック" charset="0"/>
              </a:rPr>
              <a:t>The goal is to have a placement by </a:t>
            </a:r>
            <a:r>
              <a:rPr kumimoji="1" lang="en-US" b="1" dirty="0">
                <a:latin typeface="Arial" charset="0"/>
                <a:ea typeface="ＭＳ Ｐゴシック" charset="0"/>
                <a:cs typeface="ＭＳ Ｐゴシック" charset="0"/>
              </a:rPr>
              <a:t>the end of May.</a:t>
            </a:r>
            <a:endParaRPr kumimoji="1" lang="en-US" dirty="0">
              <a:latin typeface="Arial" charset="0"/>
              <a:ea typeface="ＭＳ Ｐゴシック" charset="0"/>
              <a:cs typeface="ＭＳ Ｐゴシック" charset="0"/>
            </a:endParaRPr>
          </a:p>
          <a:p>
            <a:pPr>
              <a:buNone/>
            </a:pPr>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Act professionally. Your behavior toward all staff at an agency will reflect on all of us at Augsburg.</a:t>
            </a:r>
          </a:p>
          <a:p>
            <a:pPr>
              <a:buNone/>
            </a:pPr>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If you decide to not attend an interview, call and cancel.</a:t>
            </a:r>
          </a:p>
          <a:p>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You must get the placement. We just facilitate the placement process. </a:t>
            </a:r>
          </a:p>
          <a:p>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Not procuring a placement will delay your progress in the MSW program. </a:t>
            </a:r>
          </a:p>
          <a:p>
            <a:endParaRPr lang="en-US" dirty="0"/>
          </a:p>
        </p:txBody>
      </p:sp>
    </p:spTree>
    <p:extLst>
      <p:ext uri="{BB962C8B-B14F-4D97-AF65-F5344CB8AC3E}">
        <p14:creationId xmlns:p14="http://schemas.microsoft.com/office/powerpoint/2010/main" val="55302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Remember...</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fontScale="92500"/>
          </a:bodyPr>
          <a:lstStyle/>
          <a:p>
            <a:r>
              <a:rPr kumimoji="1" lang="en-US" dirty="0">
                <a:latin typeface="Arial" charset="0"/>
                <a:ea typeface="ＭＳ Ｐゴシック" charset="0"/>
                <a:cs typeface="ＭＳ Ｐゴシック" charset="0"/>
              </a:rPr>
              <a:t>If the placement requires transporting of clients, ask if the agency will cover the liability or contact your own private insurance.</a:t>
            </a:r>
          </a:p>
          <a:p>
            <a:pPr>
              <a:buNone/>
            </a:pPr>
            <a:endParaRPr kumimoji="1" lang="en-US" sz="900"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Most placements will conduct criminal background checks and they can refuse a field placement based upon the results.</a:t>
            </a:r>
          </a:p>
          <a:p>
            <a:pPr>
              <a:buNone/>
            </a:pPr>
            <a:endParaRPr kumimoji="1" lang="en-US" sz="900" dirty="0">
              <a:latin typeface="Arial" charset="0"/>
              <a:ea typeface="ＭＳ Ｐゴシック" charset="0"/>
              <a:cs typeface="ＭＳ Ｐゴシック" charset="0"/>
            </a:endParaRPr>
          </a:p>
          <a:p>
            <a:r>
              <a:rPr kumimoji="1" lang="en-US" u="sng" dirty="0">
                <a:latin typeface="Arial" charset="0"/>
                <a:ea typeface="ＭＳ Ｐゴシック" charset="0"/>
                <a:cs typeface="ＭＳ Ｐゴシック" charset="0"/>
              </a:rPr>
              <a:t>Field Coordinators assign the field seminar classes due to travel constraints</a:t>
            </a:r>
            <a:r>
              <a:rPr kumimoji="1" lang="en-US" u="sng" dirty="0" smtClean="0">
                <a:latin typeface="Arial" charset="0"/>
                <a:ea typeface="ＭＳ Ｐゴシック" charset="0"/>
                <a:cs typeface="ＭＳ Ｐゴシック" charset="0"/>
              </a:rPr>
              <a:t>.</a:t>
            </a:r>
            <a:endParaRPr kumimoji="1" lang="en-US" dirty="0">
              <a:latin typeface="Arial" charset="0"/>
              <a:ea typeface="ＭＳ Ｐゴシック" charset="0"/>
              <a:cs typeface="ＭＳ Ｐゴシック" charset="0"/>
            </a:endParaRPr>
          </a:p>
          <a:p>
            <a:r>
              <a:rPr kumimoji="1" lang="en-US" dirty="0">
                <a:latin typeface="Arial" charset="0"/>
                <a:ea typeface="ＭＳ Ｐゴシック" charset="0"/>
                <a:cs typeface="ＭＳ Ｐゴシック" charset="0"/>
              </a:rPr>
              <a:t>Once a placement is assigned, it is increasingly difficult to obtain another placement, e.g. if you’ve had 2</a:t>
            </a:r>
            <a:r>
              <a:rPr kumimoji="1" lang="en-US" baseline="30000" dirty="0">
                <a:latin typeface="Arial" charset="0"/>
                <a:ea typeface="ＭＳ Ｐゴシック" charset="0"/>
                <a:cs typeface="ＭＳ Ｐゴシック" charset="0"/>
              </a:rPr>
              <a:t>nd</a:t>
            </a:r>
            <a:r>
              <a:rPr kumimoji="1" lang="en-US" dirty="0">
                <a:latin typeface="Arial" charset="0"/>
                <a:ea typeface="ＭＳ Ｐゴシック" charset="0"/>
                <a:cs typeface="ＭＳ Ｐゴシック" charset="0"/>
              </a:rPr>
              <a:t> thoughts or think you can do better somewhere else.</a:t>
            </a:r>
          </a:p>
          <a:p>
            <a:endParaRPr lang="en-US" dirty="0"/>
          </a:p>
        </p:txBody>
      </p:sp>
    </p:spTree>
    <p:extLst>
      <p:ext uri="{BB962C8B-B14F-4D97-AF65-F5344CB8AC3E}">
        <p14:creationId xmlns:p14="http://schemas.microsoft.com/office/powerpoint/2010/main" val="30946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ＭＳ Ｐゴシック" charset="0"/>
                <a:cs typeface="ＭＳ Ｐゴシック" charset="0"/>
              </a:rPr>
              <a:t>Advice from an alum that now interviews students:</a:t>
            </a:r>
            <a:endParaRPr lang="en-US" dirty="0"/>
          </a:p>
        </p:txBody>
      </p:sp>
      <p:sp>
        <p:nvSpPr>
          <p:cNvPr id="3" name="Content Placeholder 2"/>
          <p:cNvSpPr>
            <a:spLocks noGrp="1"/>
          </p:cNvSpPr>
          <p:nvPr>
            <p:ph idx="1"/>
          </p:nvPr>
        </p:nvSpPr>
        <p:spPr>
          <a:xfrm>
            <a:off x="838200" y="2225842"/>
            <a:ext cx="10515600" cy="3537284"/>
          </a:xfrm>
        </p:spPr>
        <p:txBody>
          <a:bodyPr/>
          <a:lstStyle/>
          <a:p>
            <a:r>
              <a:rPr lang="en-US" dirty="0" smtClean="0">
                <a:latin typeface="Arial" charset="0"/>
                <a:ea typeface="ＭＳ Ｐゴシック" charset="0"/>
                <a:cs typeface="ＭＳ Ｐゴシック" charset="0"/>
              </a:rPr>
              <a:t>Don’</a:t>
            </a:r>
            <a:r>
              <a:rPr lang="en-US" altLang="ja-JP" dirty="0" smtClean="0">
                <a:latin typeface="Arial" charset="0"/>
                <a:ea typeface="ＭＳ Ｐゴシック" charset="0"/>
                <a:cs typeface="ＭＳ Ｐゴシック" charset="0"/>
              </a:rPr>
              <a:t>t </a:t>
            </a:r>
            <a:r>
              <a:rPr lang="en-US" altLang="ja-JP" dirty="0">
                <a:latin typeface="Arial" charset="0"/>
                <a:ea typeface="ＭＳ Ｐゴシック" charset="0"/>
                <a:cs typeface="ＭＳ Ｐゴシック" charset="0"/>
              </a:rPr>
              <a:t>self-disclose too much personal information.</a:t>
            </a:r>
          </a:p>
          <a:p>
            <a:endParaRPr lang="en-US" sz="1400"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Dress professionally.</a:t>
            </a:r>
          </a:p>
          <a:p>
            <a:endParaRPr lang="en-US" sz="1400"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Use spell check on your written materials.</a:t>
            </a:r>
          </a:p>
          <a:p>
            <a:endParaRPr lang="en-US" dirty="0"/>
          </a:p>
        </p:txBody>
      </p:sp>
    </p:spTree>
    <p:extLst>
      <p:ext uri="{BB962C8B-B14F-4D97-AF65-F5344CB8AC3E}">
        <p14:creationId xmlns:p14="http://schemas.microsoft.com/office/powerpoint/2010/main" val="207316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rial" charset="0"/>
                <a:ea typeface="ＭＳ Ｐゴシック" charset="0"/>
                <a:cs typeface="ＭＳ Ｐゴシック" charset="0"/>
              </a:rPr>
              <a:t>Field Contacts</a:t>
            </a:r>
            <a:endParaRPr lang="en-US" sz="4800" b="1" dirty="0"/>
          </a:p>
        </p:txBody>
      </p:sp>
      <p:sp>
        <p:nvSpPr>
          <p:cNvPr id="3" name="Content Placeholder 2"/>
          <p:cNvSpPr>
            <a:spLocks noGrp="1"/>
          </p:cNvSpPr>
          <p:nvPr>
            <p:ph idx="1"/>
          </p:nvPr>
        </p:nvSpPr>
        <p:spPr>
          <a:xfrm>
            <a:off x="2671010" y="2033337"/>
            <a:ext cx="8682789" cy="3392905"/>
          </a:xfrm>
        </p:spPr>
        <p:txBody>
          <a:bodyPr>
            <a:noAutofit/>
          </a:bodyPr>
          <a:lstStyle/>
          <a:p>
            <a:r>
              <a:rPr lang="en-US" sz="3200" dirty="0">
                <a:latin typeface="Arial" charset="0"/>
                <a:ea typeface="ＭＳ Ｐゴシック" charset="0"/>
                <a:cs typeface="ＭＳ Ｐゴシック" charset="0"/>
              </a:rPr>
              <a:t>Laura Boisen:  MSW Field Coordinator</a:t>
            </a:r>
          </a:p>
          <a:p>
            <a:pPr marL="457200" lvl="1" indent="0">
              <a:buNone/>
            </a:pPr>
            <a:r>
              <a:rPr lang="en-US" sz="3200" dirty="0">
                <a:latin typeface="Arial" charset="0"/>
                <a:ea typeface="ＭＳ Ｐゴシック" charset="0"/>
                <a:hlinkClick r:id="rId4"/>
              </a:rPr>
              <a:t>boisen@augsburg.edu</a:t>
            </a:r>
            <a:endParaRPr lang="en-US" sz="3200" dirty="0">
              <a:latin typeface="Arial" charset="0"/>
              <a:ea typeface="ＭＳ Ｐゴシック" charset="0"/>
            </a:endParaRPr>
          </a:p>
          <a:p>
            <a:pPr marL="457200" lvl="1" indent="0">
              <a:buNone/>
            </a:pPr>
            <a:r>
              <a:rPr kumimoji="1" lang="en-US" sz="3200" dirty="0">
                <a:latin typeface="Arial" charset="0"/>
                <a:ea typeface="ＭＳ Ｐゴシック" charset="0"/>
              </a:rPr>
              <a:t>612.330.1439</a:t>
            </a:r>
          </a:p>
          <a:p>
            <a:r>
              <a:rPr lang="en-US" sz="3200" dirty="0">
                <a:latin typeface="Arial" charset="0"/>
                <a:ea typeface="ＭＳ Ｐゴシック" charset="0"/>
                <a:cs typeface="ＭＳ Ｐゴシック" charset="0"/>
              </a:rPr>
              <a:t>Lydia Madden:  MSW Field Assistant</a:t>
            </a:r>
          </a:p>
          <a:p>
            <a:pPr marL="457200" lvl="1" indent="0">
              <a:buNone/>
            </a:pPr>
            <a:r>
              <a:rPr lang="en-US" sz="3200" dirty="0">
                <a:latin typeface="Arial" charset="0"/>
                <a:ea typeface="ＭＳ Ｐゴシック" charset="0"/>
                <a:hlinkClick r:id="rId4"/>
              </a:rPr>
              <a:t>madden@augsburg.edu</a:t>
            </a:r>
            <a:endParaRPr lang="en-US" sz="3200" dirty="0">
              <a:latin typeface="Arial" charset="0"/>
              <a:ea typeface="ＭＳ Ｐゴシック" charset="0"/>
            </a:endParaRPr>
          </a:p>
          <a:p>
            <a:pPr marL="457200" lvl="1" indent="0">
              <a:buNone/>
            </a:pPr>
            <a:r>
              <a:rPr kumimoji="1" lang="en-US" sz="3200" dirty="0" smtClean="0">
                <a:latin typeface="Arial" charset="0"/>
                <a:ea typeface="ＭＳ Ｐゴシック" charset="0"/>
              </a:rPr>
              <a:t>612.330.1189</a:t>
            </a:r>
            <a:endParaRPr kumimoji="1" lang="en-US" sz="3200" dirty="0">
              <a:latin typeface="Arial" charset="0"/>
              <a:ea typeface="ＭＳ Ｐゴシック" charset="0"/>
            </a:endParaRPr>
          </a:p>
        </p:txBody>
      </p:sp>
    </p:spTree>
    <p:extLst>
      <p:ext uri="{BB962C8B-B14F-4D97-AF65-F5344CB8AC3E}">
        <p14:creationId xmlns:p14="http://schemas.microsoft.com/office/powerpoint/2010/main" val="1750898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Contact Information</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r>
              <a:rPr kumimoji="1" lang="en-US" dirty="0">
                <a:latin typeface="Arial" charset="0"/>
                <a:ea typeface="ＭＳ Ｐゴシック" charset="0"/>
                <a:cs typeface="ＭＳ Ｐゴシック" charset="0"/>
              </a:rPr>
              <a:t>Laura Boisen</a:t>
            </a:r>
          </a:p>
          <a:p>
            <a:pPr lvl="1"/>
            <a:r>
              <a:rPr kumimoji="1" lang="en-US" dirty="0">
                <a:latin typeface="Arial" charset="0"/>
                <a:ea typeface="ＭＳ Ｐゴシック" charset="0"/>
              </a:rPr>
              <a:t>Stressed?  Give me a call or e-mail</a:t>
            </a:r>
          </a:p>
          <a:p>
            <a:pPr lvl="1"/>
            <a:r>
              <a:rPr kumimoji="1" lang="en-US" dirty="0">
                <a:latin typeface="Arial" charset="0"/>
                <a:ea typeface="ＭＳ Ｐゴシック" charset="0"/>
                <a:hlinkClick r:id="rId4"/>
              </a:rPr>
              <a:t>boisen@</a:t>
            </a:r>
            <a:r>
              <a:rPr kumimoji="1" lang="en-US" dirty="0" smtClean="0">
                <a:latin typeface="Arial" charset="0"/>
                <a:ea typeface="ＭＳ Ｐゴシック" charset="0"/>
                <a:hlinkClick r:id="rId4"/>
              </a:rPr>
              <a:t>augsburg.edu</a:t>
            </a:r>
            <a:r>
              <a:rPr kumimoji="1" lang="en-US" dirty="0" smtClean="0">
                <a:latin typeface="Arial" charset="0"/>
                <a:ea typeface="ＭＳ Ｐゴシック" charset="0"/>
              </a:rPr>
              <a:t> </a:t>
            </a:r>
          </a:p>
          <a:p>
            <a:pPr lvl="1"/>
            <a:r>
              <a:rPr kumimoji="1" lang="en-US" dirty="0" smtClean="0">
                <a:latin typeface="Arial" charset="0"/>
                <a:ea typeface="ＭＳ Ｐゴシック" charset="0"/>
              </a:rPr>
              <a:t>E-mail is recommended for fastest response</a:t>
            </a:r>
            <a:endParaRPr kumimoji="1" lang="en-US" dirty="0">
              <a:latin typeface="Arial" charset="0"/>
              <a:ea typeface="ＭＳ Ｐゴシック" charset="0"/>
            </a:endParaRPr>
          </a:p>
          <a:p>
            <a:pPr lvl="1"/>
            <a:r>
              <a:rPr kumimoji="1" lang="en-US" dirty="0">
                <a:latin typeface="Arial" charset="0"/>
                <a:ea typeface="ＭＳ Ｐゴシック" charset="0"/>
              </a:rPr>
              <a:t>612.330.1439</a:t>
            </a:r>
          </a:p>
          <a:p>
            <a:r>
              <a:rPr kumimoji="1" lang="en-US" dirty="0">
                <a:latin typeface="Arial" charset="0"/>
                <a:ea typeface="ＭＳ Ｐゴシック" charset="0"/>
                <a:cs typeface="ＭＳ Ｐゴシック" charset="0"/>
              </a:rPr>
              <a:t>Lydia Madden</a:t>
            </a:r>
          </a:p>
          <a:p>
            <a:pPr lvl="1"/>
            <a:r>
              <a:rPr kumimoji="1" lang="en-US" dirty="0">
                <a:latin typeface="Arial" charset="0"/>
                <a:ea typeface="ＭＳ Ｐゴシック" charset="0"/>
              </a:rPr>
              <a:t>Need help with IPT or Learning Agenda? </a:t>
            </a:r>
            <a:r>
              <a:rPr kumimoji="1" lang="en-US" dirty="0" smtClean="0">
                <a:latin typeface="Arial" charset="0"/>
                <a:ea typeface="ＭＳ Ｐゴシック" charset="0"/>
              </a:rPr>
              <a:t>Contact Lydia via email at</a:t>
            </a:r>
            <a:endParaRPr kumimoji="1" lang="en-US" dirty="0">
              <a:latin typeface="Arial" charset="0"/>
              <a:ea typeface="ＭＳ Ｐゴシック" charset="0"/>
            </a:endParaRPr>
          </a:p>
          <a:p>
            <a:pPr lvl="1"/>
            <a:r>
              <a:rPr kumimoji="1" lang="en-US" dirty="0">
                <a:latin typeface="Arial" charset="0"/>
                <a:ea typeface="ＭＳ Ｐゴシック" charset="0"/>
                <a:hlinkClick r:id="rId4"/>
              </a:rPr>
              <a:t>madden@augsburg.edu</a:t>
            </a:r>
            <a:endParaRPr kumimoji="1" lang="en-US" dirty="0">
              <a:latin typeface="Arial" charset="0"/>
              <a:ea typeface="ＭＳ Ｐゴシック" charset="0"/>
            </a:endParaRPr>
          </a:p>
          <a:p>
            <a:pPr lvl="1"/>
            <a:r>
              <a:rPr kumimoji="1" lang="en-US" dirty="0" smtClean="0">
                <a:latin typeface="Arial" charset="0"/>
                <a:ea typeface="ＭＳ Ｐゴシック" charset="0"/>
              </a:rPr>
              <a:t>Email is preferred for fastest response</a:t>
            </a:r>
            <a:r>
              <a:rPr kumimoji="1" lang="is-IS" dirty="0" smtClean="0">
                <a:latin typeface="Arial" charset="0"/>
                <a:ea typeface="ＭＳ Ｐゴシック" charset="0"/>
              </a:rPr>
              <a:t>…</a:t>
            </a:r>
            <a:r>
              <a:rPr kumimoji="1" lang="en-US" dirty="0" smtClean="0">
                <a:latin typeface="Arial" charset="0"/>
                <a:ea typeface="ＭＳ Ｐゴシック" charset="0"/>
              </a:rPr>
              <a:t> but you can also call Lydia at</a:t>
            </a:r>
          </a:p>
          <a:p>
            <a:pPr lvl="1"/>
            <a:r>
              <a:rPr kumimoji="1" lang="en-US" dirty="0" smtClean="0">
                <a:latin typeface="Arial" charset="0"/>
                <a:ea typeface="ＭＳ Ｐゴシック" charset="0"/>
              </a:rPr>
              <a:t>612.330.1189</a:t>
            </a:r>
            <a:endParaRPr kumimoji="1" lang="en-US" dirty="0">
              <a:latin typeface="Arial" charset="0"/>
              <a:ea typeface="ＭＳ Ｐゴシック" charset="0"/>
            </a:endParaRPr>
          </a:p>
        </p:txBody>
      </p:sp>
    </p:spTree>
    <p:extLst>
      <p:ext uri="{BB962C8B-B14F-4D97-AF65-F5344CB8AC3E}">
        <p14:creationId xmlns:p14="http://schemas.microsoft.com/office/powerpoint/2010/main" val="818521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Online Access to all your </a:t>
            </a:r>
            <a:r>
              <a:rPr lang="en-US" b="1" dirty="0" smtClean="0">
                <a:latin typeface="Arial" charset="0"/>
                <a:ea typeface="Arial" charset="0"/>
                <a:cs typeface="Arial" charset="0"/>
              </a:rPr>
              <a:t/>
            </a:r>
            <a:br>
              <a:rPr lang="en-US" b="1" dirty="0" smtClean="0">
                <a:latin typeface="Arial" charset="0"/>
                <a:ea typeface="Arial" charset="0"/>
                <a:cs typeface="Arial" charset="0"/>
              </a:rPr>
            </a:br>
            <a:r>
              <a:rPr lang="en-US" b="1" dirty="0" smtClean="0">
                <a:latin typeface="Arial" charset="0"/>
                <a:ea typeface="Arial" charset="0"/>
                <a:cs typeface="Arial" charset="0"/>
              </a:rPr>
              <a:t>Field </a:t>
            </a:r>
            <a:r>
              <a:rPr lang="en-US" b="1" dirty="0">
                <a:latin typeface="Arial" charset="0"/>
                <a:ea typeface="Arial" charset="0"/>
                <a:cs typeface="Arial" charset="0"/>
              </a:rPr>
              <a:t>Resources</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r>
              <a:rPr lang="en-US" dirty="0">
                <a:latin typeface="Arial" charset="0"/>
                <a:ea typeface="ＭＳ Ｐゴシック" charset="0"/>
                <a:cs typeface="ＭＳ Ｐゴシック" charset="0"/>
              </a:rPr>
              <a:t>To access Augsburg’s MSW Field Manual and all important field forms and placement information:</a:t>
            </a:r>
          </a:p>
          <a:p>
            <a:pPr marL="849313" lvl="1" indent="-457200">
              <a:buFontTx/>
              <a:buAutoNum type="arabicPeriod"/>
            </a:pPr>
            <a:r>
              <a:rPr lang="en-US" sz="2300" dirty="0">
                <a:latin typeface="Arial" charset="0"/>
                <a:ea typeface="ＭＳ Ｐゴシック" charset="0"/>
              </a:rPr>
              <a:t>Moodle, </a:t>
            </a:r>
            <a:r>
              <a:rPr lang="en-US" sz="2300" dirty="0">
                <a:latin typeface="Arial" charset="0"/>
                <a:ea typeface="ＭＳ Ｐゴシック" charset="0"/>
                <a:hlinkClick r:id="rId4"/>
              </a:rPr>
              <a:t>MSW Resource Site</a:t>
            </a:r>
            <a:endParaRPr lang="en-US" sz="2300" dirty="0">
              <a:latin typeface="Arial" charset="0"/>
              <a:ea typeface="ＭＳ Ｐゴシック" charset="0"/>
            </a:endParaRPr>
          </a:p>
          <a:p>
            <a:pPr marL="849313" lvl="1" indent="-457200">
              <a:buFontTx/>
              <a:buAutoNum type="arabicPeriod"/>
            </a:pPr>
            <a:r>
              <a:rPr lang="en-US" sz="2300" dirty="0">
                <a:latin typeface="Arial" charset="0"/>
                <a:ea typeface="ＭＳ Ｐゴシック" charset="0"/>
              </a:rPr>
              <a:t>Field placement descriptions are updated periodically on IPT (</a:t>
            </a:r>
            <a:r>
              <a:rPr lang="en-US" sz="2300" dirty="0">
                <a:latin typeface="Arial" charset="0"/>
                <a:ea typeface="ＭＳ Ｐゴシック" charset="0"/>
                <a:hlinkClick r:id="rId5"/>
              </a:rPr>
              <a:t>www.runipt.com</a:t>
            </a:r>
            <a:r>
              <a:rPr lang="en-US" sz="2300" dirty="0">
                <a:latin typeface="Arial" charset="0"/>
                <a:ea typeface="ＭＳ Ｐゴシック" charset="0"/>
              </a:rPr>
              <a:t> ) so check back often for updates.  </a:t>
            </a:r>
          </a:p>
          <a:p>
            <a:pPr marL="849313" lvl="1" indent="-457200">
              <a:buFontTx/>
              <a:buAutoNum type="arabicPeriod"/>
            </a:pPr>
            <a:r>
              <a:rPr lang="en-US" sz="2300" dirty="0" smtClean="0">
                <a:latin typeface="Arial" charset="0"/>
                <a:ea typeface="ＭＳ Ｐゴシック" charset="0"/>
              </a:rPr>
              <a:t>Each student’s individual Learning Agenda </a:t>
            </a:r>
            <a:r>
              <a:rPr lang="en-US" sz="2300" dirty="0">
                <a:latin typeface="Arial" charset="0"/>
                <a:ea typeface="ＭＳ Ｐゴシック" charset="0"/>
              </a:rPr>
              <a:t>and </a:t>
            </a:r>
            <a:r>
              <a:rPr lang="en-US" sz="2300" dirty="0" smtClean="0">
                <a:latin typeface="Arial" charset="0"/>
                <a:ea typeface="ＭＳ Ｐゴシック" charset="0"/>
              </a:rPr>
              <a:t>Agreement is shared </a:t>
            </a:r>
            <a:r>
              <a:rPr lang="en-US" sz="2300" dirty="0">
                <a:latin typeface="Arial" charset="0"/>
                <a:ea typeface="ＭＳ Ｐゴシック" charset="0"/>
              </a:rPr>
              <a:t>with </a:t>
            </a:r>
            <a:r>
              <a:rPr lang="en-US" sz="2300" dirty="0" smtClean="0">
                <a:latin typeface="Arial" charset="0"/>
                <a:ea typeface="ＭＳ Ｐゴシック" charset="0"/>
              </a:rPr>
              <a:t>the student</a:t>
            </a:r>
            <a:r>
              <a:rPr lang="en-US" sz="2300" dirty="0">
                <a:latin typeface="Arial" charset="0"/>
                <a:ea typeface="ＭＳ Ｐゴシック" charset="0"/>
              </a:rPr>
              <a:t>, field instructor, and field faculty via </a:t>
            </a:r>
            <a:r>
              <a:rPr lang="en-US" sz="2300" dirty="0" smtClean="0">
                <a:latin typeface="Arial" charset="0"/>
                <a:ea typeface="ＭＳ Ｐゴシック" charset="0"/>
              </a:rPr>
              <a:t>Google Docs (a link to the Document is emailed </a:t>
            </a:r>
            <a:r>
              <a:rPr lang="en-US" sz="2300" dirty="0">
                <a:latin typeface="Arial" charset="0"/>
                <a:ea typeface="ＭＳ Ｐゴシック" charset="0"/>
              </a:rPr>
              <a:t>to </a:t>
            </a:r>
            <a:r>
              <a:rPr lang="en-US" sz="2300" dirty="0" smtClean="0">
                <a:latin typeface="Arial" charset="0"/>
                <a:ea typeface="ＭＳ Ｐゴシック" charset="0"/>
              </a:rPr>
              <a:t>your student augsburg.edu account </a:t>
            </a:r>
            <a:r>
              <a:rPr lang="en-US" sz="2300" dirty="0">
                <a:latin typeface="Arial" charset="0"/>
                <a:ea typeface="ＭＳ Ｐゴシック" charset="0"/>
              </a:rPr>
              <a:t>at the end of August</a:t>
            </a:r>
            <a:r>
              <a:rPr lang="en-US" sz="2300" dirty="0" smtClean="0">
                <a:latin typeface="Arial" charset="0"/>
                <a:ea typeface="ＭＳ Ｐゴシック" charset="0"/>
              </a:rPr>
              <a:t>).  DO NOT COPY DOCUMENT TO ALTERNATIVE FORMATS. You must use the Google Doc provided.  Contact Lydia if problems.</a:t>
            </a:r>
            <a:endParaRPr lang="en-US" sz="2300" dirty="0">
              <a:latin typeface="Arial" charset="0"/>
              <a:ea typeface="ＭＳ Ｐゴシック" charset="0"/>
            </a:endParaRPr>
          </a:p>
          <a:p>
            <a:pPr marL="849313" lvl="1" indent="-457200">
              <a:buFontTx/>
              <a:buAutoNum type="arabicPeriod"/>
            </a:pPr>
            <a:r>
              <a:rPr lang="en-US" dirty="0">
                <a:latin typeface="Arial" charset="0"/>
                <a:ea typeface="ＭＳ Ｐゴシック" charset="0"/>
                <a:cs typeface="ＭＳ Ｐゴシック" charset="0"/>
              </a:rPr>
              <a:t>Important updates will always be posted at the </a:t>
            </a:r>
            <a:r>
              <a:rPr lang="en-US" dirty="0">
                <a:latin typeface="Arial" charset="0"/>
                <a:ea typeface="ＭＳ Ｐゴシック" charset="0"/>
                <a:cs typeface="ＭＳ Ｐゴシック" charset="0"/>
                <a:hlinkClick r:id="rId4"/>
              </a:rPr>
              <a:t>MSW Resource Site </a:t>
            </a:r>
            <a:r>
              <a:rPr lang="en-US" dirty="0">
                <a:latin typeface="Arial" charset="0"/>
                <a:ea typeface="ＭＳ Ｐゴシック" charset="0"/>
                <a:cs typeface="ＭＳ Ｐゴシック" charset="0"/>
              </a:rPr>
              <a:t>and on </a:t>
            </a:r>
            <a:r>
              <a:rPr lang="en-US" dirty="0">
                <a:latin typeface="Arial" charset="0"/>
                <a:ea typeface="ＭＳ Ｐゴシック" charset="0"/>
                <a:cs typeface="ＭＳ Ｐゴシック" charset="0"/>
                <a:hlinkClick r:id="rId6"/>
              </a:rPr>
              <a:t>IPT Augsburg Home Page</a:t>
            </a:r>
            <a:endParaRPr lang="en-US" dirty="0">
              <a:latin typeface="Arial"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105111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charset="0"/>
                <a:ea typeface="Arial" charset="0"/>
                <a:cs typeface="Arial" charset="0"/>
              </a:rPr>
              <a:t>Screenshot of IPT Home Page</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18481" y="1499017"/>
            <a:ext cx="8155038" cy="4152276"/>
          </a:xfrm>
        </p:spPr>
      </p:pic>
      <p:cxnSp>
        <p:nvCxnSpPr>
          <p:cNvPr id="6" name="Straight Arrow Connector 5"/>
          <p:cNvCxnSpPr/>
          <p:nvPr/>
        </p:nvCxnSpPr>
        <p:spPr>
          <a:xfrm flipH="1">
            <a:off x="5678905" y="3561347"/>
            <a:ext cx="2743200" cy="577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590047" y="4902967"/>
            <a:ext cx="4209179" cy="1380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632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Arial" charset="0"/>
                <a:ea typeface="Arial" charset="0"/>
                <a:cs typeface="Arial" charset="0"/>
              </a:rPr>
              <a:t>Screenshot of </a:t>
            </a:r>
            <a:r>
              <a:rPr lang="en-US" sz="3600" b="1" dirty="0" smtClean="0">
                <a:latin typeface="Arial" charset="0"/>
                <a:ea typeface="Arial" charset="0"/>
                <a:cs typeface="Arial" charset="0"/>
              </a:rPr>
              <a:t>how you will see agencies listed in IPT (Note: you should only see “active agencies)</a:t>
            </a:r>
            <a:endParaRPr lang="en-US" sz="3600" b="1"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11647" y="1825625"/>
            <a:ext cx="6568705" cy="4351338"/>
          </a:xfrm>
        </p:spPr>
      </p:pic>
    </p:spTree>
    <p:extLst>
      <p:ext uri="{BB962C8B-B14F-4D97-AF65-F5344CB8AC3E}">
        <p14:creationId xmlns:p14="http://schemas.microsoft.com/office/powerpoint/2010/main" val="1391830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charset="0"/>
                <a:ea typeface="Arial" charset="0"/>
                <a:cs typeface="Arial" charset="0"/>
              </a:rPr>
              <a:t>Screenshot of </a:t>
            </a:r>
            <a:r>
              <a:rPr lang="en-US" sz="3600" b="1" dirty="0" smtClean="0">
                <a:latin typeface="Arial" charset="0"/>
                <a:ea typeface="Arial" charset="0"/>
                <a:cs typeface="Arial" charset="0"/>
              </a:rPr>
              <a:t>what you will see when you view agency details</a:t>
            </a:r>
            <a:endParaRPr lang="en-US" sz="3600" b="1"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20208" y="1825625"/>
            <a:ext cx="5151584" cy="4351338"/>
          </a:xfrm>
        </p:spPr>
      </p:pic>
      <p:cxnSp>
        <p:nvCxnSpPr>
          <p:cNvPr id="9" name="Straight Arrow Connector 8"/>
          <p:cNvCxnSpPr/>
          <p:nvPr/>
        </p:nvCxnSpPr>
        <p:spPr>
          <a:xfrm>
            <a:off x="1079292" y="4392118"/>
            <a:ext cx="2218544" cy="254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73967" y="5831174"/>
            <a:ext cx="1723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70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charset="0"/>
                <a:ea typeface="Arial" charset="0"/>
                <a:cs typeface="Arial" charset="0"/>
              </a:rPr>
              <a:t>Email with your IPT default log-in information</a:t>
            </a:r>
            <a:endParaRPr lang="en-US" sz="3600" b="1" dirty="0"/>
          </a:p>
        </p:txBody>
      </p:sp>
      <p:cxnSp>
        <p:nvCxnSpPr>
          <p:cNvPr id="9" name="Straight Arrow Connector 8"/>
          <p:cNvCxnSpPr/>
          <p:nvPr/>
        </p:nvCxnSpPr>
        <p:spPr>
          <a:xfrm>
            <a:off x="1079292" y="4392118"/>
            <a:ext cx="2218544" cy="254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73967" y="5831174"/>
            <a:ext cx="1723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1708695861"/>
              </p:ext>
            </p:extLst>
          </p:nvPr>
        </p:nvGraphicFramePr>
        <p:xfrm>
          <a:off x="2152769" y="1825625"/>
          <a:ext cx="7886462" cy="4572000"/>
        </p:xfrm>
        <a:graphic>
          <a:graphicData uri="http://schemas.openxmlformats.org/drawingml/2006/table">
            <a:tbl>
              <a:tblPr/>
              <a:tblGrid>
                <a:gridCol w="7886462"/>
              </a:tblGrid>
              <a:tr h="4351338">
                <a:tc>
                  <a:txBody>
                    <a:bodyPr/>
                    <a:lstStyle/>
                    <a:p>
                      <a:pPr rtl="0" fontAlgn="t"/>
                      <a:r>
                        <a:rPr lang="en-US" sz="2000" b="1" dirty="0">
                          <a:solidFill>
                            <a:srgbClr val="222222"/>
                          </a:solidFill>
                          <a:effectLst/>
                          <a:latin typeface="arial" charset="0"/>
                        </a:rPr>
                        <a:t>From:</a:t>
                      </a:r>
                      <a:r>
                        <a:rPr lang="en-US" sz="2000" dirty="0">
                          <a:solidFill>
                            <a:srgbClr val="222222"/>
                          </a:solidFill>
                          <a:effectLst/>
                          <a:latin typeface="arial" charset="0"/>
                        </a:rPr>
                        <a:t> Lydia Madden &lt;</a:t>
                      </a:r>
                      <a:r>
                        <a:rPr lang="en-US" sz="2000" dirty="0">
                          <a:solidFill>
                            <a:srgbClr val="1155CC"/>
                          </a:solidFill>
                          <a:effectLst/>
                          <a:latin typeface="arial" charset="0"/>
                          <a:hlinkClick r:id="rId3"/>
                        </a:rPr>
                        <a:t>emailer@runipt.com</a:t>
                      </a:r>
                      <a:r>
                        <a:rPr lang="en-US" sz="2000" dirty="0">
                          <a:solidFill>
                            <a:srgbClr val="222222"/>
                          </a:solidFill>
                          <a:effectLst/>
                          <a:latin typeface="arial" charset="0"/>
                        </a:rPr>
                        <a:t>&gt;</a:t>
                      </a:r>
                      <a:br>
                        <a:rPr lang="en-US" sz="2000" dirty="0">
                          <a:solidFill>
                            <a:srgbClr val="222222"/>
                          </a:solidFill>
                          <a:effectLst/>
                          <a:latin typeface="arial" charset="0"/>
                        </a:rPr>
                      </a:br>
                      <a:r>
                        <a:rPr lang="en-US" sz="2000" b="1" dirty="0">
                          <a:solidFill>
                            <a:srgbClr val="222222"/>
                          </a:solidFill>
                          <a:effectLst/>
                          <a:latin typeface="arial" charset="0"/>
                        </a:rPr>
                        <a:t>Date:</a:t>
                      </a:r>
                      <a:r>
                        <a:rPr lang="en-US" sz="2000" dirty="0">
                          <a:solidFill>
                            <a:srgbClr val="222222"/>
                          </a:solidFill>
                          <a:effectLst/>
                          <a:latin typeface="arial" charset="0"/>
                        </a:rPr>
                        <a:t> March 24, 2018 at 10:35:36 AM CDT</a:t>
                      </a:r>
                      <a:br>
                        <a:rPr lang="en-US" sz="2000" dirty="0">
                          <a:solidFill>
                            <a:srgbClr val="222222"/>
                          </a:solidFill>
                          <a:effectLst/>
                          <a:latin typeface="arial" charset="0"/>
                        </a:rPr>
                      </a:br>
                      <a:r>
                        <a:rPr lang="en-US" sz="2000" b="1" dirty="0">
                          <a:solidFill>
                            <a:srgbClr val="222222"/>
                          </a:solidFill>
                          <a:effectLst/>
                          <a:latin typeface="arial" charset="0"/>
                        </a:rPr>
                        <a:t>To:</a:t>
                      </a:r>
                      <a:r>
                        <a:rPr lang="en-US" sz="2000" dirty="0">
                          <a:solidFill>
                            <a:srgbClr val="222222"/>
                          </a:solidFill>
                          <a:effectLst/>
                          <a:latin typeface="arial" charset="0"/>
                        </a:rPr>
                        <a:t> </a:t>
                      </a:r>
                      <a:r>
                        <a:rPr lang="en-US" sz="2000" dirty="0" smtClean="0">
                          <a:solidFill>
                            <a:srgbClr val="1155CC"/>
                          </a:solidFill>
                          <a:effectLst/>
                          <a:latin typeface="arial" charset="0"/>
                          <a:hlinkClick r:id="rId4"/>
                        </a:rPr>
                        <a:t>JaneDoe@gmail.com</a:t>
                      </a:r>
                      <a:r>
                        <a:rPr lang="en-US" sz="2000" dirty="0">
                          <a:solidFill>
                            <a:srgbClr val="222222"/>
                          </a:solidFill>
                          <a:effectLst/>
                          <a:latin typeface="arial" charset="0"/>
                        </a:rPr>
                        <a:t/>
                      </a:r>
                      <a:br>
                        <a:rPr lang="en-US" sz="2000" dirty="0">
                          <a:solidFill>
                            <a:srgbClr val="222222"/>
                          </a:solidFill>
                          <a:effectLst/>
                          <a:latin typeface="arial" charset="0"/>
                        </a:rPr>
                      </a:br>
                      <a:r>
                        <a:rPr lang="en-US" sz="2000" b="1" dirty="0">
                          <a:solidFill>
                            <a:srgbClr val="222222"/>
                          </a:solidFill>
                          <a:effectLst/>
                          <a:latin typeface="arial" charset="0"/>
                        </a:rPr>
                        <a:t>Subject:</a:t>
                      </a:r>
                      <a:r>
                        <a:rPr lang="en-US" sz="2000" dirty="0">
                          <a:solidFill>
                            <a:srgbClr val="222222"/>
                          </a:solidFill>
                          <a:effectLst/>
                          <a:latin typeface="arial" charset="0"/>
                        </a:rPr>
                        <a:t> </a:t>
                      </a:r>
                      <a:r>
                        <a:rPr lang="en-US" sz="2000" b="1" dirty="0" err="1">
                          <a:solidFill>
                            <a:srgbClr val="222222"/>
                          </a:solidFill>
                          <a:effectLst/>
                          <a:latin typeface="arial" charset="0"/>
                        </a:rPr>
                        <a:t>Ipt</a:t>
                      </a:r>
                      <a:r>
                        <a:rPr lang="en-US" sz="2000" b="1" dirty="0">
                          <a:solidFill>
                            <a:srgbClr val="222222"/>
                          </a:solidFill>
                          <a:effectLst/>
                          <a:latin typeface="arial" charset="0"/>
                        </a:rPr>
                        <a:t> Password Reset</a:t>
                      </a:r>
                      <a:r>
                        <a:rPr lang="en-US" sz="2000" dirty="0">
                          <a:solidFill>
                            <a:srgbClr val="222222"/>
                          </a:solidFill>
                          <a:effectLst/>
                          <a:latin typeface="arial" charset="0"/>
                        </a:rPr>
                        <a:t/>
                      </a:r>
                      <a:br>
                        <a:rPr lang="en-US" sz="2000" dirty="0">
                          <a:solidFill>
                            <a:srgbClr val="222222"/>
                          </a:solidFill>
                          <a:effectLst/>
                          <a:latin typeface="arial" charset="0"/>
                        </a:rPr>
                      </a:br>
                      <a:r>
                        <a:rPr lang="en-US" sz="2000" b="1" dirty="0">
                          <a:solidFill>
                            <a:srgbClr val="222222"/>
                          </a:solidFill>
                          <a:effectLst/>
                          <a:latin typeface="arial" charset="0"/>
                        </a:rPr>
                        <a:t>Reply-To:</a:t>
                      </a:r>
                      <a:r>
                        <a:rPr lang="en-US" sz="2000" dirty="0">
                          <a:solidFill>
                            <a:srgbClr val="222222"/>
                          </a:solidFill>
                          <a:effectLst/>
                          <a:latin typeface="arial" charset="0"/>
                        </a:rPr>
                        <a:t> </a:t>
                      </a:r>
                      <a:r>
                        <a:rPr lang="en-US" sz="2000" dirty="0">
                          <a:solidFill>
                            <a:srgbClr val="1155CC"/>
                          </a:solidFill>
                          <a:effectLst/>
                          <a:latin typeface="arial" charset="0"/>
                          <a:hlinkClick r:id="rId5"/>
                        </a:rPr>
                        <a:t>madden@augsburg.edu</a:t>
                      </a:r>
                      <a:r>
                        <a:rPr lang="en-US" sz="2000" dirty="0">
                          <a:solidFill>
                            <a:srgbClr val="222222"/>
                          </a:solidFill>
                          <a:effectLst/>
                          <a:latin typeface="arial" charset="0"/>
                        </a:rPr>
                        <a:t/>
                      </a:r>
                      <a:br>
                        <a:rPr lang="en-US" sz="2000" dirty="0">
                          <a:solidFill>
                            <a:srgbClr val="222222"/>
                          </a:solidFill>
                          <a:effectLst/>
                          <a:latin typeface="arial" charset="0"/>
                        </a:rPr>
                      </a:br>
                      <a:endParaRPr lang="en-US" sz="2000" dirty="0">
                        <a:solidFill>
                          <a:srgbClr val="222222"/>
                        </a:solidFill>
                        <a:effectLst/>
                        <a:latin typeface="arial" charset="0"/>
                      </a:endParaRPr>
                    </a:p>
                    <a:p>
                      <a:pPr rtl="0" fontAlgn="t"/>
                      <a:r>
                        <a:rPr lang="en-US" sz="2000" dirty="0">
                          <a:solidFill>
                            <a:srgbClr val="222222"/>
                          </a:solidFill>
                          <a:effectLst/>
                          <a:latin typeface="arial" charset="0"/>
                        </a:rPr>
                        <a:t>Your IPT user name and password have been reset to default values.</a:t>
                      </a:r>
                      <a:br>
                        <a:rPr lang="en-US" sz="2000" dirty="0">
                          <a:solidFill>
                            <a:srgbClr val="222222"/>
                          </a:solidFill>
                          <a:effectLst/>
                          <a:latin typeface="arial" charset="0"/>
                        </a:rPr>
                      </a:br>
                      <a:r>
                        <a:rPr lang="en-US" sz="2000" dirty="0">
                          <a:solidFill>
                            <a:srgbClr val="222222"/>
                          </a:solidFill>
                          <a:effectLst/>
                          <a:latin typeface="arial" charset="0"/>
                        </a:rPr>
                        <a:t>Use the following information to login to IPT and set your own user name and password</a:t>
                      </a:r>
                      <a:br>
                        <a:rPr lang="en-US" sz="2000" dirty="0">
                          <a:solidFill>
                            <a:srgbClr val="222222"/>
                          </a:solidFill>
                          <a:effectLst/>
                          <a:latin typeface="arial" charset="0"/>
                        </a:rPr>
                      </a:br>
                      <a:r>
                        <a:rPr lang="en-US" sz="2000" dirty="0">
                          <a:solidFill>
                            <a:srgbClr val="222222"/>
                          </a:solidFill>
                          <a:effectLst/>
                          <a:latin typeface="arial" charset="0"/>
                        </a:rPr>
                        <a:t/>
                      </a:r>
                      <a:br>
                        <a:rPr lang="en-US" sz="2000" dirty="0">
                          <a:solidFill>
                            <a:srgbClr val="222222"/>
                          </a:solidFill>
                          <a:effectLst/>
                          <a:latin typeface="arial" charset="0"/>
                        </a:rPr>
                      </a:br>
                      <a:r>
                        <a:rPr lang="en-US" sz="2000" dirty="0">
                          <a:solidFill>
                            <a:srgbClr val="222222"/>
                          </a:solidFill>
                          <a:effectLst/>
                          <a:latin typeface="arial" charset="0"/>
                        </a:rPr>
                        <a:t>Organization: </a:t>
                      </a:r>
                      <a:r>
                        <a:rPr lang="en-US" sz="2000" dirty="0" err="1">
                          <a:solidFill>
                            <a:srgbClr val="222222"/>
                          </a:solidFill>
                          <a:effectLst/>
                          <a:latin typeface="arial" charset="0"/>
                        </a:rPr>
                        <a:t>augsburg</a:t>
                      </a:r>
                      <a:r>
                        <a:rPr lang="en-US" sz="2000" dirty="0">
                          <a:solidFill>
                            <a:srgbClr val="222222"/>
                          </a:solidFill>
                          <a:effectLst/>
                          <a:latin typeface="arial" charset="0"/>
                        </a:rPr>
                        <a:t/>
                      </a:r>
                      <a:br>
                        <a:rPr lang="en-US" sz="2000" dirty="0">
                          <a:solidFill>
                            <a:srgbClr val="222222"/>
                          </a:solidFill>
                          <a:effectLst/>
                          <a:latin typeface="arial" charset="0"/>
                        </a:rPr>
                      </a:br>
                      <a:r>
                        <a:rPr lang="en-US" sz="2000" dirty="0">
                          <a:solidFill>
                            <a:srgbClr val="222222"/>
                          </a:solidFill>
                          <a:effectLst/>
                          <a:latin typeface="arial" charset="0"/>
                        </a:rPr>
                        <a:t>User Name: </a:t>
                      </a:r>
                      <a:r>
                        <a:rPr lang="en-US" sz="2000" dirty="0" smtClean="0">
                          <a:solidFill>
                            <a:srgbClr val="222222"/>
                          </a:solidFill>
                          <a:effectLst/>
                          <a:latin typeface="arial" charset="0"/>
                        </a:rPr>
                        <a:t>HBN7975K </a:t>
                      </a:r>
                      <a:r>
                        <a:rPr lang="en-US" sz="2000" dirty="0">
                          <a:solidFill>
                            <a:srgbClr val="222222"/>
                          </a:solidFill>
                          <a:effectLst/>
                          <a:latin typeface="arial" charset="0"/>
                        </a:rPr>
                        <a:t>(is case sensitive)</a:t>
                      </a:r>
                      <a:br>
                        <a:rPr lang="en-US" sz="2000" dirty="0">
                          <a:solidFill>
                            <a:srgbClr val="222222"/>
                          </a:solidFill>
                          <a:effectLst/>
                          <a:latin typeface="arial" charset="0"/>
                        </a:rPr>
                      </a:br>
                      <a:r>
                        <a:rPr lang="en-US" sz="2000" dirty="0">
                          <a:solidFill>
                            <a:srgbClr val="222222"/>
                          </a:solidFill>
                          <a:effectLst/>
                          <a:latin typeface="arial" charset="0"/>
                        </a:rPr>
                        <a:t>Password:  </a:t>
                      </a:r>
                      <a:r>
                        <a:rPr lang="en-US" sz="2000" dirty="0" err="1">
                          <a:solidFill>
                            <a:srgbClr val="222222"/>
                          </a:solidFill>
                          <a:effectLst/>
                          <a:latin typeface="arial" charset="0"/>
                        </a:rPr>
                        <a:t>ipt</a:t>
                      </a:r>
                      <a:r>
                        <a:rPr lang="en-US" sz="2000" dirty="0">
                          <a:solidFill>
                            <a:srgbClr val="222222"/>
                          </a:solidFill>
                          <a:effectLst/>
                          <a:latin typeface="arial" charset="0"/>
                        </a:rPr>
                        <a:t> (is case sensitive)</a:t>
                      </a:r>
                      <a:br>
                        <a:rPr lang="en-US" sz="2000" dirty="0">
                          <a:solidFill>
                            <a:srgbClr val="222222"/>
                          </a:solidFill>
                          <a:effectLst/>
                          <a:latin typeface="arial" charset="0"/>
                        </a:rPr>
                      </a:br>
                      <a:r>
                        <a:rPr lang="en-US" sz="2000" dirty="0">
                          <a:solidFill>
                            <a:srgbClr val="222222"/>
                          </a:solidFill>
                          <a:effectLst/>
                          <a:latin typeface="arial" charset="0"/>
                        </a:rPr>
                        <a:t/>
                      </a:r>
                      <a:br>
                        <a:rPr lang="en-US" sz="2000" dirty="0">
                          <a:solidFill>
                            <a:srgbClr val="222222"/>
                          </a:solidFill>
                          <a:effectLst/>
                          <a:latin typeface="arial" charset="0"/>
                        </a:rPr>
                      </a:br>
                      <a:r>
                        <a:rPr lang="en-US" sz="2000" dirty="0">
                          <a:solidFill>
                            <a:srgbClr val="222222"/>
                          </a:solidFill>
                          <a:effectLst/>
                          <a:latin typeface="arial" charset="0"/>
                        </a:rPr>
                        <a:t>Login at </a:t>
                      </a:r>
                      <a:r>
                        <a:rPr lang="en-US" sz="2000" dirty="0">
                          <a:solidFill>
                            <a:srgbClr val="1155CC"/>
                          </a:solidFill>
                          <a:effectLst/>
                          <a:latin typeface="arial" charset="0"/>
                          <a:hlinkClick r:id="rId6"/>
                        </a:rPr>
                        <a:t>www.runipt.com</a:t>
                      </a:r>
                      <a:endParaRPr lang="en-US" sz="2000" dirty="0">
                        <a:solidFill>
                          <a:srgbClr val="222222"/>
                        </a:solidFill>
                        <a:effectLst/>
                        <a:latin typeface="arial" charset="0"/>
                      </a:endParaRPr>
                    </a:p>
                  </a:txBody>
                  <a:tcPr marL="0" marR="0" marT="0" marB="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12347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25853" y="3741821"/>
            <a:ext cx="3152273" cy="523220"/>
          </a:xfrm>
          <a:prstGeom prst="rect">
            <a:avLst/>
          </a:prstGeom>
          <a:noFill/>
        </p:spPr>
        <p:txBody>
          <a:bodyPr wrap="square" rtlCol="0">
            <a:spAutoFit/>
          </a:bodyPr>
          <a:lstStyle/>
          <a:p>
            <a:r>
              <a:rPr lang="en-US" sz="2800" dirty="0" smtClean="0">
                <a:solidFill>
                  <a:schemeClr val="bg1"/>
                </a:solidFill>
                <a:latin typeface="Arial" charset="0"/>
                <a:ea typeface="ＭＳ Ｐゴシック" charset="0"/>
                <a:cs typeface="ＭＳ Ｐゴシック" charset="0"/>
              </a:rPr>
              <a:t> </a:t>
            </a:r>
            <a:endParaRPr lang="en-US" sz="2800" dirty="0">
              <a:solidFill>
                <a:schemeClr val="bg1"/>
              </a:solidFill>
              <a:latin typeface="Arial" charset="0"/>
              <a:ea typeface="ＭＳ Ｐゴシック" charset="0"/>
              <a:cs typeface="ＭＳ Ｐゴシック" charset="0"/>
            </a:endParaRPr>
          </a:p>
        </p:txBody>
      </p:sp>
      <p:sp>
        <p:nvSpPr>
          <p:cNvPr id="5" name="Rectangle 4"/>
          <p:cNvSpPr/>
          <p:nvPr/>
        </p:nvSpPr>
        <p:spPr>
          <a:xfrm>
            <a:off x="5501389" y="1394085"/>
            <a:ext cx="5546361" cy="923328"/>
          </a:xfrm>
          <a:prstGeom prst="rect">
            <a:avLst/>
          </a:prstGeom>
          <a:noFill/>
        </p:spPr>
        <p:txBody>
          <a:bodyPr wrap="squar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charset="0"/>
                <a:ea typeface="Arial" charset="0"/>
                <a:cs typeface="Arial" charset="0"/>
              </a:rPr>
              <a:t>Questions???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17956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0474"/>
            <a:ext cx="10515600" cy="806115"/>
          </a:xfrm>
        </p:spPr>
        <p:txBody>
          <a:bodyPr/>
          <a:lstStyle/>
          <a:p>
            <a:r>
              <a:rPr lang="en-US" b="1" dirty="0">
                <a:latin typeface="Arial" charset="0"/>
                <a:ea typeface="ＭＳ Ｐゴシック" charset="0"/>
                <a:cs typeface="ＭＳ Ｐゴシック" charset="0"/>
              </a:rPr>
              <a:t>Important Online Forms &amp; </a:t>
            </a:r>
            <a:r>
              <a:rPr lang="en-US" b="1" dirty="0" smtClean="0">
                <a:latin typeface="Arial" charset="0"/>
                <a:ea typeface="ＭＳ Ｐゴシック" charset="0"/>
                <a:cs typeface="ＭＳ Ｐゴシック" charset="0"/>
              </a:rPr>
              <a:t>Documents</a:t>
            </a:r>
            <a:endParaRPr lang="en-US" b="1" dirty="0"/>
          </a:p>
        </p:txBody>
      </p:sp>
      <p:sp>
        <p:nvSpPr>
          <p:cNvPr id="3" name="Content Placeholder 2"/>
          <p:cNvSpPr>
            <a:spLocks noGrp="1"/>
          </p:cNvSpPr>
          <p:nvPr>
            <p:ph idx="1"/>
          </p:nvPr>
        </p:nvSpPr>
        <p:spPr>
          <a:xfrm>
            <a:off x="838200" y="1167062"/>
            <a:ext cx="10515600" cy="5281863"/>
          </a:xfrm>
        </p:spPr>
        <p:txBody>
          <a:bodyPr>
            <a:normAutofit fontScale="25000" lnSpcReduction="20000"/>
          </a:bodyPr>
          <a:lstStyle/>
          <a:p>
            <a:pPr marL="0" indent="0" algn="ctr">
              <a:spcAft>
                <a:spcPts val="1000"/>
              </a:spcAft>
              <a:buNone/>
            </a:pPr>
            <a:r>
              <a:rPr lang="en-US" sz="8000" b="1" dirty="0" smtClean="0">
                <a:latin typeface="Times New Roman" charset="0"/>
                <a:cs typeface="Arial" charset="0"/>
                <a:hlinkClick r:id="rId4"/>
              </a:rPr>
              <a:t>MSW </a:t>
            </a:r>
            <a:r>
              <a:rPr lang="en-US" sz="8000" b="1" dirty="0">
                <a:latin typeface="Times New Roman" charset="0"/>
                <a:cs typeface="Arial" charset="0"/>
                <a:hlinkClick r:id="rId4"/>
              </a:rPr>
              <a:t>Moodle Page:  MSW FIELD RESOURCES &amp; INFORMATION </a:t>
            </a:r>
            <a:endParaRPr lang="en-US" sz="8000" b="1" dirty="0">
              <a:latin typeface="Times New Roman" charset="0"/>
              <a:cs typeface="Arial" charset="0"/>
            </a:endParaRPr>
          </a:p>
          <a:p>
            <a:pPr marL="457200" lvl="1" indent="0">
              <a:buNone/>
            </a:pPr>
            <a:r>
              <a:rPr lang="en-US" sz="5000" b="1" dirty="0">
                <a:latin typeface="Times New Roman" charset="0"/>
                <a:cs typeface="Arial" charset="0"/>
              </a:rPr>
              <a:t>Field Orientation Information 2018-2019</a:t>
            </a:r>
          </a:p>
          <a:p>
            <a:pPr marL="914400" lvl="2" indent="0">
              <a:buNone/>
            </a:pPr>
            <a:r>
              <a:rPr lang="en-US" sz="5000" dirty="0">
                <a:latin typeface="Times New Roman" charset="0"/>
                <a:cs typeface="Arial" charset="0"/>
              </a:rPr>
              <a:t>  Field Orientation PowerPoint</a:t>
            </a:r>
            <a:endParaRPr lang="en-US" sz="5000" b="1" dirty="0">
              <a:latin typeface="Times New Roman" charset="0"/>
              <a:cs typeface="Arial" charset="0"/>
            </a:endParaRPr>
          </a:p>
          <a:p>
            <a:pPr marL="914400" lvl="2" indent="0">
              <a:buNone/>
            </a:pPr>
            <a:r>
              <a:rPr lang="en-US" sz="5000" dirty="0">
                <a:latin typeface="Times New Roman" charset="0"/>
                <a:cs typeface="Arial" charset="0"/>
              </a:rPr>
              <a:t>  Field Safety PowerPoint (you are required to review this)</a:t>
            </a:r>
          </a:p>
          <a:p>
            <a:pPr marL="457200" lvl="1" indent="0">
              <a:buNone/>
            </a:pPr>
            <a:r>
              <a:rPr lang="en-US" sz="5000" b="1" dirty="0">
                <a:latin typeface="Times New Roman" charset="0"/>
                <a:cs typeface="Arial" charset="0"/>
              </a:rPr>
              <a:t>Field Documents 2018-2019</a:t>
            </a:r>
          </a:p>
          <a:p>
            <a:pPr marL="914400" lvl="2" indent="0">
              <a:buNone/>
            </a:pPr>
            <a:r>
              <a:rPr lang="en-US" sz="5000" dirty="0">
                <a:latin typeface="Times New Roman" charset="0"/>
                <a:cs typeface="Arial" charset="0"/>
              </a:rPr>
              <a:t>  Field Placement Timeline </a:t>
            </a:r>
            <a:endParaRPr lang="en-US" sz="5000" b="1" dirty="0">
              <a:latin typeface="Times New Roman" charset="0"/>
              <a:cs typeface="Arial" charset="0"/>
            </a:endParaRPr>
          </a:p>
          <a:p>
            <a:pPr marL="914400" lvl="2" indent="0">
              <a:buNone/>
            </a:pPr>
            <a:r>
              <a:rPr lang="en-US" sz="5000" dirty="0">
                <a:latin typeface="Times New Roman" charset="0"/>
                <a:cs typeface="Arial" charset="0"/>
              </a:rPr>
              <a:t>  Interview Questions</a:t>
            </a:r>
            <a:endParaRPr lang="en-US" sz="5000" b="1" dirty="0">
              <a:latin typeface="Times New Roman" charset="0"/>
              <a:cs typeface="Arial" charset="0"/>
            </a:endParaRPr>
          </a:p>
          <a:p>
            <a:pPr marL="914400" lvl="2" indent="0">
              <a:buNone/>
            </a:pPr>
            <a:r>
              <a:rPr lang="en-US" sz="5000" dirty="0">
                <a:latin typeface="Times New Roman" charset="0"/>
                <a:cs typeface="Arial" charset="0"/>
              </a:rPr>
              <a:t>  Student Choice of Placement Form</a:t>
            </a:r>
          </a:p>
          <a:p>
            <a:pPr marL="914400" lvl="2" indent="0">
              <a:buNone/>
            </a:pPr>
            <a:r>
              <a:rPr lang="en-US" sz="5000" dirty="0">
                <a:latin typeface="Times New Roman" charset="0"/>
                <a:cs typeface="Arial" charset="0"/>
              </a:rPr>
              <a:t>  Field Manual</a:t>
            </a:r>
          </a:p>
          <a:p>
            <a:pPr marL="1371600" lvl="3" indent="0">
              <a:buNone/>
            </a:pPr>
            <a:r>
              <a:rPr lang="en-US" sz="5000" dirty="0">
                <a:latin typeface="Times New Roman" charset="0"/>
                <a:cs typeface="Arial" charset="0"/>
              </a:rPr>
              <a:t>  Field Safety Checklist</a:t>
            </a:r>
          </a:p>
          <a:p>
            <a:pPr marL="1371600" lvl="3" indent="0">
              <a:buNone/>
            </a:pPr>
            <a:r>
              <a:rPr lang="en-US" sz="5000" dirty="0">
                <a:latin typeface="Times New Roman" charset="0"/>
                <a:cs typeface="Arial" charset="0"/>
              </a:rPr>
              <a:t>  Assignment Form</a:t>
            </a:r>
          </a:p>
          <a:p>
            <a:pPr marL="457200" lvl="1" indent="0">
              <a:buNone/>
            </a:pPr>
            <a:r>
              <a:rPr lang="en-US" sz="5000" b="1" dirty="0">
                <a:latin typeface="Times New Roman" charset="0"/>
                <a:cs typeface="Arial" charset="0"/>
                <a:hlinkClick r:id="rId5"/>
              </a:rPr>
              <a:t>IPT Link </a:t>
            </a:r>
            <a:r>
              <a:rPr lang="en-US" sz="5000" b="1" dirty="0">
                <a:latin typeface="Times New Roman" charset="0"/>
                <a:cs typeface="Arial" charset="0"/>
              </a:rPr>
              <a:t>for Placement Listings (updated frequently)</a:t>
            </a:r>
          </a:p>
          <a:p>
            <a:pPr marL="914400" lvl="2" indent="0">
              <a:buNone/>
            </a:pPr>
            <a:r>
              <a:rPr lang="en-US" sz="5000" dirty="0">
                <a:latin typeface="Times New Roman" charset="0"/>
                <a:cs typeface="Arial" charset="0"/>
              </a:rPr>
              <a:t>  Non-Metro/Out of State		</a:t>
            </a:r>
          </a:p>
          <a:p>
            <a:pPr marL="914400" lvl="2" indent="0">
              <a:buNone/>
            </a:pPr>
            <a:r>
              <a:rPr lang="en-US" sz="5000" dirty="0">
                <a:latin typeface="Times New Roman" charset="0"/>
                <a:cs typeface="Arial" charset="0"/>
              </a:rPr>
              <a:t>  Metro Foundation</a:t>
            </a:r>
          </a:p>
          <a:p>
            <a:pPr marL="914400" lvl="2" indent="0">
              <a:buNone/>
            </a:pPr>
            <a:r>
              <a:rPr lang="en-US" sz="5000" dirty="0">
                <a:latin typeface="Times New Roman" charset="0"/>
                <a:cs typeface="Arial" charset="0"/>
              </a:rPr>
              <a:t>  Metro MCCP</a:t>
            </a:r>
          </a:p>
          <a:p>
            <a:pPr marL="914400" lvl="2" indent="0">
              <a:buNone/>
            </a:pPr>
            <a:r>
              <a:rPr lang="en-US" sz="5000" dirty="0">
                <a:latin typeface="Times New Roman" charset="0"/>
                <a:cs typeface="Arial" charset="0"/>
              </a:rPr>
              <a:t>  Metro MCMP</a:t>
            </a:r>
          </a:p>
          <a:p>
            <a:pPr marL="914400" lvl="2" indent="0">
              <a:buNone/>
            </a:pPr>
            <a:endParaRPr lang="en-US" sz="5000" dirty="0">
              <a:latin typeface="Times New Roman" charset="0"/>
              <a:cs typeface="Arial" charset="0"/>
            </a:endParaRPr>
          </a:p>
          <a:p>
            <a:pPr marL="457200" lvl="1" indent="0">
              <a:buNone/>
            </a:pPr>
            <a:r>
              <a:rPr lang="en-US" sz="9600" b="1" dirty="0">
                <a:latin typeface="Times New Roman" charset="0"/>
                <a:cs typeface="Arial" charset="0"/>
              </a:rPr>
              <a:t>Remember: the navigation to find this information is:</a:t>
            </a:r>
          </a:p>
          <a:p>
            <a:pPr marL="0" indent="0" algn="ctr">
              <a:buNone/>
            </a:pPr>
            <a:r>
              <a:rPr lang="en-US" sz="9600" dirty="0">
                <a:latin typeface="Times New Roman" charset="0"/>
                <a:cs typeface="Arial" charset="0"/>
              </a:rPr>
              <a:t>First go to </a:t>
            </a:r>
            <a:r>
              <a:rPr lang="en-US" sz="9600" dirty="0">
                <a:latin typeface="Times New Roman" charset="0"/>
                <a:cs typeface="Arial" charset="0"/>
                <a:hlinkClick r:id="rId6"/>
              </a:rPr>
              <a:t>InsideAugsburg</a:t>
            </a:r>
            <a:r>
              <a:rPr lang="en-US" sz="9600" dirty="0">
                <a:latin typeface="Times New Roman" charset="0"/>
                <a:cs typeface="Arial" charset="0"/>
              </a:rPr>
              <a:t>, then choose My Courses 2018-19 , to find and click on</a:t>
            </a:r>
          </a:p>
          <a:p>
            <a:pPr marL="0" indent="0" algn="ctr">
              <a:buNone/>
            </a:pPr>
            <a:r>
              <a:rPr lang="en-US" sz="9600" b="1" dirty="0">
                <a:latin typeface="Times New Roman" charset="0"/>
                <a:cs typeface="Arial" charset="0"/>
                <a:hlinkClick r:id="rId4"/>
              </a:rPr>
              <a:t>MSW Resource Board</a:t>
            </a:r>
            <a:endParaRPr lang="en-US" sz="9600" b="1" dirty="0">
              <a:latin typeface="Times New Roman" charset="0"/>
              <a:cs typeface="Arial" charset="0"/>
            </a:endParaRPr>
          </a:p>
          <a:p>
            <a:pPr marL="0" indent="0" algn="ctr">
              <a:buNone/>
            </a:pPr>
            <a:r>
              <a:rPr lang="en-US" sz="9600" b="1" dirty="0">
                <a:latin typeface="Times New Roman" charset="0"/>
                <a:cs typeface="Arial" charset="0"/>
              </a:rPr>
              <a:t>Check back often as new things are added!</a:t>
            </a:r>
            <a:endParaRPr lang="en-US" sz="9600" dirty="0">
              <a:latin typeface="Times New Roman" charset="0"/>
              <a:cs typeface="Arial" charset="0"/>
            </a:endParaRPr>
          </a:p>
          <a:p>
            <a:endParaRPr lang="en-US" sz="50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9715" y="1588168"/>
            <a:ext cx="4716379" cy="3116179"/>
          </a:xfrm>
          <a:prstGeom prst="rect">
            <a:avLst/>
          </a:prstGeom>
        </p:spPr>
      </p:pic>
      <p:cxnSp>
        <p:nvCxnSpPr>
          <p:cNvPr id="6" name="Straight Arrow Connector 5"/>
          <p:cNvCxnSpPr/>
          <p:nvPr/>
        </p:nvCxnSpPr>
        <p:spPr>
          <a:xfrm flipV="1">
            <a:off x="5004262" y="3609475"/>
            <a:ext cx="2274843" cy="109487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Field Requirements</a:t>
            </a:r>
            <a:endParaRPr lang="en-US"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6"/>
          </a:xfrm>
        </p:spPr>
        <p:txBody>
          <a:bodyPr>
            <a:normAutofit/>
          </a:bodyPr>
          <a:lstStyle/>
          <a:p>
            <a:pPr marL="542925">
              <a:lnSpc>
                <a:spcPct val="80000"/>
              </a:lnSpc>
            </a:pPr>
            <a:r>
              <a:rPr kumimoji="1" lang="en-US" sz="2200" b="1" dirty="0">
                <a:latin typeface="Arial" charset="0"/>
                <a:ea typeface="ＭＳ Ｐゴシック" charset="0"/>
                <a:cs typeface="ＭＳ Ｐゴシック" charset="0"/>
              </a:rPr>
              <a:t>Hours to be completed</a:t>
            </a:r>
            <a:endParaRPr kumimoji="1" lang="en-US" sz="2200" dirty="0">
              <a:latin typeface="Arial" charset="0"/>
              <a:ea typeface="ＭＳ Ｐゴシック" charset="0"/>
              <a:cs typeface="ＭＳ Ｐゴシック" charset="0"/>
            </a:endParaRPr>
          </a:p>
          <a:p>
            <a:pPr marL="1030288" lvl="2">
              <a:lnSpc>
                <a:spcPct val="80000"/>
              </a:lnSpc>
            </a:pPr>
            <a:r>
              <a:rPr kumimoji="1" lang="en-US" sz="1800" dirty="0">
                <a:latin typeface="Arial" charset="0"/>
                <a:ea typeface="ＭＳ Ｐゴシック" charset="0"/>
              </a:rPr>
              <a:t>Minimum of 500 hours concentration year</a:t>
            </a:r>
          </a:p>
          <a:p>
            <a:pPr marL="1030288" lvl="2">
              <a:lnSpc>
                <a:spcPct val="80000"/>
              </a:lnSpc>
            </a:pPr>
            <a:r>
              <a:rPr kumimoji="1" lang="en-US" sz="1800" dirty="0">
                <a:latin typeface="Arial" charset="0"/>
                <a:ea typeface="ＭＳ Ｐゴシック" charset="0"/>
              </a:rPr>
              <a:t>Minimum of 420 hours in the foundation year</a:t>
            </a:r>
          </a:p>
          <a:p>
            <a:pPr marL="1030288" lvl="2">
              <a:lnSpc>
                <a:spcPct val="80000"/>
              </a:lnSpc>
              <a:buNone/>
            </a:pPr>
            <a:r>
              <a:rPr kumimoji="1" lang="en-US" sz="1600" dirty="0">
                <a:latin typeface="Arial" charset="0"/>
                <a:ea typeface="ＭＳ Ｐゴシック" charset="0"/>
              </a:rPr>
              <a:t>  </a:t>
            </a:r>
            <a:r>
              <a:rPr kumimoji="1" lang="en-US" sz="1400" dirty="0">
                <a:latin typeface="Arial" charset="0"/>
                <a:ea typeface="ＭＳ Ｐゴシック" charset="0"/>
              </a:rPr>
              <a:t>*Note that some agencies may require students to complete more than the minimum hours required by Augsburg.  This is their prerogative and your agreement to accept that placement is your agreement to complete additional hours.  </a:t>
            </a:r>
          </a:p>
          <a:p>
            <a:pPr marL="1030288" lvl="2">
              <a:lnSpc>
                <a:spcPct val="80000"/>
              </a:lnSpc>
              <a:buNone/>
            </a:pPr>
            <a:endParaRPr kumimoji="1" lang="en-US" sz="1400" dirty="0">
              <a:latin typeface="Arial" charset="0"/>
              <a:ea typeface="ＭＳ Ｐゴシック" charset="0"/>
            </a:endParaRPr>
          </a:p>
          <a:p>
            <a:pPr marL="542925">
              <a:lnSpc>
                <a:spcPct val="80000"/>
              </a:lnSpc>
            </a:pPr>
            <a:r>
              <a:rPr kumimoji="1" lang="en-US" sz="2200" b="1" dirty="0">
                <a:latin typeface="Arial" charset="0"/>
                <a:ea typeface="ＭＳ Ｐゴシック" charset="0"/>
                <a:cs typeface="ＭＳ Ｐゴシック" charset="0"/>
              </a:rPr>
              <a:t>Length of placement</a:t>
            </a:r>
          </a:p>
          <a:p>
            <a:pPr marL="1030288" lvl="2">
              <a:lnSpc>
                <a:spcPct val="80000"/>
              </a:lnSpc>
            </a:pPr>
            <a:r>
              <a:rPr kumimoji="1" lang="en-US" sz="1800" dirty="0">
                <a:latin typeface="Arial" charset="0"/>
                <a:ea typeface="ＭＳ Ｐゴシック" charset="0"/>
              </a:rPr>
              <a:t>Through 2</a:t>
            </a:r>
            <a:r>
              <a:rPr kumimoji="1" lang="en-US" sz="1800" baseline="30000" dirty="0">
                <a:latin typeface="Arial" charset="0"/>
                <a:ea typeface="ＭＳ Ｐゴシック" charset="0"/>
              </a:rPr>
              <a:t>nd</a:t>
            </a:r>
            <a:r>
              <a:rPr kumimoji="1" lang="en-US" sz="1800" dirty="0">
                <a:latin typeface="Arial" charset="0"/>
                <a:ea typeface="ＭＳ Ｐゴシック" charset="0"/>
              </a:rPr>
              <a:t> semester (end of April)</a:t>
            </a:r>
          </a:p>
          <a:p>
            <a:pPr marL="1030288" lvl="2">
              <a:lnSpc>
                <a:spcPct val="80000"/>
              </a:lnSpc>
            </a:pPr>
            <a:r>
              <a:rPr kumimoji="1" lang="en-US" sz="1800" dirty="0">
                <a:latin typeface="Arial" charset="0"/>
                <a:ea typeface="ＭＳ Ｐゴシック" charset="0"/>
              </a:rPr>
              <a:t>May stretch into the 1</a:t>
            </a:r>
            <a:r>
              <a:rPr kumimoji="1" lang="en-US" sz="1800" baseline="30000" dirty="0">
                <a:latin typeface="Arial" charset="0"/>
                <a:ea typeface="ＭＳ Ｐゴシック" charset="0"/>
              </a:rPr>
              <a:t>st</a:t>
            </a:r>
            <a:r>
              <a:rPr kumimoji="1" lang="en-US" sz="1800" dirty="0">
                <a:latin typeface="Arial" charset="0"/>
                <a:ea typeface="ＭＳ Ｐゴシック" charset="0"/>
              </a:rPr>
              <a:t> summer session if field agency requires and with consultation from your field seminar instructor</a:t>
            </a:r>
          </a:p>
          <a:p>
            <a:pPr marL="1030288" lvl="2">
              <a:lnSpc>
                <a:spcPct val="80000"/>
              </a:lnSpc>
              <a:buNone/>
            </a:pPr>
            <a:r>
              <a:rPr kumimoji="1" lang="en-US" sz="1600" dirty="0">
                <a:latin typeface="Arial" charset="0"/>
                <a:ea typeface="ＭＳ Ｐゴシック" charset="0"/>
              </a:rPr>
              <a:t>  </a:t>
            </a:r>
            <a:r>
              <a:rPr kumimoji="1" lang="en-US" sz="1400" dirty="0">
                <a:latin typeface="Arial" charset="0"/>
                <a:ea typeface="ＭＳ Ｐゴシック" charset="0"/>
              </a:rPr>
              <a:t>*Block placements are not allowed (defined as 21-40 hours/week)</a:t>
            </a:r>
          </a:p>
          <a:p>
            <a:pPr marL="1030288" lvl="2">
              <a:lnSpc>
                <a:spcPct val="80000"/>
              </a:lnSpc>
              <a:buNone/>
            </a:pPr>
            <a:endParaRPr kumimoji="1" lang="en-US" sz="1400" dirty="0">
              <a:latin typeface="Arial" charset="0"/>
              <a:ea typeface="ＭＳ Ｐゴシック" charset="0"/>
            </a:endParaRPr>
          </a:p>
          <a:p>
            <a:pPr marL="542925">
              <a:lnSpc>
                <a:spcPct val="80000"/>
              </a:lnSpc>
            </a:pPr>
            <a:r>
              <a:rPr kumimoji="1" lang="en-US" sz="2200" b="1" dirty="0">
                <a:latin typeface="Arial" charset="0"/>
                <a:ea typeface="ＭＳ Ｐゴシック" charset="0"/>
                <a:cs typeface="ＭＳ Ｐゴシック" charset="0"/>
              </a:rPr>
              <a:t>Successfully complete all field seminar class requirements</a:t>
            </a:r>
            <a:endParaRPr kumimoji="1" lang="en-US" sz="1400" b="1" dirty="0">
              <a:latin typeface="Arial" charset="0"/>
              <a:ea typeface="ＭＳ Ｐゴシック" charset="0"/>
              <a:cs typeface="ＭＳ Ｐゴシック" charset="0"/>
            </a:endParaRPr>
          </a:p>
          <a:p>
            <a:pPr marL="542925">
              <a:lnSpc>
                <a:spcPct val="80000"/>
              </a:lnSpc>
              <a:buNone/>
            </a:pPr>
            <a:endParaRPr kumimoji="1" lang="en-US" sz="2200" b="1" dirty="0">
              <a:latin typeface="Arial" charset="0"/>
              <a:ea typeface="ＭＳ Ｐゴシック" charset="0"/>
              <a:cs typeface="ＭＳ Ｐゴシック" charset="0"/>
            </a:endParaRPr>
          </a:p>
          <a:p>
            <a:pPr marL="542925">
              <a:lnSpc>
                <a:spcPct val="80000"/>
              </a:lnSpc>
            </a:pPr>
            <a:r>
              <a:rPr kumimoji="1" lang="en-US" sz="2200" b="1" dirty="0">
                <a:latin typeface="Arial" charset="0"/>
                <a:ea typeface="ＭＳ Ｐゴシック" charset="0"/>
                <a:cs typeface="ＭＳ Ｐゴシック" charset="0"/>
              </a:rPr>
              <a:t>Obtain malpractice/liability insurance</a:t>
            </a:r>
          </a:p>
          <a:p>
            <a:endParaRPr lang="en-US" dirty="0"/>
          </a:p>
        </p:txBody>
      </p:sp>
    </p:spTree>
    <p:extLst>
      <p:ext uri="{BB962C8B-B14F-4D97-AF65-F5344CB8AC3E}">
        <p14:creationId xmlns:p14="http://schemas.microsoft.com/office/powerpoint/2010/main" val="4676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Preparation Steps</a:t>
            </a:r>
            <a:endParaRPr lang="en-US" b="1" dirty="0">
              <a:latin typeface="Arial" charset="0"/>
              <a:ea typeface="Arial" charset="0"/>
              <a:cs typeface="Arial" charset="0"/>
            </a:endParaRPr>
          </a:p>
        </p:txBody>
      </p:sp>
      <p:sp>
        <p:nvSpPr>
          <p:cNvPr id="3" name="Content Placeholder 2"/>
          <p:cNvSpPr>
            <a:spLocks noGrp="1"/>
          </p:cNvSpPr>
          <p:nvPr>
            <p:ph idx="1"/>
          </p:nvPr>
        </p:nvSpPr>
        <p:spPr>
          <a:xfrm>
            <a:off x="838200" y="1491916"/>
            <a:ext cx="10515600" cy="4685047"/>
          </a:xfrm>
        </p:spPr>
        <p:txBody>
          <a:bodyPr>
            <a:normAutofit/>
          </a:bodyPr>
          <a:lstStyle/>
          <a:p>
            <a:r>
              <a:rPr kumimoji="1" lang="en-US" sz="2400" dirty="0">
                <a:latin typeface="Arial" charset="0"/>
                <a:ea typeface="ＭＳ Ｐゴシック" charset="0"/>
                <a:cs typeface="ＭＳ Ｐゴシック" charset="0"/>
              </a:rPr>
              <a:t>Clarify your educational and field internship goals</a:t>
            </a:r>
          </a:p>
          <a:p>
            <a:r>
              <a:rPr kumimoji="1" lang="en-US" sz="2400" dirty="0">
                <a:latin typeface="Arial" charset="0"/>
                <a:ea typeface="ＭＳ Ｐゴシック" charset="0"/>
                <a:cs typeface="ＭＳ Ｐゴシック" charset="0"/>
              </a:rPr>
              <a:t>Review the field manual</a:t>
            </a:r>
          </a:p>
          <a:p>
            <a:r>
              <a:rPr kumimoji="1" lang="en-US" sz="2400" dirty="0">
                <a:latin typeface="Arial" charset="0"/>
                <a:ea typeface="ＭＳ Ｐゴシック" charset="0"/>
                <a:cs typeface="ＭＳ Ｐゴシック" charset="0"/>
              </a:rPr>
              <a:t>Review the approved placement field list available online on IPT </a:t>
            </a:r>
            <a:r>
              <a:rPr kumimoji="1" lang="en-US" sz="2400" dirty="0">
                <a:latin typeface="Arial" charset="0"/>
                <a:ea typeface="ＭＳ Ｐゴシック" charset="0"/>
                <a:cs typeface="ＭＳ Ｐゴシック" charset="0"/>
                <a:hlinkClick r:id="rId4"/>
              </a:rPr>
              <a:t>www.runipt.com</a:t>
            </a:r>
            <a:r>
              <a:rPr kumimoji="1" lang="en-US" sz="2400" dirty="0">
                <a:latin typeface="Arial" charset="0"/>
                <a:ea typeface="ＭＳ Ｐゴシック" charset="0"/>
                <a:cs typeface="ＭＳ Ｐゴシック" charset="0"/>
              </a:rPr>
              <a:t>  (review before contacting agencies): </a:t>
            </a:r>
          </a:p>
          <a:p>
            <a:pPr lvl="1">
              <a:buNone/>
            </a:pPr>
            <a:r>
              <a:rPr kumimoji="1" lang="en-US" dirty="0">
                <a:latin typeface="Arial" charset="0"/>
                <a:ea typeface="ＭＳ Ｐゴシック" charset="0"/>
              </a:rPr>
              <a:t>a) The list will include information such as </a:t>
            </a:r>
            <a:r>
              <a:rPr kumimoji="1" lang="en-US" u="sng" dirty="0">
                <a:latin typeface="Arial" charset="0"/>
                <a:ea typeface="ＭＳ Ｐゴシック" charset="0"/>
              </a:rPr>
              <a:t>special instructions </a:t>
            </a:r>
            <a:r>
              <a:rPr kumimoji="1" lang="en-US" dirty="0">
                <a:latin typeface="Arial" charset="0"/>
                <a:ea typeface="ＭＳ Ｐゴシック" charset="0"/>
              </a:rPr>
              <a:t>(e.g. VA meeting), internship </a:t>
            </a:r>
            <a:r>
              <a:rPr kumimoji="1" lang="en-US" u="sng" dirty="0">
                <a:latin typeface="Arial" charset="0"/>
                <a:ea typeface="ＭＳ Ｐゴシック" charset="0"/>
              </a:rPr>
              <a:t>hours</a:t>
            </a:r>
            <a:r>
              <a:rPr kumimoji="1" lang="en-US" dirty="0">
                <a:latin typeface="Arial" charset="0"/>
                <a:ea typeface="ＭＳ Ｐゴシック" charset="0"/>
              </a:rPr>
              <a:t>, how the agencies want to be contacted, etc.</a:t>
            </a:r>
          </a:p>
          <a:p>
            <a:r>
              <a:rPr kumimoji="1" lang="en-US" sz="2400" dirty="0">
                <a:latin typeface="Arial" charset="0"/>
                <a:ea typeface="ＭＳ Ｐゴシック" charset="0"/>
                <a:cs typeface="ＭＳ Ｐゴシック" charset="0"/>
              </a:rPr>
              <a:t>IPT has all (foundation, MCCP &amp; MCMP) placements included.  </a:t>
            </a:r>
          </a:p>
          <a:p>
            <a:r>
              <a:rPr kumimoji="1" lang="en-US" sz="2400" dirty="0">
                <a:latin typeface="Arial" charset="0"/>
                <a:ea typeface="ＭＳ Ｐゴシック" charset="0"/>
                <a:cs typeface="ＭＳ Ｐゴシック" charset="0"/>
              </a:rPr>
              <a:t>Consult only those placements that fit your designation, i.e. foundation, MCCP or MCMP.</a:t>
            </a:r>
          </a:p>
          <a:p>
            <a:pPr lvl="1">
              <a:buNone/>
            </a:pPr>
            <a:r>
              <a:rPr kumimoji="1" lang="en-US" dirty="0">
                <a:latin typeface="Arial" charset="0"/>
                <a:ea typeface="ＭＳ Ｐゴシック" charset="0"/>
              </a:rPr>
              <a:t>*Note:  IPT will be updated periodically</a:t>
            </a:r>
            <a:r>
              <a:rPr kumimoji="1" lang="en-US" dirty="0" smtClean="0">
                <a:latin typeface="Arial" charset="0"/>
                <a:ea typeface="ＭＳ Ｐゴシック" charset="0"/>
              </a:rPr>
              <a:t>. See the IPT Home page for weekly announcements and news.</a:t>
            </a:r>
            <a:endParaRPr kumimoji="1" lang="en-US" dirty="0">
              <a:latin typeface="Arial" charset="0"/>
              <a:ea typeface="ＭＳ Ｐゴシック" charset="0"/>
            </a:endParaRPr>
          </a:p>
        </p:txBody>
      </p:sp>
    </p:spTree>
    <p:extLst>
      <p:ext uri="{BB962C8B-B14F-4D97-AF65-F5344CB8AC3E}">
        <p14:creationId xmlns:p14="http://schemas.microsoft.com/office/powerpoint/2010/main" val="210037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Preparation Steps</a:t>
            </a:r>
            <a:endParaRPr lang="en-US" b="1" dirty="0"/>
          </a:p>
        </p:txBody>
      </p:sp>
      <p:sp>
        <p:nvSpPr>
          <p:cNvPr id="3" name="Content Placeholder 2"/>
          <p:cNvSpPr>
            <a:spLocks noGrp="1"/>
          </p:cNvSpPr>
          <p:nvPr>
            <p:ph idx="1"/>
          </p:nvPr>
        </p:nvSpPr>
        <p:spPr/>
        <p:txBody>
          <a:bodyPr/>
          <a:lstStyle/>
          <a:p>
            <a:r>
              <a:rPr kumimoji="1" lang="en-US" dirty="0">
                <a:latin typeface="Arial" charset="0"/>
                <a:ea typeface="ＭＳ Ｐゴシック" charset="0"/>
                <a:cs typeface="ＭＳ Ｐゴシック" charset="0"/>
              </a:rPr>
              <a:t>Prepare a resume to distribute to prospective field instructors/agencies</a:t>
            </a:r>
          </a:p>
          <a:p>
            <a:pPr marL="801688" lvl="1"/>
            <a:r>
              <a:rPr kumimoji="1" lang="en-US" sz="2800" dirty="0">
                <a:latin typeface="Arial" charset="0"/>
                <a:ea typeface="ＭＳ Ｐゴシック" charset="0"/>
              </a:rPr>
              <a:t>Include categories such as education, employment, relevant volunteer experiences, and professional </a:t>
            </a:r>
            <a:r>
              <a:rPr kumimoji="1" lang="en-US" sz="2800" dirty="0" smtClean="0">
                <a:latin typeface="Arial" charset="0"/>
                <a:ea typeface="ＭＳ Ｐゴシック" charset="0"/>
              </a:rPr>
              <a:t>affiliations</a:t>
            </a:r>
          </a:p>
          <a:p>
            <a:pPr marL="801688" lvl="1"/>
            <a:endParaRPr kumimoji="1" lang="en-US" sz="2800" dirty="0">
              <a:latin typeface="Arial" charset="0"/>
              <a:ea typeface="ＭＳ Ｐゴシック" charset="0"/>
            </a:endParaRPr>
          </a:p>
          <a:p>
            <a:r>
              <a:rPr kumimoji="1" lang="en-US" dirty="0">
                <a:latin typeface="Arial" charset="0"/>
                <a:ea typeface="ＭＳ Ｐゴシック" charset="0"/>
                <a:cs typeface="ＭＳ Ｐゴシック" charset="0"/>
              </a:rPr>
              <a:t>Prepare an e-mail message highlighting your educational goals, interest in their placement, any relevant experience</a:t>
            </a:r>
          </a:p>
          <a:p>
            <a:r>
              <a:rPr kumimoji="1" lang="en-US" dirty="0">
                <a:latin typeface="Arial" charset="0"/>
                <a:ea typeface="ＭＳ Ｐゴシック" charset="0"/>
                <a:cs typeface="ＭＳ Ｐゴシック" charset="0"/>
              </a:rPr>
              <a:t>May consult hand-out with questions for field instructors</a:t>
            </a:r>
          </a:p>
          <a:p>
            <a:endParaRPr lang="en-US" dirty="0"/>
          </a:p>
        </p:txBody>
      </p:sp>
    </p:spTree>
    <p:extLst>
      <p:ext uri="{BB962C8B-B14F-4D97-AF65-F5344CB8AC3E}">
        <p14:creationId xmlns:p14="http://schemas.microsoft.com/office/powerpoint/2010/main" val="71154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kumimoji="1" lang="en-US" sz="5400" b="1" dirty="0">
                <a:latin typeface="Arial" charset="0"/>
                <a:ea typeface="Arial" charset="0"/>
                <a:cs typeface="Arial" charset="0"/>
              </a:rPr>
              <a:t>Attend Field Fair</a:t>
            </a:r>
            <a:endParaRPr lang="en-US" sz="5400"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normAutofit fontScale="85000" lnSpcReduction="10000"/>
          </a:bodyPr>
          <a:lstStyle/>
          <a:p>
            <a:endParaRPr kumimoji="1" lang="en-US" sz="2600" b="1" dirty="0" smtClean="0">
              <a:latin typeface="Arial" charset="0"/>
              <a:ea typeface="ＭＳ Ｐゴシック" charset="0"/>
              <a:cs typeface="ＭＳ Ｐゴシック" charset="0"/>
            </a:endParaRPr>
          </a:p>
          <a:p>
            <a:r>
              <a:rPr kumimoji="1" lang="en-US" sz="2600" b="1" dirty="0" smtClean="0">
                <a:latin typeface="Arial" charset="0"/>
                <a:ea typeface="ＭＳ Ｐゴシック" charset="0"/>
                <a:cs typeface="ＭＳ Ｐゴシック" charset="0"/>
              </a:rPr>
              <a:t>April </a:t>
            </a:r>
            <a:r>
              <a:rPr kumimoji="1" lang="en-US" sz="2600" b="1" dirty="0">
                <a:latin typeface="Arial" charset="0"/>
                <a:ea typeface="ＭＳ Ｐゴシック" charset="0"/>
                <a:cs typeface="ＭＳ Ｐゴシック" charset="0"/>
              </a:rPr>
              <a:t>9th </a:t>
            </a:r>
            <a:r>
              <a:rPr kumimoji="1" lang="en-US" sz="2600" dirty="0">
                <a:latin typeface="Arial" charset="0"/>
                <a:ea typeface="ＭＳ Ｐゴシック" charset="0"/>
                <a:cs typeface="ＭＳ Ｐゴシック" charset="0"/>
              </a:rPr>
              <a:t>from 3 - 5 p.m. </a:t>
            </a:r>
            <a:r>
              <a:rPr kumimoji="1" lang="en-US" sz="2600" dirty="0" smtClean="0">
                <a:latin typeface="Arial" charset="0"/>
                <a:ea typeface="ＭＳ Ｐゴシック" charset="0"/>
                <a:cs typeface="ＭＳ Ｐゴシック" charset="0"/>
              </a:rPr>
              <a:t>at the </a:t>
            </a:r>
            <a:r>
              <a:rPr lang="en-US" sz="2600" dirty="0" smtClean="0">
                <a:latin typeface="Arial" charset="0"/>
                <a:ea typeface="Arial" charset="0"/>
                <a:cs typeface="Arial" charset="0"/>
              </a:rPr>
              <a:t>University </a:t>
            </a:r>
            <a:r>
              <a:rPr lang="en-US" sz="2600" dirty="0">
                <a:latin typeface="Arial" charset="0"/>
                <a:ea typeface="Arial" charset="0"/>
                <a:cs typeface="Arial" charset="0"/>
              </a:rPr>
              <a:t>of Minnesota, St. Paul Student Center | </a:t>
            </a:r>
            <a:r>
              <a:rPr lang="en-US" sz="2600" dirty="0" err="1">
                <a:latin typeface="Arial" charset="0"/>
                <a:ea typeface="Arial" charset="0"/>
                <a:cs typeface="Arial" charset="0"/>
              </a:rPr>
              <a:t>NorthStar</a:t>
            </a:r>
            <a:r>
              <a:rPr lang="en-US" sz="2600" dirty="0">
                <a:latin typeface="Arial" charset="0"/>
                <a:ea typeface="Arial" charset="0"/>
                <a:cs typeface="Arial" charset="0"/>
              </a:rPr>
              <a:t> Ballroom | 2017 Buford Avenue | St. Paul, MN 55108</a:t>
            </a:r>
            <a:endParaRPr kumimoji="1" lang="en-US" sz="2600" dirty="0">
              <a:latin typeface="Arial" charset="0"/>
              <a:ea typeface="Arial" charset="0"/>
              <a:cs typeface="Arial" charset="0"/>
            </a:endParaRPr>
          </a:p>
          <a:p>
            <a:endParaRPr kumimoji="1" lang="en-US" sz="2600" dirty="0">
              <a:latin typeface="Arial" charset="0"/>
              <a:ea typeface="ＭＳ Ｐゴシック" charset="0"/>
              <a:cs typeface="ＭＳ Ｐゴシック" charset="0"/>
            </a:endParaRPr>
          </a:p>
          <a:p>
            <a:r>
              <a:rPr kumimoji="1" lang="en-US" sz="2600" dirty="0">
                <a:latin typeface="Arial" charset="0"/>
                <a:ea typeface="ＭＳ Ｐゴシック" charset="0"/>
                <a:cs typeface="ＭＳ Ｐゴシック" charset="0"/>
              </a:rPr>
              <a:t>Conducted in collaboration with the University of Minnesota SSW</a:t>
            </a:r>
          </a:p>
          <a:p>
            <a:endParaRPr kumimoji="1" lang="en-US" sz="2600" dirty="0">
              <a:latin typeface="Arial" charset="0"/>
              <a:ea typeface="ＭＳ Ｐゴシック" charset="0"/>
              <a:cs typeface="ＭＳ Ｐゴシック" charset="0"/>
            </a:endParaRPr>
          </a:p>
          <a:p>
            <a:r>
              <a:rPr kumimoji="1" lang="en-US" sz="2600" dirty="0">
                <a:latin typeface="Arial" charset="0"/>
                <a:ea typeface="ＭＳ Ｐゴシック" charset="0"/>
                <a:cs typeface="ＭＳ Ｐゴシック" charset="0"/>
              </a:rPr>
              <a:t>Approximately 90 agencies in attendance</a:t>
            </a:r>
          </a:p>
          <a:p>
            <a:endParaRPr kumimoji="1" lang="en-US" sz="2600" dirty="0">
              <a:latin typeface="Arial" charset="0"/>
              <a:ea typeface="ＭＳ Ｐゴシック" charset="0"/>
              <a:cs typeface="ＭＳ Ｐゴシック" charset="0"/>
            </a:endParaRPr>
          </a:p>
          <a:p>
            <a:r>
              <a:rPr kumimoji="1" lang="en-US" sz="2600" dirty="0">
                <a:latin typeface="Arial" charset="0"/>
                <a:ea typeface="ＭＳ Ｐゴシック" charset="0"/>
                <a:cs typeface="ＭＳ Ｐゴシック" charset="0"/>
              </a:rPr>
              <a:t>This will give those students in the greater metro area the opportunity to meeting with agencies of interest, distribute resumes and make appointments</a:t>
            </a:r>
          </a:p>
          <a:p>
            <a:endParaRPr kumimoji="1" lang="en-US" sz="2600" dirty="0">
              <a:latin typeface="Arial" charset="0"/>
              <a:ea typeface="ＭＳ Ｐゴシック" charset="0"/>
              <a:cs typeface="ＭＳ Ｐゴシック" charset="0"/>
            </a:endParaRPr>
          </a:p>
          <a:p>
            <a:r>
              <a:rPr kumimoji="1" lang="en-US" sz="2600" dirty="0">
                <a:latin typeface="Arial" charset="0"/>
                <a:ea typeface="ＭＳ Ｐゴシック" charset="0"/>
                <a:cs typeface="ＭＳ Ｐゴシック" charset="0"/>
              </a:rPr>
              <a:t>Snacks!</a:t>
            </a:r>
          </a:p>
          <a:p>
            <a:endParaRPr lang="en-US" dirty="0"/>
          </a:p>
        </p:txBody>
      </p:sp>
    </p:spTree>
    <p:extLst>
      <p:ext uri="{BB962C8B-B14F-4D97-AF65-F5344CB8AC3E}">
        <p14:creationId xmlns:p14="http://schemas.microsoft.com/office/powerpoint/2010/main" val="9877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1" lang="en-US" b="1" dirty="0">
                <a:latin typeface="Arial" charset="0"/>
                <a:ea typeface="Arial" charset="0"/>
                <a:cs typeface="Arial" charset="0"/>
              </a:rPr>
              <a:t>Timelines-Metro Area</a:t>
            </a:r>
            <a:endParaRPr lang="en-US" b="1" dirty="0">
              <a:latin typeface="Arial" charset="0"/>
              <a:ea typeface="Arial" charset="0"/>
              <a:cs typeface="Arial" charset="0"/>
            </a:endParaRPr>
          </a:p>
        </p:txBody>
      </p:sp>
      <p:sp>
        <p:nvSpPr>
          <p:cNvPr id="3" name="Content Placeholder 2"/>
          <p:cNvSpPr>
            <a:spLocks noGrp="1"/>
          </p:cNvSpPr>
          <p:nvPr>
            <p:ph idx="1"/>
          </p:nvPr>
        </p:nvSpPr>
        <p:spPr>
          <a:xfrm>
            <a:off x="838200" y="1690688"/>
            <a:ext cx="10515600" cy="4486275"/>
          </a:xfrm>
        </p:spPr>
        <p:txBody>
          <a:bodyPr/>
          <a:lstStyle/>
          <a:p>
            <a:r>
              <a:rPr kumimoji="1" lang="en-US" sz="2400" dirty="0">
                <a:latin typeface="Arial" charset="0"/>
                <a:ea typeface="ＭＳ Ｐゴシック" charset="0"/>
                <a:cs typeface="ＭＳ Ｐゴシック" charset="0"/>
              </a:rPr>
              <a:t>If you are in the metro area (defined as all agencies in Hennepin, Ramsey, Anoka, Dakota, &amp; Washington Counties, as well as county agencies in Carver, Scott, and Chisago), you can contact field agencies via:</a:t>
            </a:r>
          </a:p>
          <a:p>
            <a:pPr marL="915988" lvl="1"/>
            <a:r>
              <a:rPr kumimoji="1" lang="en-US" sz="2000" dirty="0">
                <a:latin typeface="Arial" charset="0"/>
                <a:ea typeface="ＭＳ Ｐゴシック" charset="0"/>
              </a:rPr>
              <a:t>phone or email beginning April </a:t>
            </a:r>
            <a:r>
              <a:rPr kumimoji="1" lang="en-US" sz="2000" dirty="0" smtClean="0">
                <a:latin typeface="Arial" charset="0"/>
                <a:ea typeface="ＭＳ Ｐゴシック" charset="0"/>
              </a:rPr>
              <a:t>9, </a:t>
            </a:r>
            <a:r>
              <a:rPr kumimoji="1" lang="en-US" sz="2000" dirty="0">
                <a:latin typeface="Arial" charset="0"/>
                <a:ea typeface="ＭＳ Ｐゴシック" charset="0"/>
              </a:rPr>
              <a:t>afternoon</a:t>
            </a:r>
          </a:p>
          <a:p>
            <a:endParaRPr kumimoji="1" lang="en-US" sz="2400" dirty="0">
              <a:latin typeface="Arial" charset="0"/>
              <a:ea typeface="ＭＳ Ｐゴシック" charset="0"/>
              <a:cs typeface="ＭＳ Ｐゴシック" charset="0"/>
            </a:endParaRPr>
          </a:p>
          <a:p>
            <a:r>
              <a:rPr kumimoji="1" lang="en-US" sz="2400" dirty="0">
                <a:latin typeface="Arial" charset="0"/>
                <a:ea typeface="ＭＳ Ｐゴシック" charset="0"/>
                <a:cs typeface="ＭＳ Ｐゴシック" charset="0"/>
              </a:rPr>
              <a:t>Interviews:  April 10 – May 4 (unless there is special permission)</a:t>
            </a:r>
          </a:p>
          <a:p>
            <a:endParaRPr kumimoji="1" lang="en-US" sz="800" dirty="0">
              <a:latin typeface="Arial" charset="0"/>
              <a:ea typeface="ＭＳ Ｐゴシック" charset="0"/>
              <a:cs typeface="ＭＳ Ｐゴシック" charset="0"/>
            </a:endParaRPr>
          </a:p>
          <a:p>
            <a:r>
              <a:rPr kumimoji="1" lang="en-US" sz="2400" dirty="0">
                <a:latin typeface="Arial" charset="0"/>
                <a:ea typeface="ＭＳ Ｐゴシック" charset="0"/>
                <a:cs typeface="ＭＳ Ｐゴシック" charset="0"/>
              </a:rPr>
              <a:t>Your placement preference sheet is due to Laura Boisen on May </a:t>
            </a:r>
            <a:r>
              <a:rPr kumimoji="1" lang="en-US" sz="2400" dirty="0" smtClean="0">
                <a:latin typeface="Arial" charset="0"/>
                <a:ea typeface="ＭＳ Ｐゴシック" charset="0"/>
                <a:cs typeface="ＭＳ Ｐゴシック" charset="0"/>
              </a:rPr>
              <a:t>11</a:t>
            </a:r>
            <a:endParaRPr kumimoji="1" lang="en-US" sz="2400" dirty="0">
              <a:latin typeface="Arial" charset="0"/>
              <a:ea typeface="ＭＳ Ｐゴシック" charset="0"/>
              <a:cs typeface="ＭＳ Ｐゴシック" charset="0"/>
            </a:endParaRPr>
          </a:p>
          <a:p>
            <a:endParaRPr kumimoji="1" lang="en-US" sz="800" dirty="0">
              <a:latin typeface="Arial" charset="0"/>
              <a:ea typeface="ＭＳ Ｐゴシック" charset="0"/>
              <a:cs typeface="ＭＳ Ｐゴシック" charset="0"/>
            </a:endParaRPr>
          </a:p>
          <a:p>
            <a:r>
              <a:rPr kumimoji="1" lang="en-US" sz="2400" dirty="0">
                <a:latin typeface="Arial" charset="0"/>
                <a:ea typeface="ＭＳ Ｐゴシック" charset="0"/>
                <a:cs typeface="ＭＳ Ｐゴシック" charset="0"/>
              </a:rPr>
              <a:t>Placement confirmation will come in late </a:t>
            </a:r>
            <a:r>
              <a:rPr kumimoji="1" lang="en-US" sz="2400" dirty="0" smtClean="0">
                <a:latin typeface="Arial" charset="0"/>
                <a:ea typeface="ＭＳ Ｐゴシック" charset="0"/>
                <a:cs typeface="ＭＳ Ｐゴシック" charset="0"/>
              </a:rPr>
              <a:t>May. You will be notified of placement status via your </a:t>
            </a:r>
            <a:r>
              <a:rPr lang="en-US" sz="2400" dirty="0">
                <a:latin typeface="Arial Rounded MT Bold" charset="0"/>
                <a:ea typeface="Arial Rounded MT Bold" charset="0"/>
                <a:cs typeface="Arial Rounded MT Bold" charset="0"/>
              </a:rPr>
              <a:t>augsburg.edu </a:t>
            </a:r>
            <a:r>
              <a:rPr lang="en-US" sz="2400" dirty="0" smtClean="0">
                <a:latin typeface="Arial" charset="0"/>
                <a:ea typeface="Arial" charset="0"/>
                <a:cs typeface="Arial" charset="0"/>
              </a:rPr>
              <a:t>email</a:t>
            </a:r>
            <a:r>
              <a:rPr kumimoji="1" lang="en-US" sz="2400" dirty="0" smtClean="0">
                <a:latin typeface="Arial" charset="0"/>
                <a:ea typeface="ＭＳ Ｐゴシック" charset="0"/>
                <a:cs typeface="ＭＳ Ｐゴシック" charset="0"/>
              </a:rPr>
              <a:t>.</a:t>
            </a:r>
            <a:endParaRPr kumimoji="1" lang="en-US" sz="2400" dirty="0">
              <a:latin typeface="Arial"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113158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dirty="0">
                <a:latin typeface="Arial" charset="0"/>
                <a:ea typeface="Arial" charset="0"/>
                <a:cs typeface="Arial" charset="0"/>
              </a:rPr>
              <a:t>How many interviews do I need to do?</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lstStyle/>
          <a:p>
            <a:r>
              <a:rPr kumimoji="1" lang="en-US" sz="2400" dirty="0">
                <a:latin typeface="Arial" charset="0"/>
                <a:ea typeface="ＭＳ Ｐゴシック" charset="0"/>
                <a:cs typeface="ＭＳ Ｐゴシック" charset="0"/>
              </a:rPr>
              <a:t>The obvious answer is at least one - but many choose to </a:t>
            </a:r>
            <a:r>
              <a:rPr kumimoji="1" lang="en-US" sz="2400" dirty="0" smtClean="0">
                <a:latin typeface="Arial" charset="0"/>
                <a:ea typeface="ＭＳ Ｐゴシック" charset="0"/>
                <a:cs typeface="ＭＳ Ｐゴシック" charset="0"/>
              </a:rPr>
              <a:t>do four interviews.  </a:t>
            </a:r>
            <a:endParaRPr kumimoji="1" lang="en-US" sz="2400" dirty="0">
              <a:latin typeface="Arial" charset="0"/>
              <a:ea typeface="ＭＳ Ｐゴシック" charset="0"/>
              <a:cs typeface="ＭＳ Ｐゴシック" charset="0"/>
            </a:endParaRPr>
          </a:p>
          <a:p>
            <a:endParaRPr kumimoji="1" lang="en-US" sz="2400" dirty="0">
              <a:latin typeface="Arial" charset="0"/>
              <a:ea typeface="ＭＳ Ｐゴシック" charset="0"/>
              <a:cs typeface="ＭＳ Ｐゴシック" charset="0"/>
            </a:endParaRPr>
          </a:p>
          <a:p>
            <a:r>
              <a:rPr kumimoji="1" lang="en-US" sz="2400" dirty="0">
                <a:latin typeface="Arial" charset="0"/>
                <a:ea typeface="ＭＳ Ｐゴシック" charset="0"/>
                <a:cs typeface="ＭＳ Ｐゴシック" charset="0"/>
              </a:rPr>
              <a:t>Ask yourself:</a:t>
            </a:r>
          </a:p>
          <a:p>
            <a:pPr lvl="1"/>
            <a:r>
              <a:rPr kumimoji="1" lang="en-US" sz="2000" dirty="0">
                <a:latin typeface="Arial" charset="0"/>
                <a:ea typeface="ＭＳ Ｐゴシック" charset="0"/>
              </a:rPr>
              <a:t>Have I found some placements of interest? </a:t>
            </a:r>
          </a:p>
          <a:p>
            <a:pPr lvl="1"/>
            <a:r>
              <a:rPr kumimoji="1" lang="en-US" sz="2000" dirty="0">
                <a:latin typeface="Arial" charset="0"/>
                <a:ea typeface="ＭＳ Ｐゴシック" charset="0"/>
              </a:rPr>
              <a:t>How competitive were the placements I chose (Laura Boisen can give you a general idea of competitive placements historically)?</a:t>
            </a:r>
          </a:p>
          <a:p>
            <a:pPr lvl="1"/>
            <a:endParaRPr kumimoji="1" lang="en-US" sz="2000" dirty="0">
              <a:latin typeface="Arial" charset="0"/>
              <a:ea typeface="ＭＳ Ｐゴシック" charset="0"/>
            </a:endParaRPr>
          </a:p>
          <a:p>
            <a:r>
              <a:rPr kumimoji="1" lang="en-US" sz="2400" dirty="0">
                <a:latin typeface="Arial" charset="0"/>
                <a:ea typeface="ＭＳ Ｐゴシック" charset="0"/>
                <a:cs typeface="ＭＳ Ｐゴシック" charset="0"/>
              </a:rPr>
              <a:t>Word of caution: if “promised” a placement or told that you will be the number one choice, check with Laura about whether more interviews should be </a:t>
            </a:r>
            <a:r>
              <a:rPr kumimoji="1" lang="en-US" sz="2400" dirty="0" smtClean="0">
                <a:latin typeface="Arial" charset="0"/>
                <a:ea typeface="ＭＳ Ｐゴシック" charset="0"/>
                <a:cs typeface="ＭＳ Ｐゴシック" charset="0"/>
              </a:rPr>
              <a:t>completed.</a:t>
            </a:r>
            <a:endParaRPr kumimoji="1" lang="en-US" sz="2400" dirty="0">
              <a:latin typeface="Arial"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399866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1630</Words>
  <Application>Microsoft Macintosh PowerPoint</Application>
  <PresentationFormat>Widescreen</PresentationFormat>
  <Paragraphs>212</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vt:lpstr>
      <vt:lpstr>Arial Rounded MT Bold</vt:lpstr>
      <vt:lpstr>Calibri</vt:lpstr>
      <vt:lpstr>Calibri Light</vt:lpstr>
      <vt:lpstr>ＭＳ Ｐゴシック</vt:lpstr>
      <vt:lpstr>Times New Roman</vt:lpstr>
      <vt:lpstr>Office Theme</vt:lpstr>
      <vt:lpstr>PowerPoint Presentation</vt:lpstr>
      <vt:lpstr>Field Contacts</vt:lpstr>
      <vt:lpstr>Important Online Forms &amp; Documents</vt:lpstr>
      <vt:lpstr>Field Requirements</vt:lpstr>
      <vt:lpstr>Preparation Steps</vt:lpstr>
      <vt:lpstr>Preparation Steps</vt:lpstr>
      <vt:lpstr>Attend Field Fair</vt:lpstr>
      <vt:lpstr>Timelines-Metro Area</vt:lpstr>
      <vt:lpstr>How many interviews do I need to do?</vt:lpstr>
      <vt:lpstr>What if I am not assigned a placement?</vt:lpstr>
      <vt:lpstr>Dual Relationships</vt:lpstr>
      <vt:lpstr>What if I want a placement that is  not on the list?</vt:lpstr>
      <vt:lpstr>Employment Site Placements</vt:lpstr>
      <vt:lpstr>Pathways: Washburn</vt:lpstr>
      <vt:lpstr>Pathways: Washburn</vt:lpstr>
      <vt:lpstr>Diversity Social Work Advancement Program (DSWAP)</vt:lpstr>
      <vt:lpstr>Remember...</vt:lpstr>
      <vt:lpstr>Remember...</vt:lpstr>
      <vt:lpstr>Advice from an alum that now interviews students:</vt:lpstr>
      <vt:lpstr>Contact Information</vt:lpstr>
      <vt:lpstr>Online Access to all your  Field Resources</vt:lpstr>
      <vt:lpstr>Screenshot of IPT Home Page</vt:lpstr>
      <vt:lpstr>Screenshot of how you will see agencies listed in IPT (Note: you should only see “active agencies)</vt:lpstr>
      <vt:lpstr>Screenshot of what you will see when you view agency details</vt:lpstr>
      <vt:lpstr>Email with your IPT default log-in information</vt:lpstr>
      <vt:lpstr>PowerPoint Presentation</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Chamberlain</dc:creator>
  <cp:lastModifiedBy>Microsoft Office User</cp:lastModifiedBy>
  <cp:revision>29</cp:revision>
  <cp:lastPrinted>2018-03-24T15:46:47Z</cp:lastPrinted>
  <dcterms:created xsi:type="dcterms:W3CDTF">2017-01-13T20:46:49Z</dcterms:created>
  <dcterms:modified xsi:type="dcterms:W3CDTF">2018-03-27T21:23:40Z</dcterms:modified>
</cp:coreProperties>
</file>