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1"/>
  </p:sldMasterIdLst>
  <p:notesMasterIdLst>
    <p:notesMasterId r:id="rId40"/>
  </p:notesMasterIdLst>
  <p:handoutMasterIdLst>
    <p:handoutMasterId r:id="rId41"/>
  </p:handoutMasterIdLst>
  <p:sldIdLst>
    <p:sldId id="256" r:id="rId2"/>
    <p:sldId id="298" r:id="rId3"/>
    <p:sldId id="275" r:id="rId4"/>
    <p:sldId id="257" r:id="rId5"/>
    <p:sldId id="297" r:id="rId6"/>
    <p:sldId id="269" r:id="rId7"/>
    <p:sldId id="274" r:id="rId8"/>
    <p:sldId id="281" r:id="rId9"/>
    <p:sldId id="259" r:id="rId10"/>
    <p:sldId id="283" r:id="rId11"/>
    <p:sldId id="284" r:id="rId12"/>
    <p:sldId id="285" r:id="rId13"/>
    <p:sldId id="286" r:id="rId14"/>
    <p:sldId id="288" r:id="rId15"/>
    <p:sldId id="287" r:id="rId16"/>
    <p:sldId id="289" r:id="rId17"/>
    <p:sldId id="260" r:id="rId18"/>
    <p:sldId id="261" r:id="rId19"/>
    <p:sldId id="262" r:id="rId20"/>
    <p:sldId id="265" r:id="rId21"/>
    <p:sldId id="268" r:id="rId22"/>
    <p:sldId id="263" r:id="rId23"/>
    <p:sldId id="282" r:id="rId24"/>
    <p:sldId id="290" r:id="rId25"/>
    <p:sldId id="266" r:id="rId26"/>
    <p:sldId id="291" r:id="rId27"/>
    <p:sldId id="264" r:id="rId28"/>
    <p:sldId id="276" r:id="rId29"/>
    <p:sldId id="280" r:id="rId30"/>
    <p:sldId id="277" r:id="rId31"/>
    <p:sldId id="279" r:id="rId32"/>
    <p:sldId id="267" r:id="rId33"/>
    <p:sldId id="292" r:id="rId34"/>
    <p:sldId id="293" r:id="rId35"/>
    <p:sldId id="296" r:id="rId36"/>
    <p:sldId id="295" r:id="rId37"/>
    <p:sldId id="272" r:id="rId38"/>
    <p:sldId id="278"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78" autoAdjust="0"/>
    <p:restoredTop sz="94660"/>
  </p:normalViewPr>
  <p:slideViewPr>
    <p:cSldViewPr snapToGrid="0">
      <p:cViewPr varScale="1">
        <p:scale>
          <a:sx n="89" d="100"/>
          <a:sy n="89" d="100"/>
        </p:scale>
        <p:origin x="89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3DB47F-613D-4520-967A-FFBC66B91F97}" type="datetimeFigureOut">
              <a:rPr lang="en-US" smtClean="0"/>
              <a:t>8/31/20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F1770DF-4FBA-4B95-ACEE-24AAA0A25FD0}" type="slidenum">
              <a:rPr lang="en-US" smtClean="0"/>
              <a:t>‹#›</a:t>
            </a:fld>
            <a:endParaRPr lang="en-US"/>
          </a:p>
        </p:txBody>
      </p:sp>
    </p:spTree>
    <p:extLst>
      <p:ext uri="{BB962C8B-B14F-4D97-AF65-F5344CB8AC3E}">
        <p14:creationId xmlns:p14="http://schemas.microsoft.com/office/powerpoint/2010/main" val="3750615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26D000D-B57C-0F44-8D58-2FC0D78985DA}" type="datetimeFigureOut">
              <a:rPr lang="en-US" smtClean="0"/>
              <a:t>8/31/20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71F12C0-0273-7448-AFAF-E547A70DB110}" type="slidenum">
              <a:rPr lang="en-US" smtClean="0"/>
              <a:t>‹#›</a:t>
            </a:fld>
            <a:endParaRPr lang="en-US"/>
          </a:p>
        </p:txBody>
      </p:sp>
    </p:spTree>
    <p:extLst>
      <p:ext uri="{BB962C8B-B14F-4D97-AF65-F5344CB8AC3E}">
        <p14:creationId xmlns:p14="http://schemas.microsoft.com/office/powerpoint/2010/main" val="58824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32250A-42A9-467A-A8B0-35CE5F112DAB}"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8A7A6979-0714-4377-B894-6BE4C2D6E202}" type="slidenum">
              <a:rPr lang="en-US" smtClean="0"/>
              <a:pPr/>
              <a:t>‹#›</a:t>
            </a:fld>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2250A-42A9-467A-A8B0-35CE5F112DAB}"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32250A-42A9-467A-A8B0-35CE5F112DAB}"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32250A-42A9-467A-A8B0-35CE5F112DAB}"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0032250A-42A9-467A-A8B0-35CE5F112DAB}" type="datetimeFigureOut">
              <a:rPr lang="en-US" smtClean="0"/>
              <a:t>8/31/20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90C96C3-DD36-4868-8450-1FA387FBD62E}"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32250A-42A9-467A-A8B0-35CE5F112DAB}" type="datetimeFigureOut">
              <a:rPr lang="en-US" smtClean="0"/>
              <a:t>8/31/20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32250A-42A9-467A-A8B0-35CE5F112DAB}" type="datetimeFigureOut">
              <a:rPr lang="en-US" smtClean="0"/>
              <a:t>8/31/20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0C96C3-DD36-4868-8450-1FA387FBD62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32250A-42A9-467A-A8B0-35CE5F112DAB}" type="datetimeFigureOut">
              <a:rPr lang="en-US" smtClean="0"/>
              <a:t>8/31/20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0C96C3-DD36-4868-8450-1FA387FBD62E}"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2250A-42A9-467A-A8B0-35CE5F112DAB}" type="datetimeFigureOut">
              <a:rPr lang="en-US" smtClean="0"/>
              <a:t>8/31/20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2250A-42A9-467A-A8B0-35CE5F112DAB}" type="datetimeFigureOut">
              <a:rPr lang="en-US" smtClean="0"/>
              <a:t>8/31/20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2250A-42A9-467A-A8B0-35CE5F112DAB}" type="datetimeFigureOut">
              <a:rPr lang="en-US" smtClean="0"/>
              <a:t>8/31/20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90C96C3-DD36-4868-8450-1FA387FBD62E}"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032250A-42A9-467A-A8B0-35CE5F112DAB}" type="datetimeFigureOut">
              <a:rPr lang="en-US" smtClean="0"/>
              <a:t>8/31/20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90C96C3-DD36-4868-8450-1FA387FBD62E}" type="slidenum">
              <a:rPr lang="en-US" smtClean="0"/>
              <a:t>‹#›</a:t>
            </a:fld>
            <a:endParaRPr lang="en-US"/>
          </a:p>
        </p:txBody>
      </p:sp>
    </p:spTree>
    <p:extLst>
      <p:ext uri="{BB962C8B-B14F-4D97-AF65-F5344CB8AC3E}">
        <p14:creationId xmlns:p14="http://schemas.microsoft.com/office/powerpoint/2010/main" val="23365497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csweorg-my.sharepoint.com/:x:/g/personal/accreditation_cswe_org/EYjTFjsGOPtJgK4KN-rLlCsBF-xshcJp2syMFRTyU1MCCw?rtime=PB6klwRJ2E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socialworkers.org/About/Ethics/Code-of-Ethics/Code-of-Ethics-English"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madden@Augsburg.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augsburg.edu/home/swk" TargetMode="External"/><Relationship Id="rId2" Type="http://schemas.openxmlformats.org/officeDocument/2006/relationships/hyperlink" Target="http://www.augsburg.edu/msw" TargetMode="External"/><Relationship Id="rId1" Type="http://schemas.openxmlformats.org/officeDocument/2006/relationships/slideLayout" Target="../slideLayouts/slideLayout2.xml"/><Relationship Id="rId5" Type="http://schemas.openxmlformats.org/officeDocument/2006/relationships/hyperlink" Target="mailto:boisen@augsburg.edu" TargetMode="External"/><Relationship Id="rId4" Type="http://schemas.openxmlformats.org/officeDocument/2006/relationships/hyperlink" Target="http://www.augsburg.edu/fieldeducation/index.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Augsburg University</a:t>
            </a:r>
            <a:br>
              <a:rPr lang="en-US" dirty="0"/>
            </a:br>
            <a:r>
              <a:rPr lang="en-US" dirty="0"/>
              <a:t>Field Instructor Welcome</a:t>
            </a:r>
          </a:p>
        </p:txBody>
      </p:sp>
      <p:sp>
        <p:nvSpPr>
          <p:cNvPr id="3" name="Subtitle 2"/>
          <p:cNvSpPr>
            <a:spLocks noGrp="1"/>
          </p:cNvSpPr>
          <p:nvPr>
            <p:ph type="subTitle" idx="1"/>
          </p:nvPr>
        </p:nvSpPr>
        <p:spPr/>
        <p:txBody>
          <a:bodyPr/>
          <a:lstStyle/>
          <a:p>
            <a:r>
              <a:rPr lang="en-US" dirty="0"/>
              <a:t>August 26, 2020</a:t>
            </a:r>
          </a:p>
        </p:txBody>
      </p:sp>
    </p:spTree>
    <p:extLst>
      <p:ext uri="{BB962C8B-B14F-4D97-AF65-F5344CB8AC3E}">
        <p14:creationId xmlns:p14="http://schemas.microsoft.com/office/powerpoint/2010/main" val="20949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Education and COVID impact</a:t>
            </a:r>
          </a:p>
        </p:txBody>
      </p:sp>
      <p:sp>
        <p:nvSpPr>
          <p:cNvPr id="3" name="Content Placeholder 2"/>
          <p:cNvSpPr>
            <a:spLocks noGrp="1"/>
          </p:cNvSpPr>
          <p:nvPr>
            <p:ph idx="1"/>
          </p:nvPr>
        </p:nvSpPr>
        <p:spPr/>
        <p:txBody>
          <a:bodyPr/>
          <a:lstStyle/>
          <a:p>
            <a:r>
              <a:rPr lang="en-US" dirty="0"/>
              <a:t> “Due to the impact of the COVID-19 pandemic, students who have completed 85% of the required placement hours (i.e., 340 hours for baccalaureate programs and 765 hours for master’s programs) to a satisfactory level may, at program discretion, be evaluated as having met the field placement requirements” (CSWE, 2020)</a:t>
            </a:r>
          </a:p>
          <a:p>
            <a:r>
              <a:rPr lang="en-US" dirty="0"/>
              <a:t>The exceptions are extended to all BSW and MSW students in all accredited social work programs.</a:t>
            </a:r>
          </a:p>
        </p:txBody>
      </p:sp>
    </p:spTree>
    <p:extLst>
      <p:ext uri="{BB962C8B-B14F-4D97-AF65-F5344CB8AC3E}">
        <p14:creationId xmlns:p14="http://schemas.microsoft.com/office/powerpoint/2010/main" val="762284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education under the new normal</a:t>
            </a:r>
          </a:p>
        </p:txBody>
      </p:sp>
      <p:sp>
        <p:nvSpPr>
          <p:cNvPr id="3" name="Content Placeholder 2"/>
          <p:cNvSpPr>
            <a:spLocks noGrp="1"/>
          </p:cNvSpPr>
          <p:nvPr>
            <p:ph idx="1"/>
          </p:nvPr>
        </p:nvSpPr>
        <p:spPr/>
        <p:txBody>
          <a:bodyPr/>
          <a:lstStyle/>
          <a:p>
            <a:pPr marL="0" lvl="0" indent="0">
              <a:spcBef>
                <a:spcPts val="0"/>
              </a:spcBef>
              <a:buClrTx/>
              <a:buSzTx/>
              <a:buNone/>
            </a:pPr>
            <a:r>
              <a:rPr lang="en-US" b="1" dirty="0"/>
              <a:t>Student safety.</a:t>
            </a:r>
            <a:r>
              <a:rPr lang="en-US" dirty="0"/>
              <a:t> </a:t>
            </a:r>
          </a:p>
          <a:p>
            <a:pPr marL="0" lvl="0" indent="0">
              <a:spcBef>
                <a:spcPts val="0"/>
              </a:spcBef>
              <a:buClrTx/>
              <a:buSzTx/>
              <a:buNone/>
            </a:pPr>
            <a:r>
              <a:rPr lang="en-US" dirty="0"/>
              <a:t>Accreditation Standard (AS) 2.2.7 requires that field education programs specify policies for supporting student safety in field. Programs are encouraged to safeguard student safety during the COVID-19 pandemic to the greatest extent possible, including suspending or delaying field education placements when necessary for student safety.</a:t>
            </a:r>
          </a:p>
        </p:txBody>
      </p:sp>
    </p:spTree>
    <p:extLst>
      <p:ext uri="{BB962C8B-B14F-4D97-AF65-F5344CB8AC3E}">
        <p14:creationId xmlns:p14="http://schemas.microsoft.com/office/powerpoint/2010/main" val="165652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Reduction in field hours</a:t>
            </a:r>
          </a:p>
        </p:txBody>
      </p:sp>
      <p:sp>
        <p:nvSpPr>
          <p:cNvPr id="3" name="Content Placeholder 2"/>
          <p:cNvSpPr>
            <a:spLocks noGrp="1"/>
          </p:cNvSpPr>
          <p:nvPr>
            <p:ph idx="1"/>
          </p:nvPr>
        </p:nvSpPr>
        <p:spPr/>
        <p:txBody>
          <a:bodyPr>
            <a:normAutofit/>
          </a:bodyPr>
          <a:lstStyle/>
          <a:p>
            <a:r>
              <a:rPr lang="en-US" dirty="0"/>
              <a:t>This reduction in field hours may be applied to field placement courses that are fully or partially completed by May 31, 2021. Field placement courses that are partially completed by May 31, 2021, may continue to apply the 15% reduction in hours until the specific field course is completed, even if the completion date is after May 31, 2021(CSWE, 2020).</a:t>
            </a:r>
          </a:p>
          <a:p>
            <a:endParaRPr lang="en-US" dirty="0"/>
          </a:p>
          <a:p>
            <a:r>
              <a:rPr lang="en-US" dirty="0"/>
              <a:t>Remote field activity, as well as field supervision and field seminar hours, may be counted toward the accrual of field hours (CSWE, June 2020)</a:t>
            </a:r>
          </a:p>
        </p:txBody>
      </p:sp>
    </p:spTree>
    <p:extLst>
      <p:ext uri="{BB962C8B-B14F-4D97-AF65-F5344CB8AC3E}">
        <p14:creationId xmlns:p14="http://schemas.microsoft.com/office/powerpoint/2010/main" val="197442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field activity</a:t>
            </a:r>
          </a:p>
        </p:txBody>
      </p:sp>
      <p:sp>
        <p:nvSpPr>
          <p:cNvPr id="3" name="Content Placeholder 2"/>
          <p:cNvSpPr>
            <a:spLocks noGrp="1"/>
          </p:cNvSpPr>
          <p:nvPr>
            <p:ph idx="1"/>
          </p:nvPr>
        </p:nvSpPr>
        <p:spPr/>
        <p:txBody>
          <a:bodyPr/>
          <a:lstStyle/>
          <a:p>
            <a:r>
              <a:rPr lang="en-US" dirty="0"/>
              <a:t>“Although AS 2.2.4 requires field education through “in-person contact,” the Commission on Accreditation will broaden its interpretation to include remote-based field activity. Remote field activity can include engagement such as field-related assignments, trainings, and virtual meetings. Client-related virtual meetings should be in accordance with field site policies for secure communications” (CSWE, 2020)</a:t>
            </a:r>
          </a:p>
        </p:txBody>
      </p:sp>
    </p:spTree>
    <p:extLst>
      <p:ext uri="{BB962C8B-B14F-4D97-AF65-F5344CB8AC3E}">
        <p14:creationId xmlns:p14="http://schemas.microsoft.com/office/powerpoint/2010/main" val="848000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curated by CSWE</a:t>
            </a:r>
          </a:p>
        </p:txBody>
      </p:sp>
      <p:sp>
        <p:nvSpPr>
          <p:cNvPr id="3" name="Content Placeholder 2"/>
          <p:cNvSpPr>
            <a:spLocks noGrp="1"/>
          </p:cNvSpPr>
          <p:nvPr>
            <p:ph idx="1"/>
          </p:nvPr>
        </p:nvSpPr>
        <p:spPr/>
        <p:txBody>
          <a:bodyPr/>
          <a:lstStyle/>
          <a:p>
            <a:r>
              <a:rPr lang="en-US" dirty="0">
                <a:hlinkClick r:id="rId2"/>
              </a:rPr>
              <a:t>https://csweorg-my.sharepoint.com/:x:/g/personal/accreditation_cswe_org/EYjTFjsGOPtJgK4KN-rLlCsBF-xshcJp2syMFRTyU1MCCw?rtime=PB6klwRJ2Eg</a:t>
            </a:r>
            <a:endParaRPr lang="en-US" dirty="0"/>
          </a:p>
        </p:txBody>
      </p:sp>
    </p:spTree>
    <p:extLst>
      <p:ext uri="{BB962C8B-B14F-4D97-AF65-F5344CB8AC3E}">
        <p14:creationId xmlns:p14="http://schemas.microsoft.com/office/powerpoint/2010/main" val="1361920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first</a:t>
            </a:r>
          </a:p>
        </p:txBody>
      </p:sp>
      <p:sp>
        <p:nvSpPr>
          <p:cNvPr id="3" name="Content Placeholder 2"/>
          <p:cNvSpPr>
            <a:spLocks noGrp="1"/>
          </p:cNvSpPr>
          <p:nvPr>
            <p:ph idx="1"/>
          </p:nvPr>
        </p:nvSpPr>
        <p:spPr/>
        <p:txBody>
          <a:bodyPr/>
          <a:lstStyle/>
          <a:p>
            <a:r>
              <a:rPr lang="en-US" dirty="0"/>
              <a:t>Safety of students and field agency staff first.</a:t>
            </a:r>
          </a:p>
          <a:p>
            <a:r>
              <a:rPr lang="en-US" dirty="0"/>
              <a:t>Practicing social distancing measures and hygiene as </a:t>
            </a:r>
          </a:p>
          <a:p>
            <a:pPr marL="0" indent="0">
              <a:buNone/>
            </a:pPr>
            <a:r>
              <a:rPr lang="en-US" dirty="0"/>
              <a:t>recommended by CDC, MDH.</a:t>
            </a:r>
          </a:p>
        </p:txBody>
      </p:sp>
      <p:pic>
        <p:nvPicPr>
          <p:cNvPr id="4" name="Picture 3"/>
          <p:cNvPicPr>
            <a:picLocks noChangeAspect="1"/>
          </p:cNvPicPr>
          <p:nvPr/>
        </p:nvPicPr>
        <p:blipFill>
          <a:blip r:embed="rId2"/>
          <a:stretch>
            <a:fillRect/>
          </a:stretch>
        </p:blipFill>
        <p:spPr>
          <a:xfrm>
            <a:off x="8029575" y="1321308"/>
            <a:ext cx="3619500" cy="4737100"/>
          </a:xfrm>
          <a:prstGeom prst="rect">
            <a:avLst/>
          </a:prstGeom>
        </p:spPr>
      </p:pic>
    </p:spTree>
    <p:extLst>
      <p:ext uri="{BB962C8B-B14F-4D97-AF65-F5344CB8AC3E}">
        <p14:creationId xmlns:p14="http://schemas.microsoft.com/office/powerpoint/2010/main" val="100393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 (20 mins in small groups)</a:t>
            </a:r>
          </a:p>
        </p:txBody>
      </p:sp>
      <p:sp>
        <p:nvSpPr>
          <p:cNvPr id="3" name="Content Placeholder 2"/>
          <p:cNvSpPr>
            <a:spLocks noGrp="1"/>
          </p:cNvSpPr>
          <p:nvPr>
            <p:ph idx="1"/>
          </p:nvPr>
        </p:nvSpPr>
        <p:spPr/>
        <p:txBody>
          <a:bodyPr>
            <a:normAutofit/>
          </a:bodyPr>
          <a:lstStyle/>
          <a:p>
            <a:pPr>
              <a:spcBef>
                <a:spcPts val="0"/>
              </a:spcBef>
              <a:buClrTx/>
              <a:buSzTx/>
            </a:pPr>
            <a:r>
              <a:rPr lang="en-US" dirty="0"/>
              <a:t>If you are comfortable sharing, how has COVID impacted your agency and its services? Do you anticipate more in-person work for students or virtual work?</a:t>
            </a:r>
          </a:p>
          <a:p>
            <a:pPr>
              <a:spcBef>
                <a:spcPts val="0"/>
              </a:spcBef>
              <a:buClrTx/>
              <a:buSzTx/>
            </a:pPr>
            <a:endParaRPr lang="en-US" dirty="0"/>
          </a:p>
          <a:p>
            <a:pPr>
              <a:spcBef>
                <a:spcPts val="0"/>
              </a:spcBef>
              <a:buClrTx/>
              <a:buSzTx/>
            </a:pPr>
            <a:endParaRPr lang="en-US" dirty="0"/>
          </a:p>
          <a:p>
            <a:pPr>
              <a:spcBef>
                <a:spcPts val="0"/>
              </a:spcBef>
              <a:buClrTx/>
              <a:buSzTx/>
            </a:pPr>
            <a:r>
              <a:rPr lang="en-US" dirty="0"/>
              <a:t>How are you restructuring learning opportunities for the field interns under the new modalities? </a:t>
            </a:r>
          </a:p>
          <a:p>
            <a:pPr>
              <a:spcBef>
                <a:spcPts val="0"/>
              </a:spcBef>
              <a:buClrTx/>
              <a:buSzTx/>
            </a:pPr>
            <a:endParaRPr lang="en-US" dirty="0"/>
          </a:p>
          <a:p>
            <a:pPr>
              <a:spcBef>
                <a:spcPts val="0"/>
              </a:spcBef>
              <a:buClrTx/>
              <a:buSzTx/>
            </a:pPr>
            <a:endParaRPr lang="en-US" dirty="0"/>
          </a:p>
          <a:p>
            <a:pPr>
              <a:spcBef>
                <a:spcPts val="0"/>
              </a:spcBef>
              <a:buClrTx/>
              <a:buSzTx/>
            </a:pPr>
            <a:r>
              <a:rPr lang="en-US" dirty="0"/>
              <a:t>What are some of the barriers as well as strengths that you anticipate for interns as they navigate placements this year?</a:t>
            </a:r>
          </a:p>
        </p:txBody>
      </p:sp>
    </p:spTree>
    <p:extLst>
      <p:ext uri="{BB962C8B-B14F-4D97-AF65-F5344CB8AC3E}">
        <p14:creationId xmlns:p14="http://schemas.microsoft.com/office/powerpoint/2010/main" val="515086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Who?</a:t>
            </a:r>
          </a:p>
        </p:txBody>
      </p:sp>
      <p:sp>
        <p:nvSpPr>
          <p:cNvPr id="3" name="Content Placeholder 2"/>
          <p:cNvSpPr>
            <a:spLocks noGrp="1"/>
          </p:cNvSpPr>
          <p:nvPr>
            <p:ph idx="1"/>
          </p:nvPr>
        </p:nvSpPr>
        <p:spPr/>
        <p:txBody>
          <a:bodyPr>
            <a:normAutofit/>
          </a:bodyPr>
          <a:lstStyle/>
          <a:p>
            <a:r>
              <a:rPr lang="en-US" b="1" dirty="0"/>
              <a:t>Field instructor</a:t>
            </a:r>
            <a:r>
              <a:rPr lang="en-US" dirty="0"/>
              <a:t>:  A licensed social worker with a degree from an accredited program, who provides a student with one hour of supervision per week for the duration of the student’s practicum.</a:t>
            </a:r>
          </a:p>
          <a:p>
            <a:pPr lvl="1"/>
            <a:r>
              <a:rPr lang="en-US" b="1" dirty="0">
                <a:solidFill>
                  <a:schemeClr val="tx2"/>
                </a:solidFill>
              </a:rPr>
              <a:t>MSW Field Instructor</a:t>
            </a:r>
            <a:r>
              <a:rPr lang="en-US" dirty="0">
                <a:solidFill>
                  <a:schemeClr val="tx2"/>
                </a:solidFill>
              </a:rPr>
              <a:t>:  Licensed MSW with 2 or more years’ experience.</a:t>
            </a:r>
          </a:p>
          <a:p>
            <a:pPr lvl="1"/>
            <a:r>
              <a:rPr lang="en-US" b="1" dirty="0">
                <a:solidFill>
                  <a:srgbClr val="000000"/>
                </a:solidFill>
              </a:rPr>
              <a:t>BSW Field Instructor</a:t>
            </a:r>
            <a:r>
              <a:rPr lang="en-US" dirty="0">
                <a:solidFill>
                  <a:srgbClr val="000000"/>
                </a:solidFill>
              </a:rPr>
              <a:t>:  	Licensed BSW with 3 or more years’ experience.</a:t>
            </a:r>
          </a:p>
          <a:p>
            <a:pPr marL="3200400" lvl="7" indent="0">
              <a:buNone/>
            </a:pPr>
            <a:r>
              <a:rPr lang="en-US" dirty="0"/>
              <a:t>	</a:t>
            </a:r>
            <a:r>
              <a:rPr lang="en-US" dirty="0">
                <a:solidFill>
                  <a:schemeClr val="tx1"/>
                </a:solidFill>
              </a:rPr>
              <a:t>Licensed MSW with 2 or more years’ experience.</a:t>
            </a:r>
          </a:p>
          <a:p>
            <a:r>
              <a:rPr lang="en-US" b="1" dirty="0"/>
              <a:t>Task supervisor </a:t>
            </a:r>
            <a:r>
              <a:rPr lang="en-US" dirty="0"/>
              <a:t>(optional):  On-site staff who supervises a student for no more than two of the four required hours per month.  Does not need a social work degree or licensure (must have relevant education), as long as there is a field instructor who meets criteria.</a:t>
            </a:r>
          </a:p>
        </p:txBody>
      </p:sp>
    </p:spTree>
    <p:extLst>
      <p:ext uri="{BB962C8B-B14F-4D97-AF65-F5344CB8AC3E}">
        <p14:creationId xmlns:p14="http://schemas.microsoft.com/office/powerpoint/2010/main" val="190271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Who’s Who?</a:t>
            </a:r>
          </a:p>
        </p:txBody>
      </p:sp>
      <p:sp>
        <p:nvSpPr>
          <p:cNvPr id="3" name="Content Placeholder 2"/>
          <p:cNvSpPr>
            <a:spLocks noGrp="1"/>
          </p:cNvSpPr>
          <p:nvPr>
            <p:ph idx="1"/>
          </p:nvPr>
        </p:nvSpPr>
        <p:spPr/>
        <p:txBody>
          <a:bodyPr/>
          <a:lstStyle/>
          <a:p>
            <a:r>
              <a:rPr lang="en-US" b="1" dirty="0"/>
              <a:t>Field education directors</a:t>
            </a:r>
            <a:r>
              <a:rPr lang="en-US" dirty="0"/>
              <a:t>:  These are the faculty who lead and coordinate the BSW field education and MSW field education programs.</a:t>
            </a:r>
          </a:p>
          <a:p>
            <a:pPr lvl="1"/>
            <a:r>
              <a:rPr lang="en-US" dirty="0"/>
              <a:t>BSW Field Education Director:  Dr. Melissa Hensley</a:t>
            </a:r>
          </a:p>
          <a:p>
            <a:pPr lvl="1"/>
            <a:r>
              <a:rPr lang="en-US" dirty="0"/>
              <a:t>MSW Field Education Director:  Dr. Erin </a:t>
            </a:r>
            <a:r>
              <a:rPr lang="en-US" dirty="0" err="1"/>
              <a:t>Sugrue</a:t>
            </a:r>
            <a:endParaRPr lang="en-US" dirty="0"/>
          </a:p>
          <a:p>
            <a:pPr lvl="1"/>
            <a:endParaRPr lang="en-US" b="1" dirty="0"/>
          </a:p>
          <a:p>
            <a:pPr lvl="1"/>
            <a:r>
              <a:rPr lang="en-US" b="1" dirty="0"/>
              <a:t>Field faculty liaison </a:t>
            </a:r>
            <a:r>
              <a:rPr lang="en-US" dirty="0"/>
              <a:t>(also called field education seminar instructor):  This is a faculty member who teaches the required seminar course that students take concurrently with their practicum.  The faculty serves as liaison between the practicum site and the university.  </a:t>
            </a:r>
          </a:p>
        </p:txBody>
      </p:sp>
    </p:spTree>
    <p:extLst>
      <p:ext uri="{BB962C8B-B14F-4D97-AF65-F5344CB8AC3E}">
        <p14:creationId xmlns:p14="http://schemas.microsoft.com/office/powerpoint/2010/main" val="382768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students supposed to be learning?</a:t>
            </a:r>
          </a:p>
        </p:txBody>
      </p:sp>
      <p:sp>
        <p:nvSpPr>
          <p:cNvPr id="3" name="Content Placeholder 2"/>
          <p:cNvSpPr>
            <a:spLocks noGrp="1"/>
          </p:cNvSpPr>
          <p:nvPr>
            <p:ph idx="1"/>
          </p:nvPr>
        </p:nvSpPr>
        <p:spPr/>
        <p:txBody>
          <a:bodyPr>
            <a:normAutofit/>
          </a:bodyPr>
          <a:lstStyle/>
          <a:p>
            <a:r>
              <a:rPr lang="en-US" dirty="0"/>
              <a:t>Our learning agenda, which enumerates practice behaviors for students to learn and practice during their practicum, is based on the social work competencies outlined by the Council on Social Work Education.</a:t>
            </a:r>
          </a:p>
          <a:p>
            <a:r>
              <a:rPr lang="en-US" dirty="0"/>
              <a:t>These are known as the “EPAS” competencies (Educational Policy and Accreditation Standards).</a:t>
            </a:r>
          </a:p>
          <a:p>
            <a:r>
              <a:rPr lang="en-US" dirty="0"/>
              <a:t>Students’ tasks in practicum should be based on these competencies, but will be individualized based on the student’s learning needs, the nature of the organization in which the student is working, as well as their level of practice.</a:t>
            </a:r>
          </a:p>
        </p:txBody>
      </p:sp>
    </p:spTree>
    <p:extLst>
      <p:ext uri="{BB962C8B-B14F-4D97-AF65-F5344CB8AC3E}">
        <p14:creationId xmlns:p14="http://schemas.microsoft.com/office/powerpoint/2010/main" val="339738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33600" y="2120900"/>
            <a:ext cx="10058400" cy="4051300"/>
          </a:xfrm>
        </p:spPr>
        <p:txBody>
          <a:bodyPr/>
          <a:lstStyle/>
          <a:p>
            <a:r>
              <a:rPr lang="en-US" dirty="0"/>
              <a:t>Introductions</a:t>
            </a:r>
          </a:p>
          <a:p>
            <a:r>
              <a:rPr lang="en-US" dirty="0"/>
              <a:t>Small group discussions</a:t>
            </a:r>
          </a:p>
          <a:p>
            <a:r>
              <a:rPr lang="en-US" dirty="0"/>
              <a:t>Field Education and COVID </a:t>
            </a:r>
          </a:p>
          <a:p>
            <a:r>
              <a:rPr lang="en-US" dirty="0"/>
              <a:t>Small group discussion</a:t>
            </a:r>
          </a:p>
          <a:p>
            <a:r>
              <a:rPr lang="en-US" dirty="0"/>
              <a:t>EPAS expectations</a:t>
            </a:r>
          </a:p>
          <a:p>
            <a:r>
              <a:rPr lang="en-US" dirty="0"/>
              <a:t>Role of supervision</a:t>
            </a:r>
          </a:p>
          <a:p>
            <a:r>
              <a:rPr lang="en-US" dirty="0"/>
              <a:t>Q &amp; A</a:t>
            </a:r>
          </a:p>
          <a:p>
            <a:endParaRPr lang="en-US" dirty="0"/>
          </a:p>
        </p:txBody>
      </p:sp>
      <p:pic>
        <p:nvPicPr>
          <p:cNvPr id="4" name="Picture 3"/>
          <p:cNvPicPr>
            <a:picLocks noChangeAspect="1"/>
          </p:cNvPicPr>
          <p:nvPr/>
        </p:nvPicPr>
        <p:blipFill>
          <a:blip r:embed="rId2"/>
          <a:stretch>
            <a:fillRect/>
          </a:stretch>
        </p:blipFill>
        <p:spPr>
          <a:xfrm>
            <a:off x="8119935" y="1439227"/>
            <a:ext cx="2908300" cy="3810000"/>
          </a:xfrm>
          <a:prstGeom prst="rect">
            <a:avLst/>
          </a:prstGeom>
        </p:spPr>
      </p:pic>
    </p:spTree>
    <p:extLst>
      <p:ext uri="{BB962C8B-B14F-4D97-AF65-F5344CB8AC3E}">
        <p14:creationId xmlns:p14="http://schemas.microsoft.com/office/powerpoint/2010/main" val="113458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Competencies (CSWE, 2015)</a:t>
            </a:r>
          </a:p>
        </p:txBody>
      </p:sp>
      <p:sp>
        <p:nvSpPr>
          <p:cNvPr id="3" name="Content Placeholder 2"/>
          <p:cNvSpPr>
            <a:spLocks noGrp="1"/>
          </p:cNvSpPr>
          <p:nvPr>
            <p:ph idx="1"/>
          </p:nvPr>
        </p:nvSpPr>
        <p:spPr/>
        <p:txBody>
          <a:bodyPr>
            <a:normAutofit lnSpcReduction="10000"/>
          </a:bodyPr>
          <a:lstStyle/>
          <a:p>
            <a:r>
              <a:rPr lang="en-US" dirty="0"/>
              <a:t>Competency 1:  Demonstrate ethical and professional behavior.</a:t>
            </a:r>
          </a:p>
          <a:p>
            <a:endParaRPr lang="en-US" dirty="0"/>
          </a:p>
          <a:p>
            <a:r>
              <a:rPr lang="en-US" dirty="0"/>
              <a:t>Competency 2:  Engage diversity and difference in practice.</a:t>
            </a:r>
          </a:p>
          <a:p>
            <a:endParaRPr lang="en-US" dirty="0"/>
          </a:p>
          <a:p>
            <a:r>
              <a:rPr lang="en-US" dirty="0"/>
              <a:t>Competency 3:  Advance human rights and social, economic, and environmental justice.</a:t>
            </a:r>
          </a:p>
          <a:p>
            <a:endParaRPr lang="en-US" dirty="0"/>
          </a:p>
          <a:p>
            <a:r>
              <a:rPr lang="en-US" dirty="0"/>
              <a:t>Competency 4:  Engage in practice-informed research and research-informed practice.</a:t>
            </a:r>
          </a:p>
          <a:p>
            <a:endParaRPr lang="en-US" dirty="0"/>
          </a:p>
          <a:p>
            <a:r>
              <a:rPr lang="en-US" dirty="0"/>
              <a:t>Competency 5:  Engage in policy practice.</a:t>
            </a:r>
          </a:p>
        </p:txBody>
      </p:sp>
    </p:spTree>
    <p:extLst>
      <p:ext uri="{BB962C8B-B14F-4D97-AF65-F5344CB8AC3E}">
        <p14:creationId xmlns:p14="http://schemas.microsoft.com/office/powerpoint/2010/main" val="31157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competencies (CSWE, 2015)</a:t>
            </a:r>
          </a:p>
        </p:txBody>
      </p:sp>
      <p:sp>
        <p:nvSpPr>
          <p:cNvPr id="3" name="Content Placeholder 2"/>
          <p:cNvSpPr>
            <a:spLocks noGrp="1"/>
          </p:cNvSpPr>
          <p:nvPr>
            <p:ph idx="1"/>
          </p:nvPr>
        </p:nvSpPr>
        <p:spPr/>
        <p:txBody>
          <a:bodyPr>
            <a:normAutofit/>
          </a:bodyPr>
          <a:lstStyle/>
          <a:p>
            <a:r>
              <a:rPr lang="en-US" dirty="0"/>
              <a:t>Competency 6:  Engage with individuals, families, groups, organizations, and communities.</a:t>
            </a:r>
          </a:p>
          <a:p>
            <a:endParaRPr lang="en-US" dirty="0"/>
          </a:p>
          <a:p>
            <a:r>
              <a:rPr lang="en-US" dirty="0"/>
              <a:t>Competency 7:  Assess individuals, families, groups, organizations, and communities.</a:t>
            </a:r>
          </a:p>
          <a:p>
            <a:endParaRPr lang="en-US" dirty="0"/>
          </a:p>
          <a:p>
            <a:r>
              <a:rPr lang="en-US" dirty="0"/>
              <a:t>Competency 8:  Intervene with individuals, families, groups, organizations, and communities.</a:t>
            </a:r>
          </a:p>
          <a:p>
            <a:endParaRPr lang="en-US" dirty="0"/>
          </a:p>
          <a:p>
            <a:r>
              <a:rPr lang="en-US" dirty="0"/>
              <a:t>Competency 9:  Evaluate practice with individuals, families, groups, organizations, and communities.</a:t>
            </a:r>
          </a:p>
        </p:txBody>
      </p:sp>
    </p:spTree>
    <p:extLst>
      <p:ext uri="{BB962C8B-B14F-4D97-AF65-F5344CB8AC3E}">
        <p14:creationId xmlns:p14="http://schemas.microsoft.com/office/powerpoint/2010/main" val="1914155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students learn?</a:t>
            </a:r>
          </a:p>
        </p:txBody>
      </p:sp>
      <p:sp>
        <p:nvSpPr>
          <p:cNvPr id="3" name="Content Placeholder 2"/>
          <p:cNvSpPr>
            <a:spLocks noGrp="1"/>
          </p:cNvSpPr>
          <p:nvPr>
            <p:ph idx="1"/>
          </p:nvPr>
        </p:nvSpPr>
        <p:spPr/>
        <p:txBody>
          <a:bodyPr>
            <a:normAutofit/>
          </a:bodyPr>
          <a:lstStyle/>
          <a:p>
            <a:r>
              <a:rPr lang="en-US" dirty="0"/>
              <a:t>The common thread of the social work practicum is that students learn by experience.  </a:t>
            </a:r>
          </a:p>
          <a:p>
            <a:r>
              <a:rPr lang="en-US" dirty="0"/>
              <a:t>What is meant by experiential learning?</a:t>
            </a:r>
          </a:p>
          <a:p>
            <a:pPr lvl="1"/>
            <a:r>
              <a:rPr lang="en-US" dirty="0"/>
              <a:t>Learning about a task or method</a:t>
            </a:r>
          </a:p>
          <a:p>
            <a:pPr lvl="1"/>
            <a:r>
              <a:rPr lang="en-US" dirty="0"/>
              <a:t>Shadowing a more experienced worker</a:t>
            </a:r>
          </a:p>
          <a:p>
            <a:pPr lvl="1"/>
            <a:r>
              <a:rPr lang="en-US" dirty="0"/>
              <a:t>Practicing the task or behavior </a:t>
            </a:r>
          </a:p>
          <a:p>
            <a:pPr lvl="1"/>
            <a:r>
              <a:rPr lang="en-US" dirty="0"/>
              <a:t>Reflecting on one’s practice and skills</a:t>
            </a:r>
          </a:p>
          <a:p>
            <a:r>
              <a:rPr lang="en-US" dirty="0"/>
              <a:t>Students learn best through a combination of “learning by thinking” and “learning by doing” (Lee &amp; Fortune, 2013).</a:t>
            </a:r>
          </a:p>
        </p:txBody>
      </p:sp>
    </p:spTree>
    <p:extLst>
      <p:ext uri="{BB962C8B-B14F-4D97-AF65-F5344CB8AC3E}">
        <p14:creationId xmlns:p14="http://schemas.microsoft.com/office/powerpoint/2010/main" val="364526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a:t>
            </a:r>
            <a:r>
              <a:rPr lang="en-US"/>
              <a:t>Learning Activities</a:t>
            </a:r>
          </a:p>
        </p:txBody>
      </p:sp>
      <p:sp>
        <p:nvSpPr>
          <p:cNvPr id="3" name="Content Placeholder 2"/>
          <p:cNvSpPr>
            <a:spLocks noGrp="1"/>
          </p:cNvSpPr>
          <p:nvPr>
            <p:ph idx="1"/>
          </p:nvPr>
        </p:nvSpPr>
        <p:spPr/>
        <p:txBody>
          <a:bodyPr/>
          <a:lstStyle/>
          <a:p>
            <a:r>
              <a:rPr lang="en-US" dirty="0"/>
              <a:t>Learning Activities (Fortune, McCarthy, &amp; Abramson, 2001):</a:t>
            </a:r>
          </a:p>
          <a:p>
            <a:r>
              <a:rPr lang="en-US" dirty="0"/>
              <a:t>Observational-Participatory Activities:</a:t>
            </a:r>
          </a:p>
          <a:p>
            <a:pPr lvl="1"/>
            <a:r>
              <a:rPr lang="en-US" dirty="0"/>
              <a:t>Observing others in professional roles; co-therapy or co-facilitation with field instructor or another practitioner; role-plays, in macro setting it could involve shadowing legislative advocacy work, community organizing, research and evaluation  etc.  </a:t>
            </a:r>
          </a:p>
          <a:p>
            <a:pPr lvl="1"/>
            <a:endParaRPr lang="en-US" dirty="0"/>
          </a:p>
          <a:p>
            <a:r>
              <a:rPr lang="en-US" dirty="0"/>
              <a:t>Conceptual Linkage Activities:  </a:t>
            </a:r>
          </a:p>
          <a:p>
            <a:pPr lvl="1"/>
            <a:r>
              <a:rPr lang="en-US" dirty="0"/>
              <a:t>Making connections to social work theory; recommending readings or resources for students; having students critique themselves and their performance; feedback on recordings</a:t>
            </a:r>
          </a:p>
        </p:txBody>
      </p:sp>
    </p:spTree>
    <p:extLst>
      <p:ext uri="{BB962C8B-B14F-4D97-AF65-F5344CB8AC3E}">
        <p14:creationId xmlns:p14="http://schemas.microsoft.com/office/powerpoint/2010/main" val="258022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orientation</a:t>
            </a:r>
          </a:p>
        </p:txBody>
      </p:sp>
      <p:sp>
        <p:nvSpPr>
          <p:cNvPr id="3" name="Content Placeholder 2"/>
          <p:cNvSpPr>
            <a:spLocks noGrp="1"/>
          </p:cNvSpPr>
          <p:nvPr>
            <p:ph idx="1"/>
          </p:nvPr>
        </p:nvSpPr>
        <p:spPr/>
        <p:txBody>
          <a:bodyPr/>
          <a:lstStyle/>
          <a:p>
            <a:r>
              <a:rPr lang="en-US" dirty="0"/>
              <a:t>Students are expected to have the opportunity to learn about agency’s code of conduct, expectations, technology use, and other policies pertinent to their work and or intern role.</a:t>
            </a:r>
          </a:p>
          <a:p>
            <a:r>
              <a:rPr lang="en-US" dirty="0"/>
              <a:t>Students are also expected to get an overview of the agency’s work, about different programs within the agency, and have an opportunity to meet (virtually) task supervisors, and other relevant personnel with whom they are likely to interact and or work.</a:t>
            </a:r>
          </a:p>
          <a:p>
            <a:endParaRPr lang="en-US" dirty="0"/>
          </a:p>
          <a:p>
            <a:endParaRPr lang="en-US" dirty="0"/>
          </a:p>
          <a:p>
            <a:endParaRPr lang="en-US" dirty="0"/>
          </a:p>
        </p:txBody>
      </p:sp>
    </p:spTree>
    <p:extLst>
      <p:ext uri="{BB962C8B-B14F-4D97-AF65-F5344CB8AC3E}">
        <p14:creationId xmlns:p14="http://schemas.microsoft.com/office/powerpoint/2010/main" val="500937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learning:  The role of supervision</a:t>
            </a:r>
          </a:p>
        </p:txBody>
      </p:sp>
      <p:sp>
        <p:nvSpPr>
          <p:cNvPr id="3" name="Content Placeholder 2"/>
          <p:cNvSpPr>
            <a:spLocks noGrp="1"/>
          </p:cNvSpPr>
          <p:nvPr>
            <p:ph idx="1"/>
          </p:nvPr>
        </p:nvSpPr>
        <p:spPr/>
        <p:txBody>
          <a:bodyPr>
            <a:normAutofit/>
          </a:bodyPr>
          <a:lstStyle/>
          <a:p>
            <a:r>
              <a:rPr lang="en-US" dirty="0"/>
              <a:t>Students should receive one hour of supervision per week.</a:t>
            </a:r>
          </a:p>
          <a:p>
            <a:pPr lvl="1"/>
            <a:r>
              <a:rPr lang="en-US" dirty="0"/>
              <a:t>For settings with a field instructor and a task supervisor, supervision should include at least 2 hours a month one-on-one with the licensed field instructor.</a:t>
            </a:r>
          </a:p>
          <a:p>
            <a:pPr lvl="1"/>
            <a:r>
              <a:rPr lang="en-US" dirty="0"/>
              <a:t>For settings that offer group supervision, supervision should include at least 2 hours a month one-on-one with the licensed field instructor.</a:t>
            </a:r>
          </a:p>
          <a:p>
            <a:r>
              <a:rPr lang="en-US" dirty="0"/>
              <a:t>What goes on in supervision?</a:t>
            </a:r>
          </a:p>
          <a:p>
            <a:pPr lvl="1"/>
            <a:r>
              <a:rPr lang="en-US" dirty="0"/>
              <a:t>Reflecting on work being performed and skills learned</a:t>
            </a:r>
          </a:p>
          <a:p>
            <a:pPr lvl="1"/>
            <a:r>
              <a:rPr lang="en-US" dirty="0"/>
              <a:t>Educating students on practice methods and professional ethics</a:t>
            </a:r>
          </a:p>
          <a:p>
            <a:pPr lvl="1"/>
            <a:r>
              <a:rPr lang="en-US" dirty="0"/>
              <a:t>Application of social work theory to practice behaviors and practicum tasks</a:t>
            </a:r>
          </a:p>
          <a:p>
            <a:pPr lvl="1"/>
            <a:r>
              <a:rPr lang="en-US" dirty="0"/>
              <a:t>Support and feedback on performance</a:t>
            </a:r>
          </a:p>
          <a:p>
            <a:pPr lvl="1"/>
            <a:r>
              <a:rPr lang="en-US" dirty="0"/>
              <a:t>Teachable moments</a:t>
            </a:r>
          </a:p>
        </p:txBody>
      </p:sp>
    </p:spTree>
    <p:extLst>
      <p:ext uri="{BB962C8B-B14F-4D97-AF65-F5344CB8AC3E}">
        <p14:creationId xmlns:p14="http://schemas.microsoft.com/office/powerpoint/2010/main" val="3366760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and supervisor roles</a:t>
            </a:r>
          </a:p>
        </p:txBody>
      </p:sp>
      <p:sp>
        <p:nvSpPr>
          <p:cNvPr id="3" name="Content Placeholder 2"/>
          <p:cNvSpPr>
            <a:spLocks noGrp="1"/>
          </p:cNvSpPr>
          <p:nvPr>
            <p:ph idx="1"/>
          </p:nvPr>
        </p:nvSpPr>
        <p:spPr/>
        <p:txBody>
          <a:bodyPr/>
          <a:lstStyle/>
          <a:p>
            <a:pPr marL="0" indent="0">
              <a:buNone/>
            </a:pPr>
            <a:r>
              <a:rPr lang="en-US" dirty="0"/>
              <a:t>         Student role:                                                                        Supervisors role: </a:t>
            </a:r>
          </a:p>
          <a:p>
            <a:r>
              <a:rPr lang="en-US" dirty="0"/>
              <a:t>Reflect on the tasks of the week                    Constructive, honest ,direct feedback </a:t>
            </a:r>
          </a:p>
          <a:p>
            <a:r>
              <a:rPr lang="en-US" dirty="0"/>
              <a:t>Explore any conflictual feelings                    Focus on student learning and growth</a:t>
            </a:r>
          </a:p>
          <a:p>
            <a:r>
              <a:rPr lang="en-US" dirty="0"/>
              <a:t>Exercise critical thinking skills                      Professional standards of social work</a:t>
            </a:r>
          </a:p>
          <a:p>
            <a:r>
              <a:rPr lang="en-US" dirty="0"/>
              <a:t>NASW code of Ethics                                        Code of ethics</a:t>
            </a:r>
          </a:p>
          <a:p>
            <a:r>
              <a:rPr lang="en-US" dirty="0"/>
              <a:t>Learning agenda                                               Provide direction for learning agenda</a:t>
            </a:r>
          </a:p>
        </p:txBody>
      </p:sp>
    </p:spTree>
    <p:extLst>
      <p:ext uri="{BB962C8B-B14F-4D97-AF65-F5344CB8AC3E}">
        <p14:creationId xmlns:p14="http://schemas.microsoft.com/office/powerpoint/2010/main" val="122075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Learning Agenda:  A “How-To”</a:t>
            </a:r>
          </a:p>
        </p:txBody>
      </p:sp>
      <p:sp>
        <p:nvSpPr>
          <p:cNvPr id="3" name="Content Placeholder 2"/>
          <p:cNvSpPr>
            <a:spLocks noGrp="1"/>
          </p:cNvSpPr>
          <p:nvPr>
            <p:ph idx="1"/>
          </p:nvPr>
        </p:nvSpPr>
        <p:spPr/>
        <p:txBody>
          <a:bodyPr>
            <a:normAutofit/>
          </a:bodyPr>
          <a:lstStyle/>
          <a:p>
            <a:r>
              <a:rPr lang="en-US" dirty="0"/>
              <a:t>Our learning agenda forms are now on-line and accessible through </a:t>
            </a:r>
            <a:r>
              <a:rPr lang="en-US" dirty="0" err="1"/>
              <a:t>GoogleDocs</a:t>
            </a:r>
            <a:r>
              <a:rPr lang="en-US" dirty="0"/>
              <a:t>.</a:t>
            </a:r>
          </a:p>
          <a:p>
            <a:r>
              <a:rPr lang="en-US" dirty="0"/>
              <a:t>You will receive an e-mail in late August/early September from the Social Work Department with a link to the form for your student.  </a:t>
            </a:r>
          </a:p>
          <a:p>
            <a:r>
              <a:rPr lang="en-US" dirty="0"/>
              <a:t>Having the agenda on </a:t>
            </a:r>
            <a:r>
              <a:rPr lang="en-US" dirty="0" err="1"/>
              <a:t>GoogleDocs</a:t>
            </a:r>
            <a:r>
              <a:rPr lang="en-US" dirty="0"/>
              <a:t> helps ensure consistency while also allowing the field instructor and student to individualize practicum tasks.</a:t>
            </a:r>
          </a:p>
          <a:p>
            <a:r>
              <a:rPr lang="en-US" dirty="0"/>
              <a:t>If you cannot access </a:t>
            </a:r>
            <a:r>
              <a:rPr lang="en-US" dirty="0" err="1"/>
              <a:t>GoogleDocs</a:t>
            </a:r>
            <a:r>
              <a:rPr lang="en-US" dirty="0"/>
              <a:t> at your work place, your student can access the form using their Augsburg or Gmail e-mail account.</a:t>
            </a:r>
          </a:p>
        </p:txBody>
      </p:sp>
    </p:spTree>
    <p:extLst>
      <p:ext uri="{BB962C8B-B14F-4D97-AF65-F5344CB8AC3E}">
        <p14:creationId xmlns:p14="http://schemas.microsoft.com/office/powerpoint/2010/main" val="123035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practice</a:t>
            </a:r>
          </a:p>
        </p:txBody>
      </p:sp>
      <p:sp>
        <p:nvSpPr>
          <p:cNvPr id="3" name="Content Placeholder 2"/>
          <p:cNvSpPr>
            <a:spLocks noGrp="1"/>
          </p:cNvSpPr>
          <p:nvPr>
            <p:ph idx="1"/>
          </p:nvPr>
        </p:nvSpPr>
        <p:spPr/>
        <p:txBody>
          <a:bodyPr/>
          <a:lstStyle/>
          <a:p>
            <a:r>
              <a:rPr lang="en-US" dirty="0"/>
              <a:t>BSW and MSW Foundation:  Generalist practice</a:t>
            </a:r>
          </a:p>
          <a:p>
            <a:endParaRPr lang="en-US" dirty="0"/>
          </a:p>
          <a:p>
            <a:r>
              <a:rPr lang="en-US" dirty="0"/>
              <a:t>MSW Concentration (Multi-Cultural Clinical Practice and Multi-Cultural Macro Practice):  Advanced theory </a:t>
            </a:r>
            <a:r>
              <a:rPr lang="en-US"/>
              <a:t>and skills</a:t>
            </a:r>
          </a:p>
        </p:txBody>
      </p:sp>
    </p:spTree>
    <p:extLst>
      <p:ext uri="{BB962C8B-B14F-4D97-AF65-F5344CB8AC3E}">
        <p14:creationId xmlns:p14="http://schemas.microsoft.com/office/powerpoint/2010/main" val="235420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students supposed to be learning?</a:t>
            </a:r>
          </a:p>
        </p:txBody>
      </p:sp>
      <p:sp>
        <p:nvSpPr>
          <p:cNvPr id="3" name="Content Placeholder 2"/>
          <p:cNvSpPr>
            <a:spLocks noGrp="1"/>
          </p:cNvSpPr>
          <p:nvPr>
            <p:ph idx="1"/>
          </p:nvPr>
        </p:nvSpPr>
        <p:spPr/>
        <p:txBody>
          <a:bodyPr>
            <a:normAutofit/>
          </a:bodyPr>
          <a:lstStyle/>
          <a:p>
            <a:r>
              <a:rPr lang="en-US" dirty="0"/>
              <a:t>The content of the social work curriculum is guided by the EPAS competencies.</a:t>
            </a:r>
          </a:p>
          <a:p>
            <a:r>
              <a:rPr lang="en-US" dirty="0"/>
              <a:t>Students can (and should!) supply you with electronic or paper copies of their course syllabi.</a:t>
            </a:r>
          </a:p>
          <a:p>
            <a:r>
              <a:rPr lang="en-US" dirty="0"/>
              <a:t>Syllabi include linkages to specific competencies.</a:t>
            </a:r>
          </a:p>
          <a:p>
            <a:r>
              <a:rPr lang="en-US" dirty="0"/>
              <a:t>Supervision can include discussion of on-the-ground tasks as well as ways that these tasks relate back to theory and practice models.</a:t>
            </a:r>
          </a:p>
          <a:p>
            <a:r>
              <a:rPr lang="en-US" dirty="0"/>
              <a:t>Supervision should also include discussion of ethics as they relate to the agency and the profession.</a:t>
            </a:r>
          </a:p>
        </p:txBody>
      </p:sp>
    </p:spTree>
    <p:extLst>
      <p:ext uri="{BB962C8B-B14F-4D97-AF65-F5344CB8AC3E}">
        <p14:creationId xmlns:p14="http://schemas.microsoft.com/office/powerpoint/2010/main" val="54785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Augsburg University:  Who are we?</a:t>
            </a:r>
          </a:p>
        </p:txBody>
      </p:sp>
      <p:sp>
        <p:nvSpPr>
          <p:cNvPr id="3" name="Content Placeholder 2"/>
          <p:cNvSpPr>
            <a:spLocks noGrp="1"/>
          </p:cNvSpPr>
          <p:nvPr>
            <p:ph idx="1"/>
          </p:nvPr>
        </p:nvSpPr>
        <p:spPr>
          <a:xfrm>
            <a:off x="664633" y="2082343"/>
            <a:ext cx="10217152" cy="3267169"/>
          </a:xfrm>
        </p:spPr>
        <p:txBody>
          <a:bodyPr>
            <a:noAutofit/>
          </a:bodyPr>
          <a:lstStyle/>
          <a:p>
            <a:endParaRPr lang="en-US" sz="1800" dirty="0"/>
          </a:p>
          <a:p>
            <a:pPr marL="0" indent="0">
              <a:buNone/>
            </a:pPr>
            <a:r>
              <a:rPr lang="en-US" sz="1800" dirty="0"/>
              <a:t>Augsburg University educates students to be </a:t>
            </a:r>
            <a:r>
              <a:rPr lang="en-US" sz="1800" b="1" dirty="0"/>
              <a:t>informed citizens, thoughtful stewards, critical thinkers,</a:t>
            </a:r>
            <a:r>
              <a:rPr lang="en-US" sz="1800" dirty="0"/>
              <a:t> and </a:t>
            </a:r>
            <a:r>
              <a:rPr lang="en-US" sz="1800" b="1" dirty="0"/>
              <a:t>responsible leaders.</a:t>
            </a:r>
            <a:r>
              <a:rPr lang="en-US" sz="1800" dirty="0"/>
              <a:t> The Augsburg experience is supported by an </a:t>
            </a:r>
            <a:r>
              <a:rPr lang="en-US" sz="1800" b="1" dirty="0"/>
              <a:t>engaged community</a:t>
            </a:r>
            <a:r>
              <a:rPr lang="en-US" sz="1800" dirty="0"/>
              <a:t> that is committed to </a:t>
            </a:r>
            <a:r>
              <a:rPr lang="en-US" sz="1800" b="1" dirty="0"/>
              <a:t>intentional diversity</a:t>
            </a:r>
            <a:r>
              <a:rPr lang="en-US" sz="1800" dirty="0"/>
              <a:t> in its life and work. An Augsburg education is </a:t>
            </a:r>
            <a:r>
              <a:rPr lang="en-US" sz="1800" b="1" dirty="0"/>
              <a:t>defined by excellence</a:t>
            </a:r>
            <a:r>
              <a:rPr lang="en-US" sz="1800" dirty="0"/>
              <a:t> in the liberal arts and professional studies, guided by the </a:t>
            </a:r>
            <a:r>
              <a:rPr lang="en-US" sz="1800" b="1" dirty="0"/>
              <a:t>faith and values</a:t>
            </a:r>
            <a:r>
              <a:rPr lang="en-US" sz="1800" dirty="0"/>
              <a:t> of the Lutheran Church, and shaped by its </a:t>
            </a:r>
            <a:r>
              <a:rPr lang="en-US" sz="1800" b="1" dirty="0"/>
              <a:t>urban and global settings.</a:t>
            </a:r>
          </a:p>
          <a:p>
            <a:pPr marL="0" indent="0">
              <a:buNone/>
            </a:pPr>
            <a:endParaRPr lang="en-US" sz="1800" b="1" dirty="0"/>
          </a:p>
          <a:p>
            <a:pPr marL="0" indent="0">
              <a:buNone/>
            </a:pPr>
            <a:endParaRPr lang="en-US" sz="1800" cap="all" dirty="0"/>
          </a:p>
          <a:p>
            <a:pPr marL="0" indent="0">
              <a:buNone/>
            </a:pPr>
            <a:r>
              <a:rPr lang="en-US" sz="1800" cap="all" dirty="0"/>
              <a:t>WE ARE CALLED AUGGIES!</a:t>
            </a:r>
            <a:endParaRPr lang="en-US" sz="1800" dirty="0"/>
          </a:p>
        </p:txBody>
      </p:sp>
      <p:pic>
        <p:nvPicPr>
          <p:cNvPr id="4" name="Picture 3"/>
          <p:cNvPicPr>
            <a:picLocks noChangeAspect="1"/>
          </p:cNvPicPr>
          <p:nvPr/>
        </p:nvPicPr>
        <p:blipFill>
          <a:blip r:embed="rId2"/>
          <a:stretch>
            <a:fillRect/>
          </a:stretch>
        </p:blipFill>
        <p:spPr>
          <a:xfrm>
            <a:off x="8524240" y="3937000"/>
            <a:ext cx="2070100" cy="2641600"/>
          </a:xfrm>
          <a:prstGeom prst="rect">
            <a:avLst/>
          </a:prstGeom>
        </p:spPr>
      </p:pic>
    </p:spTree>
    <p:extLst>
      <p:ext uri="{BB962C8B-B14F-4D97-AF65-F5344CB8AC3E}">
        <p14:creationId xmlns:p14="http://schemas.microsoft.com/office/powerpoint/2010/main" val="1632427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Education Visits</a:t>
            </a:r>
          </a:p>
        </p:txBody>
      </p:sp>
      <p:sp>
        <p:nvSpPr>
          <p:cNvPr id="3" name="Content Placeholder 2"/>
          <p:cNvSpPr>
            <a:spLocks noGrp="1"/>
          </p:cNvSpPr>
          <p:nvPr>
            <p:ph idx="1"/>
          </p:nvPr>
        </p:nvSpPr>
        <p:spPr/>
        <p:txBody>
          <a:bodyPr/>
          <a:lstStyle/>
          <a:p>
            <a:r>
              <a:rPr lang="en-US" dirty="0"/>
              <a:t>Faculty field liaisons connect with agency-level field instructors and their students three times during the course of the field experience.</a:t>
            </a:r>
          </a:p>
          <a:p>
            <a:r>
              <a:rPr lang="en-US" dirty="0"/>
              <a:t>At least two of these should be in-person visits; the other (around the mid-point of the practicum) can take place by phone. Because of the pandemic, most if not all visits will be done remotely unless a field instructor decides otherwise. </a:t>
            </a:r>
          </a:p>
          <a:p>
            <a:r>
              <a:rPr lang="en-US" dirty="0"/>
              <a:t>This is an opportunity to review the learning agenda and discuss students’ learning goals as well as ongoing progress.</a:t>
            </a:r>
          </a:p>
        </p:txBody>
      </p:sp>
    </p:spTree>
    <p:extLst>
      <p:ext uri="{BB962C8B-B14F-4D97-AF65-F5344CB8AC3E}">
        <p14:creationId xmlns:p14="http://schemas.microsoft.com/office/powerpoint/2010/main" val="2989387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Ethics</a:t>
            </a:r>
          </a:p>
        </p:txBody>
      </p:sp>
      <p:sp>
        <p:nvSpPr>
          <p:cNvPr id="3" name="Content Placeholder 2"/>
          <p:cNvSpPr>
            <a:spLocks noGrp="1"/>
          </p:cNvSpPr>
          <p:nvPr>
            <p:ph idx="1"/>
          </p:nvPr>
        </p:nvSpPr>
        <p:spPr/>
        <p:txBody>
          <a:bodyPr/>
          <a:lstStyle/>
          <a:p>
            <a:r>
              <a:rPr lang="en-US" dirty="0"/>
              <a:t>Education in professional ethics is a key part of the practicum/internship experience.</a:t>
            </a:r>
          </a:p>
          <a:p>
            <a:endParaRPr lang="en-US" dirty="0"/>
          </a:p>
          <a:p>
            <a:r>
              <a:rPr lang="en-US" dirty="0"/>
              <a:t>National Association of Social Workers Code of Ethics is available to view on-line.</a:t>
            </a:r>
          </a:p>
          <a:p>
            <a:pPr lvl="1"/>
            <a:r>
              <a:rPr lang="en-US" dirty="0">
                <a:hlinkClick r:id="rId2"/>
              </a:rPr>
              <a:t>https://www.socialworkers.org/About/Ethics/Code-of-Ethics/Code-of-Ethics-English</a:t>
            </a:r>
            <a:endParaRPr lang="en-US" dirty="0"/>
          </a:p>
          <a:p>
            <a:pPr marL="228600" lvl="1" indent="0">
              <a:buNone/>
            </a:pPr>
            <a:endParaRPr lang="en-US" dirty="0"/>
          </a:p>
        </p:txBody>
      </p:sp>
    </p:spTree>
    <p:extLst>
      <p:ext uri="{BB962C8B-B14F-4D97-AF65-F5344CB8AC3E}">
        <p14:creationId xmlns:p14="http://schemas.microsoft.com/office/powerpoint/2010/main" val="4084070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 have questions?</a:t>
            </a:r>
          </a:p>
        </p:txBody>
      </p:sp>
      <p:sp>
        <p:nvSpPr>
          <p:cNvPr id="3" name="Content Placeholder 2"/>
          <p:cNvSpPr>
            <a:spLocks noGrp="1"/>
          </p:cNvSpPr>
          <p:nvPr>
            <p:ph idx="1"/>
          </p:nvPr>
        </p:nvSpPr>
        <p:spPr/>
        <p:txBody>
          <a:bodyPr/>
          <a:lstStyle/>
          <a:p>
            <a:r>
              <a:rPr lang="en-US" dirty="0"/>
              <a:t>Lydia Madden, Department Administrator, is available to answer questions via e-mail (</a:t>
            </a:r>
            <a:r>
              <a:rPr lang="en-US" dirty="0">
                <a:hlinkClick r:id="rId2"/>
              </a:rPr>
              <a:t>madden@Augsburg.edu</a:t>
            </a:r>
            <a:r>
              <a:rPr lang="en-US" dirty="0"/>
              <a:t>) or phone (612-330-1189).</a:t>
            </a:r>
          </a:p>
          <a:p>
            <a:r>
              <a:rPr lang="en-US" dirty="0"/>
              <a:t>If you have questions about appropriate tasks or learning outcomes, your student’s field seminar faculty (the “field liaison”) can provide guidance.  Your student should know the name and contact information for the field liaison.  This information is also on the syllabus for the Field Education Seminar course. If a situation receives more attention than the Field Directors of the programs may be involved. </a:t>
            </a:r>
          </a:p>
        </p:txBody>
      </p:sp>
    </p:spTree>
    <p:extLst>
      <p:ext uri="{BB962C8B-B14F-4D97-AF65-F5344CB8AC3E}">
        <p14:creationId xmlns:p14="http://schemas.microsoft.com/office/powerpoint/2010/main" val="248547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problems happen?</a:t>
            </a:r>
          </a:p>
        </p:txBody>
      </p:sp>
      <p:sp>
        <p:nvSpPr>
          <p:cNvPr id="3" name="Content Placeholder 2"/>
          <p:cNvSpPr>
            <a:spLocks noGrp="1"/>
          </p:cNvSpPr>
          <p:nvPr>
            <p:ph idx="1"/>
          </p:nvPr>
        </p:nvSpPr>
        <p:spPr/>
        <p:txBody>
          <a:bodyPr>
            <a:normAutofit/>
          </a:bodyPr>
          <a:lstStyle/>
          <a:p>
            <a:r>
              <a:rPr lang="en-US" dirty="0"/>
              <a:t>Prevention is the best strategy.</a:t>
            </a:r>
          </a:p>
          <a:p>
            <a:r>
              <a:rPr lang="en-US" dirty="0"/>
              <a:t>Early intervention is absolutely a must. </a:t>
            </a:r>
          </a:p>
          <a:p>
            <a:r>
              <a:rPr lang="en-US" dirty="0"/>
              <a:t>Good place to address areas of concern is supervision.</a:t>
            </a:r>
          </a:p>
          <a:p>
            <a:r>
              <a:rPr lang="en-US" dirty="0"/>
              <a:t>Documentation and communication is crucial.</a:t>
            </a:r>
          </a:p>
          <a:p>
            <a:r>
              <a:rPr lang="en-US" dirty="0"/>
              <a:t>Notifying the field liaison (Field faculty).</a:t>
            </a:r>
          </a:p>
          <a:p>
            <a:r>
              <a:rPr lang="en-US" dirty="0"/>
              <a:t>The field liaison may likely involve Field Director particularly if it relates to serious concerns. </a:t>
            </a:r>
          </a:p>
          <a:p>
            <a:r>
              <a:rPr lang="en-US" dirty="0"/>
              <a:t>On a bright side, most concerns can be addressed through adequate supervision and feedback.</a:t>
            </a:r>
          </a:p>
        </p:txBody>
      </p:sp>
    </p:spTree>
    <p:extLst>
      <p:ext uri="{BB962C8B-B14F-4D97-AF65-F5344CB8AC3E}">
        <p14:creationId xmlns:p14="http://schemas.microsoft.com/office/powerpoint/2010/main" val="1666967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concerns</a:t>
            </a:r>
          </a:p>
        </p:txBody>
      </p:sp>
      <p:sp>
        <p:nvSpPr>
          <p:cNvPr id="3" name="Content Placeholder 2"/>
          <p:cNvSpPr>
            <a:spLocks noGrp="1"/>
          </p:cNvSpPr>
          <p:nvPr>
            <p:ph idx="1"/>
          </p:nvPr>
        </p:nvSpPr>
        <p:spPr/>
        <p:txBody>
          <a:bodyPr/>
          <a:lstStyle/>
          <a:p>
            <a:r>
              <a:rPr lang="en-US" dirty="0"/>
              <a:t>Unethical conduct (Sexual conduct, verbal or physical assault, violation of university drug policies, any violation of the code of ethics)</a:t>
            </a:r>
          </a:p>
          <a:p>
            <a:endParaRPr lang="en-US" dirty="0"/>
          </a:p>
          <a:p>
            <a:r>
              <a:rPr lang="en-US" dirty="0"/>
              <a:t>Professional misconduct (violating agency policies, tardiness, inability to maintain professionalism, non-completion of tasks, inability to meet learning agenda goals, </a:t>
            </a:r>
            <a:r>
              <a:rPr lang="en-US" dirty="0" err="1"/>
              <a:t>etc</a:t>
            </a:r>
            <a:r>
              <a:rPr lang="en-US" dirty="0"/>
              <a:t>)</a:t>
            </a:r>
          </a:p>
        </p:txBody>
      </p:sp>
    </p:spTree>
    <p:extLst>
      <p:ext uri="{BB962C8B-B14F-4D97-AF65-F5344CB8AC3E}">
        <p14:creationId xmlns:p14="http://schemas.microsoft.com/office/powerpoint/2010/main" val="29131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We have a responsibility to educate, but we also have a responsibility to the profession.</a:t>
            </a:r>
          </a:p>
          <a:p>
            <a:r>
              <a:rPr lang="en-US" dirty="0"/>
              <a:t>Your support through field keeps the profession strong and going.</a:t>
            </a:r>
          </a:p>
        </p:txBody>
      </p:sp>
    </p:spTree>
    <p:extLst>
      <p:ext uri="{BB962C8B-B14F-4D97-AF65-F5344CB8AC3E}">
        <p14:creationId xmlns:p14="http://schemas.microsoft.com/office/powerpoint/2010/main" val="115878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Augsburg’s Goals</a:t>
            </a:r>
          </a:p>
        </p:txBody>
      </p:sp>
      <p:sp>
        <p:nvSpPr>
          <p:cNvPr id="3" name="Content Placeholder 2"/>
          <p:cNvSpPr>
            <a:spLocks noGrp="1"/>
          </p:cNvSpPr>
          <p:nvPr>
            <p:ph idx="1"/>
          </p:nvPr>
        </p:nvSpPr>
        <p:spPr/>
        <p:txBody>
          <a:bodyPr/>
          <a:lstStyle/>
          <a:p>
            <a:r>
              <a:rPr lang="en-US" dirty="0"/>
              <a:t>We are dedicated to maintaining positive relationships and connections to field instructors and their workplaces.</a:t>
            </a:r>
          </a:p>
          <a:p>
            <a:r>
              <a:rPr lang="en-US" dirty="0"/>
              <a:t>We seek ethical practice, not perfection.</a:t>
            </a:r>
          </a:p>
          <a:p>
            <a:r>
              <a:rPr lang="en-US" dirty="0"/>
              <a:t>We seek willing partners who wish to grow and learn in social work education.</a:t>
            </a:r>
          </a:p>
        </p:txBody>
      </p:sp>
    </p:spTree>
    <p:extLst>
      <p:ext uri="{BB962C8B-B14F-4D97-AF65-F5344CB8AC3E}">
        <p14:creationId xmlns:p14="http://schemas.microsoft.com/office/powerpoint/2010/main" val="150829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Augsburg University Web Resources </a:t>
            </a:r>
          </a:p>
        </p:txBody>
      </p:sp>
      <p:sp>
        <p:nvSpPr>
          <p:cNvPr id="3" name="Content Placeholder 2"/>
          <p:cNvSpPr>
            <a:spLocks noGrp="1"/>
          </p:cNvSpPr>
          <p:nvPr>
            <p:ph idx="1"/>
          </p:nvPr>
        </p:nvSpPr>
        <p:spPr/>
        <p:txBody>
          <a:bodyPr>
            <a:normAutofit/>
          </a:bodyPr>
          <a:lstStyle/>
          <a:p>
            <a:r>
              <a:rPr lang="en-US" dirty="0"/>
              <a:t>MSW Web site  </a:t>
            </a:r>
            <a:r>
              <a:rPr lang="en-US" dirty="0">
                <a:hlinkClick r:id="rId2"/>
              </a:rPr>
              <a:t>http://www.Augsburg.edu/msw</a:t>
            </a:r>
            <a:endParaRPr lang="en-US" dirty="0"/>
          </a:p>
          <a:p>
            <a:pPr lvl="1"/>
            <a:endParaRPr lang="en-US" dirty="0"/>
          </a:p>
          <a:p>
            <a:r>
              <a:rPr lang="en-US" dirty="0"/>
              <a:t>BSW Web site  </a:t>
            </a:r>
            <a:r>
              <a:rPr lang="en-US" dirty="0">
                <a:hlinkClick r:id="rId3"/>
              </a:rPr>
              <a:t>http://www.augsburg.edu/home/swk</a:t>
            </a:r>
            <a:endParaRPr lang="en-US" dirty="0"/>
          </a:p>
          <a:p>
            <a:pPr lvl="1"/>
            <a:endParaRPr lang="en-US" dirty="0"/>
          </a:p>
          <a:p>
            <a:r>
              <a:rPr lang="en-US" dirty="0"/>
              <a:t>Field Education Web site</a:t>
            </a:r>
          </a:p>
          <a:p>
            <a:pPr lvl="1"/>
            <a:r>
              <a:rPr lang="en-US" dirty="0">
                <a:hlinkClick r:id="rId4"/>
              </a:rPr>
              <a:t>http://www.augsburg.edu/fieldeducation/index.html</a:t>
            </a:r>
            <a:r>
              <a:rPr lang="en-US" dirty="0"/>
              <a:t> </a:t>
            </a:r>
          </a:p>
          <a:p>
            <a:pPr lvl="1"/>
            <a:endParaRPr lang="en-US" dirty="0"/>
          </a:p>
          <a:p>
            <a:r>
              <a:rPr lang="en-US" dirty="0"/>
              <a:t>Department Chair:  Dr. Laura </a:t>
            </a:r>
            <a:r>
              <a:rPr lang="en-US" dirty="0" err="1"/>
              <a:t>Boisen</a:t>
            </a:r>
            <a:r>
              <a:rPr lang="en-US" dirty="0"/>
              <a:t> (</a:t>
            </a:r>
            <a:r>
              <a:rPr lang="en-US" dirty="0">
                <a:hlinkClick r:id="rId5"/>
              </a:rPr>
              <a:t>boisen@augsburg.edu</a:t>
            </a:r>
            <a:r>
              <a:rPr lang="en-US" dirty="0"/>
              <a:t>) </a:t>
            </a:r>
          </a:p>
          <a:p>
            <a:r>
              <a:rPr lang="en-US" dirty="0"/>
              <a:t>MSW Program Director: </a:t>
            </a:r>
            <a:r>
              <a:rPr lang="en-US" dirty="0" err="1"/>
              <a:t>Dr</a:t>
            </a:r>
            <a:r>
              <a:rPr lang="en-US" dirty="0"/>
              <a:t> </a:t>
            </a:r>
            <a:r>
              <a:rPr lang="en-US" dirty="0" err="1"/>
              <a:t>Bibiana</a:t>
            </a:r>
            <a:r>
              <a:rPr lang="en-US" dirty="0"/>
              <a:t> </a:t>
            </a:r>
            <a:r>
              <a:rPr lang="en-US" dirty="0" err="1"/>
              <a:t>Koh</a:t>
            </a:r>
            <a:r>
              <a:rPr lang="en-US" dirty="0"/>
              <a:t> (</a:t>
            </a:r>
            <a:r>
              <a:rPr lang="en-US" dirty="0" err="1"/>
              <a:t>koh@augsburg.edu</a:t>
            </a:r>
            <a:r>
              <a:rPr lang="en-US" dirty="0"/>
              <a:t>)</a:t>
            </a:r>
          </a:p>
          <a:p>
            <a:r>
              <a:rPr lang="en-US" dirty="0"/>
              <a:t>BSW Program Director- Dr. Christina Erickson (</a:t>
            </a:r>
            <a:r>
              <a:rPr lang="en-US" dirty="0" err="1"/>
              <a:t>ericsoc@augsburg.edu</a:t>
            </a:r>
            <a:r>
              <a:rPr lang="en-US" dirty="0"/>
              <a:t>)</a:t>
            </a:r>
          </a:p>
        </p:txBody>
      </p:sp>
    </p:spTree>
    <p:extLst>
      <p:ext uri="{BB962C8B-B14F-4D97-AF65-F5344CB8AC3E}">
        <p14:creationId xmlns:p14="http://schemas.microsoft.com/office/powerpoint/2010/main" val="1067019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176022"/>
            <a:ext cx="10058400" cy="1609344"/>
          </a:xfrm>
        </p:spPr>
        <p:txBody>
          <a:bodyPr/>
          <a:lstStyle/>
          <a:p>
            <a:r>
              <a:rPr lang="en-US"/>
              <a:t>Q &amp; A!</a:t>
            </a:r>
          </a:p>
        </p:txBody>
      </p:sp>
      <p:pic>
        <p:nvPicPr>
          <p:cNvPr id="4" name="Content Placeholder 3"/>
          <p:cNvPicPr>
            <a:picLocks noGrp="1" noChangeAspect="1"/>
          </p:cNvPicPr>
          <p:nvPr>
            <p:ph idx="1"/>
          </p:nvPr>
        </p:nvPicPr>
        <p:blipFill>
          <a:blip r:embed="rId2"/>
          <a:stretch>
            <a:fillRect/>
          </a:stretch>
        </p:blipFill>
        <p:spPr>
          <a:xfrm>
            <a:off x="863155" y="1785366"/>
            <a:ext cx="5532755" cy="3522521"/>
          </a:xfrm>
          <a:prstGeom prst="rect">
            <a:avLst/>
          </a:prstGeom>
        </p:spPr>
      </p:pic>
      <p:pic>
        <p:nvPicPr>
          <p:cNvPr id="5" name="Content Placeholder 3"/>
          <p:cNvPicPr>
            <a:picLocks noChangeAspect="1"/>
          </p:cNvPicPr>
          <p:nvPr/>
        </p:nvPicPr>
        <p:blipFill>
          <a:blip r:embed="rId2"/>
          <a:stretch>
            <a:fillRect/>
          </a:stretch>
        </p:blipFill>
        <p:spPr>
          <a:xfrm>
            <a:off x="6395910" y="1785366"/>
            <a:ext cx="5532755" cy="3522521"/>
          </a:xfrm>
          <a:prstGeom prst="rect">
            <a:avLst/>
          </a:prstGeom>
        </p:spPr>
      </p:pic>
    </p:spTree>
    <p:extLst>
      <p:ext uri="{BB962C8B-B14F-4D97-AF65-F5344CB8AC3E}">
        <p14:creationId xmlns:p14="http://schemas.microsoft.com/office/powerpoint/2010/main" val="325158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Work Department Mission</a:t>
            </a:r>
          </a:p>
        </p:txBody>
      </p:sp>
      <p:sp>
        <p:nvSpPr>
          <p:cNvPr id="3" name="Content Placeholder 2"/>
          <p:cNvSpPr>
            <a:spLocks noGrp="1"/>
          </p:cNvSpPr>
          <p:nvPr>
            <p:ph idx="1"/>
          </p:nvPr>
        </p:nvSpPr>
        <p:spPr>
          <a:xfrm>
            <a:off x="814437" y="2139049"/>
            <a:ext cx="10217152" cy="3267169"/>
          </a:xfrm>
        </p:spPr>
        <p:txBody>
          <a:bodyPr>
            <a:normAutofit/>
          </a:bodyPr>
          <a:lstStyle/>
          <a:p>
            <a:pPr marL="0" indent="0">
              <a:buNone/>
            </a:pPr>
            <a:r>
              <a:rPr lang="en-US" sz="4000"/>
              <a:t>To </a:t>
            </a:r>
            <a:r>
              <a:rPr lang="en-US" sz="4000" dirty="0"/>
              <a:t>develop social work professionals for practice that promotes social justice and empowerment towards the wellbeing of people in a diverse and global society.</a:t>
            </a:r>
          </a:p>
        </p:txBody>
      </p:sp>
    </p:spTree>
    <p:extLst>
      <p:ext uri="{BB962C8B-B14F-4D97-AF65-F5344CB8AC3E}">
        <p14:creationId xmlns:p14="http://schemas.microsoft.com/office/powerpoint/2010/main" val="215846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SWK Faculty and STAFF</a:t>
            </a:r>
          </a:p>
        </p:txBody>
      </p:sp>
      <p:pic>
        <p:nvPicPr>
          <p:cNvPr id="4" name="Content Placeholder 3"/>
          <p:cNvPicPr>
            <a:picLocks noGrp="1" noChangeAspect="1"/>
          </p:cNvPicPr>
          <p:nvPr>
            <p:ph idx="1"/>
          </p:nvPr>
        </p:nvPicPr>
        <p:blipFill>
          <a:blip r:embed="rId2"/>
          <a:stretch>
            <a:fillRect/>
          </a:stretch>
        </p:blipFill>
        <p:spPr>
          <a:xfrm>
            <a:off x="2830096" y="2120900"/>
            <a:ext cx="6538158" cy="4051300"/>
          </a:xfrm>
          <a:prstGeom prst="rect">
            <a:avLst/>
          </a:prstGeom>
        </p:spPr>
      </p:pic>
    </p:spTree>
    <p:extLst>
      <p:ext uri="{BB962C8B-B14F-4D97-AF65-F5344CB8AC3E}">
        <p14:creationId xmlns:p14="http://schemas.microsoft.com/office/powerpoint/2010/main" val="73183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a:lstStyle/>
          <a:p>
            <a:r>
              <a:rPr lang="en-US" dirty="0"/>
              <a:t>Become familiar with the people and processes involved in Field Education at the social work department at Augsburg University.</a:t>
            </a:r>
          </a:p>
          <a:p>
            <a:endParaRPr lang="en-US" dirty="0"/>
          </a:p>
          <a:p>
            <a:r>
              <a:rPr lang="en-US" dirty="0"/>
              <a:t>Review the basic social work competencies outlined by the Council on Social Work Education, and discuss ways to observe and evaluate competencies in practice.</a:t>
            </a:r>
          </a:p>
          <a:p>
            <a:endParaRPr lang="en-US" dirty="0"/>
          </a:p>
        </p:txBody>
      </p:sp>
    </p:spTree>
    <p:extLst>
      <p:ext uri="{BB962C8B-B14F-4D97-AF65-F5344CB8AC3E}">
        <p14:creationId xmlns:p14="http://schemas.microsoft.com/office/powerpoint/2010/main" val="1249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Discussions (20 minutes)</a:t>
            </a:r>
          </a:p>
        </p:txBody>
      </p:sp>
      <p:sp>
        <p:nvSpPr>
          <p:cNvPr id="3" name="Content Placeholder 2"/>
          <p:cNvSpPr>
            <a:spLocks noGrp="1"/>
          </p:cNvSpPr>
          <p:nvPr>
            <p:ph idx="1"/>
          </p:nvPr>
        </p:nvSpPr>
        <p:spPr/>
        <p:txBody>
          <a:bodyPr>
            <a:normAutofit/>
          </a:bodyPr>
          <a:lstStyle/>
          <a:p>
            <a:r>
              <a:rPr lang="en-US" dirty="0"/>
              <a:t>Your name, organizational affiliation.</a:t>
            </a:r>
          </a:p>
          <a:p>
            <a:r>
              <a:rPr lang="en-US" dirty="0"/>
              <a:t>Your social work supervisory role</a:t>
            </a:r>
          </a:p>
          <a:p>
            <a:r>
              <a:rPr lang="en-US" dirty="0"/>
              <a:t>What do you like about your role? If this is the first time you are supervising what are you looking forward to?</a:t>
            </a:r>
          </a:p>
          <a:p>
            <a:r>
              <a:rPr lang="en-US" dirty="0"/>
              <a:t>What are some specific qualities in a good supervisor?</a:t>
            </a:r>
          </a:p>
        </p:txBody>
      </p:sp>
    </p:spTree>
    <p:extLst>
      <p:ext uri="{BB962C8B-B14F-4D97-AF65-F5344CB8AC3E}">
        <p14:creationId xmlns:p14="http://schemas.microsoft.com/office/powerpoint/2010/main" val="1839032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Work’s “Signature Pedagogy”</a:t>
            </a:r>
          </a:p>
        </p:txBody>
      </p:sp>
      <p:sp>
        <p:nvSpPr>
          <p:cNvPr id="3" name="Content Placeholder 2"/>
          <p:cNvSpPr>
            <a:spLocks noGrp="1"/>
          </p:cNvSpPr>
          <p:nvPr>
            <p:ph idx="1"/>
          </p:nvPr>
        </p:nvSpPr>
        <p:spPr/>
        <p:txBody>
          <a:bodyPr>
            <a:normAutofit/>
          </a:bodyPr>
          <a:lstStyle/>
          <a:p>
            <a:r>
              <a:rPr lang="en-US" dirty="0"/>
              <a:t>What is meant by “signature pedagogy”?</a:t>
            </a:r>
          </a:p>
          <a:p>
            <a:pPr lvl="1"/>
            <a:r>
              <a:rPr lang="en-US" i="1" dirty="0"/>
              <a:t>Signature pedagogy represents the central form of instruction and learning in which a profession socializes its students to perform the role of practitioner. (Shulman, 2005, </a:t>
            </a:r>
            <a:r>
              <a:rPr lang="en-US" i="1"/>
              <a:t>quoted in CSWE</a:t>
            </a:r>
            <a:r>
              <a:rPr lang="en-US" i="1" dirty="0"/>
              <a:t>, 2008)</a:t>
            </a:r>
          </a:p>
          <a:p>
            <a:pPr marL="228600" lvl="1" indent="0">
              <a:buNone/>
            </a:pPr>
            <a:endParaRPr lang="en-US" i="1" dirty="0"/>
          </a:p>
          <a:p>
            <a:pPr lvl="1"/>
            <a:r>
              <a:rPr lang="en-US" i="1" dirty="0"/>
              <a:t>In social work, classroom learning and field learning are equally valued.</a:t>
            </a:r>
          </a:p>
          <a:p>
            <a:pPr marL="228600" lvl="1" indent="0">
              <a:buNone/>
            </a:pPr>
            <a:endParaRPr lang="en-US" dirty="0"/>
          </a:p>
          <a:p>
            <a:r>
              <a:rPr lang="en-US" dirty="0"/>
              <a:t>How do we maximize student learning in the practicum/internship?</a:t>
            </a:r>
          </a:p>
          <a:p>
            <a:pPr lvl="1"/>
            <a:r>
              <a:rPr lang="en-US" i="1" dirty="0"/>
              <a:t>Field education is systematically designed, supervised, coordinated, and evaluated based on criteria by which students demonstrate the achievement of program competencies. (CSWE, 2008)</a:t>
            </a:r>
            <a:endParaRPr lang="en-US" dirty="0"/>
          </a:p>
        </p:txBody>
      </p:sp>
      <p:sp>
        <p:nvSpPr>
          <p:cNvPr id="4" name="AutoShape 2" descr="SW Field Education | School of Social Work | Memorial University ..."/>
          <p:cNvSpPr>
            <a:spLocks noChangeAspect="1" noChangeArrowheads="1"/>
          </p:cNvSpPr>
          <p:nvPr/>
        </p:nvSpPr>
        <p:spPr bwMode="auto">
          <a:xfrm>
            <a:off x="0" y="0"/>
            <a:ext cx="478917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SW Field Education | School of Social Work | Memorial University ..."/>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884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Work’s “Signature Pedagogy”</a:t>
            </a:r>
          </a:p>
        </p:txBody>
      </p:sp>
      <p:sp>
        <p:nvSpPr>
          <p:cNvPr id="3" name="Content Placeholder 2"/>
          <p:cNvSpPr>
            <a:spLocks noGrp="1"/>
          </p:cNvSpPr>
          <p:nvPr>
            <p:ph idx="1"/>
          </p:nvPr>
        </p:nvSpPr>
        <p:spPr>
          <a:xfrm>
            <a:off x="674370" y="1691640"/>
            <a:ext cx="10568178" cy="4857750"/>
          </a:xfrm>
        </p:spPr>
        <p:txBody>
          <a:bodyPr>
            <a:normAutofit/>
          </a:bodyPr>
          <a:lstStyle/>
          <a:p>
            <a:r>
              <a:rPr lang="en-US" dirty="0"/>
              <a:t>Field education is an essential element of professional social work training.</a:t>
            </a:r>
          </a:p>
          <a:p>
            <a:r>
              <a:rPr lang="en-US" dirty="0"/>
              <a:t>At Augsburg, students are required to complete the following number of hours in their practicum/internship:</a:t>
            </a:r>
          </a:p>
          <a:p>
            <a:pPr lvl="1"/>
            <a:r>
              <a:rPr lang="en-US" dirty="0"/>
              <a:t>BSW Junior:  240 hours</a:t>
            </a:r>
          </a:p>
          <a:p>
            <a:pPr lvl="1"/>
            <a:r>
              <a:rPr lang="en-US" dirty="0"/>
              <a:t>BSW Senior:  240 hours</a:t>
            </a:r>
          </a:p>
          <a:p>
            <a:pPr lvl="1"/>
            <a:r>
              <a:rPr lang="en-US" dirty="0"/>
              <a:t>MSW Foundation:  420 hours</a:t>
            </a:r>
          </a:p>
          <a:p>
            <a:pPr lvl="1"/>
            <a:r>
              <a:rPr lang="en-US" dirty="0"/>
              <a:t>MSW Concentration:  500 hours</a:t>
            </a:r>
          </a:p>
          <a:p>
            <a:pPr lvl="2"/>
            <a:r>
              <a:rPr lang="en-US" dirty="0"/>
              <a:t>MSW students with Advanced Standing (BSW from an accredited program) need only the Concentration practicum.</a:t>
            </a:r>
          </a:p>
        </p:txBody>
      </p:sp>
      <p:pic>
        <p:nvPicPr>
          <p:cNvPr id="4" name="Picture 3"/>
          <p:cNvPicPr>
            <a:picLocks noChangeAspect="1"/>
          </p:cNvPicPr>
          <p:nvPr/>
        </p:nvPicPr>
        <p:blipFill>
          <a:blip r:embed="rId2"/>
          <a:stretch>
            <a:fillRect/>
          </a:stretch>
        </p:blipFill>
        <p:spPr>
          <a:xfrm>
            <a:off x="7950708" y="4648200"/>
            <a:ext cx="2971800" cy="2209800"/>
          </a:xfrm>
          <a:prstGeom prst="rect">
            <a:avLst/>
          </a:prstGeom>
        </p:spPr>
      </p:pic>
    </p:spTree>
    <p:extLst>
      <p:ext uri="{BB962C8B-B14F-4D97-AF65-F5344CB8AC3E}">
        <p14:creationId xmlns:p14="http://schemas.microsoft.com/office/powerpoint/2010/main" val="33238907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2038</TotalTime>
  <Words>2473</Words>
  <Application>Microsoft Macintosh PowerPoint</Application>
  <PresentationFormat>Widescreen</PresentationFormat>
  <Paragraphs>196</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Rockwell</vt:lpstr>
      <vt:lpstr>Rockwell Condensed</vt:lpstr>
      <vt:lpstr>Rockwell Extra Bold</vt:lpstr>
      <vt:lpstr>Wingdings</vt:lpstr>
      <vt:lpstr>Wood Type</vt:lpstr>
      <vt:lpstr>Augsburg University Field Instructor Welcome</vt:lpstr>
      <vt:lpstr>PowerPoint Presentation</vt:lpstr>
      <vt:lpstr>Augsburg University:  Who are we?</vt:lpstr>
      <vt:lpstr>Social Work Department Mission</vt:lpstr>
      <vt:lpstr>         SWK Faculty and STAFF</vt:lpstr>
      <vt:lpstr>Goals for this session</vt:lpstr>
      <vt:lpstr>Small Group Discussions (20 minutes)</vt:lpstr>
      <vt:lpstr>Social Work’s “Signature Pedagogy”</vt:lpstr>
      <vt:lpstr>Social Work’s “Signature Pedagogy”</vt:lpstr>
      <vt:lpstr>Field Education and COVID impact</vt:lpstr>
      <vt:lpstr>Field education under the new normal</vt:lpstr>
      <vt:lpstr>Reduction in field hours</vt:lpstr>
      <vt:lpstr>Remote field activity</vt:lpstr>
      <vt:lpstr>Some examples curated by CSWE</vt:lpstr>
      <vt:lpstr>Safety first</vt:lpstr>
      <vt:lpstr>Breakout session (20 mins in small groups)</vt:lpstr>
      <vt:lpstr>Who’s Who?</vt:lpstr>
      <vt:lpstr>More Who’s Who?</vt:lpstr>
      <vt:lpstr>What are students supposed to be learning?</vt:lpstr>
      <vt:lpstr>Competencies (CSWE, 2015)</vt:lpstr>
      <vt:lpstr>More competencies (CSWE, 2015)</vt:lpstr>
      <vt:lpstr>How do students learn?</vt:lpstr>
      <vt:lpstr>Examples of Learning Activities</vt:lpstr>
      <vt:lpstr>Initial orientation</vt:lpstr>
      <vt:lpstr>Student learning:  The role of supervision</vt:lpstr>
      <vt:lpstr>Student and supervisor roles</vt:lpstr>
      <vt:lpstr>The Learning Agenda:  A “How-To”</vt:lpstr>
      <vt:lpstr>Levels of practice</vt:lpstr>
      <vt:lpstr>What are students supposed to be learning?</vt:lpstr>
      <vt:lpstr>Field Education Visits</vt:lpstr>
      <vt:lpstr>Professional Ethics</vt:lpstr>
      <vt:lpstr>What if I have questions?</vt:lpstr>
      <vt:lpstr>What if problems happen?</vt:lpstr>
      <vt:lpstr>Type of concerns</vt:lpstr>
      <vt:lpstr>PowerPoint Presentation</vt:lpstr>
      <vt:lpstr>Augsburg’s Goals</vt:lpstr>
      <vt:lpstr>Augsburg University Web Resources </vt:lpstr>
      <vt:lpstr>Q &amp; A!</vt:lpstr>
    </vt:vector>
  </TitlesOfParts>
  <Company>Augsburg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Augsburg University Field Instructor Welcome</dc:title>
  <dc:creator>Melissa Anne Hensley</dc:creator>
  <cp:lastModifiedBy>Microsoft Office User</cp:lastModifiedBy>
  <cp:revision>75</cp:revision>
  <cp:lastPrinted>2018-08-24T14:47:25Z</cp:lastPrinted>
  <dcterms:created xsi:type="dcterms:W3CDTF">2017-06-16T17:56:18Z</dcterms:created>
  <dcterms:modified xsi:type="dcterms:W3CDTF">2020-08-31T14:29:03Z</dcterms:modified>
</cp:coreProperties>
</file>