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sldIdLst>
    <p:sldId id="256" r:id="rId2"/>
    <p:sldId id="265" r:id="rId3"/>
    <p:sldId id="277" r:id="rId4"/>
    <p:sldId id="266" r:id="rId5"/>
    <p:sldId id="267" r:id="rId6"/>
    <p:sldId id="278" r:id="rId7"/>
    <p:sldId id="268" r:id="rId8"/>
    <p:sldId id="269" r:id="rId9"/>
    <p:sldId id="271" r:id="rId10"/>
    <p:sldId id="272" r:id="rId11"/>
    <p:sldId id="274" r:id="rId12"/>
    <p:sldId id="257" r:id="rId13"/>
    <p:sldId id="275" r:id="rId14"/>
    <p:sldId id="276" r:id="rId15"/>
    <p:sldId id="273" r:id="rId16"/>
    <p:sldId id="282" r:id="rId17"/>
    <p:sldId id="283" r:id="rId18"/>
    <p:sldId id="28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176" autoAdjust="0"/>
  </p:normalViewPr>
  <p:slideViewPr>
    <p:cSldViewPr>
      <p:cViewPr varScale="1">
        <p:scale>
          <a:sx n="99" d="100"/>
          <a:sy n="99" d="100"/>
        </p:scale>
        <p:origin x="-19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4F26EE9-5921-451A-A1D8-1C3F0748E26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1A10B0-80CC-4424-8818-A8B279E09EEE}" type="slidenum">
              <a:rPr lang="en-US"/>
              <a:pPr/>
              <a:t>1</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5842" name="Group 2"/>
          <p:cNvGrpSpPr>
            <a:grpSpLocks/>
          </p:cNvGrpSpPr>
          <p:nvPr/>
        </p:nvGrpSpPr>
        <p:grpSpPr bwMode="auto">
          <a:xfrm>
            <a:off x="0" y="0"/>
            <a:ext cx="8763000" cy="5943600"/>
            <a:chOff x="0" y="0"/>
            <a:chExt cx="5520" cy="3744"/>
          </a:xfrm>
        </p:grpSpPr>
        <p:sp>
          <p:nvSpPr>
            <p:cNvPr id="3584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35844" name="Group 4"/>
            <p:cNvGrpSpPr>
              <a:grpSpLocks/>
            </p:cNvGrpSpPr>
            <p:nvPr userDrawn="1"/>
          </p:nvGrpSpPr>
          <p:grpSpPr bwMode="auto">
            <a:xfrm>
              <a:off x="0" y="2208"/>
              <a:ext cx="5520" cy="1536"/>
              <a:chOff x="0" y="2208"/>
              <a:chExt cx="5520" cy="1536"/>
            </a:xfrm>
          </p:grpSpPr>
          <p:sp>
            <p:nvSpPr>
              <p:cNvPr id="3584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4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4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n-US"/>
              </a:p>
            </p:txBody>
          </p:sp>
        </p:grpSp>
        <p:grpSp>
          <p:nvGrpSpPr>
            <p:cNvPr id="35848" name="Group 8"/>
            <p:cNvGrpSpPr>
              <a:grpSpLocks/>
            </p:cNvGrpSpPr>
            <p:nvPr userDrawn="1"/>
          </p:nvGrpSpPr>
          <p:grpSpPr bwMode="auto">
            <a:xfrm>
              <a:off x="400" y="336"/>
              <a:ext cx="5088" cy="192"/>
              <a:chOff x="400" y="336"/>
              <a:chExt cx="5088" cy="192"/>
            </a:xfrm>
          </p:grpSpPr>
          <p:sp>
            <p:nvSpPr>
              <p:cNvPr id="3584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5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n-US"/>
              </a:p>
            </p:txBody>
          </p:sp>
        </p:grpSp>
      </p:grpSp>
      <p:sp>
        <p:nvSpPr>
          <p:cNvPr id="3585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3585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35853"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35854"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35855" name="Rectangle 15"/>
          <p:cNvSpPr>
            <a:spLocks noGrp="1" noChangeArrowheads="1"/>
          </p:cNvSpPr>
          <p:nvPr>
            <p:ph type="sldNum" sz="quarter" idx="4"/>
          </p:nvPr>
        </p:nvSpPr>
        <p:spPr/>
        <p:txBody>
          <a:bodyPr/>
          <a:lstStyle>
            <a:lvl1pPr>
              <a:defRPr/>
            </a:lvl1pPr>
          </a:lstStyle>
          <a:p>
            <a:fld id="{90B5EE00-0260-4EC5-B082-0EF2C8A6702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CC4A75-6A03-4011-9C35-EDC784C12A0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360734-BFE0-4009-AD85-343231EB7F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960E17-3197-4DBD-8358-A59EF03F29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604E95-FD70-4A76-9BD3-9323FBC3083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E804472-6CB6-4D4B-BF86-BBC6F7751DB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4CDC4BC-7106-460E-B440-CDCBB9678D3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7CB3237-EE95-4FC9-A710-3411AF02705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A902EF1-9F09-4BE7-84F1-67362536EA2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8726025-432D-4DC8-903D-74779ABAEEF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E16ADC-951C-4487-9AC1-DE304C56F65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8686800" cy="4876800"/>
            <a:chOff x="0" y="0"/>
            <a:chExt cx="5472" cy="3072"/>
          </a:xfrm>
        </p:grpSpPr>
        <p:sp>
          <p:nvSpPr>
            <p:cNvPr id="3481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34820" name="Group 4"/>
            <p:cNvGrpSpPr>
              <a:grpSpLocks/>
            </p:cNvGrpSpPr>
            <p:nvPr/>
          </p:nvGrpSpPr>
          <p:grpSpPr bwMode="auto">
            <a:xfrm>
              <a:off x="240" y="893"/>
              <a:ext cx="5232" cy="115"/>
              <a:chOff x="240" y="893"/>
              <a:chExt cx="5232" cy="115"/>
            </a:xfrm>
          </p:grpSpPr>
          <p:sp>
            <p:nvSpPr>
              <p:cNvPr id="3482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3482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n-US"/>
              </a:p>
            </p:txBody>
          </p:sp>
        </p:grpSp>
      </p:grpSp>
      <p:sp>
        <p:nvSpPr>
          <p:cNvPr id="3482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2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3482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3482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4940E49A-2E0E-4E13-979F-9EDBDF4ACA04}" type="slidenum">
              <a:rPr lang="en-US"/>
              <a:pPr/>
              <a:t>‹#›</a:t>
            </a:fld>
            <a:endParaRPr lang="en-US"/>
          </a:p>
        </p:txBody>
      </p:sp>
      <p:sp>
        <p:nvSpPr>
          <p:cNvPr id="3482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minnesotaurbandebateleague.wikispaces.com/Curriculu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28800" y="1143000"/>
            <a:ext cx="6858000" cy="2209800"/>
          </a:xfrm>
        </p:spPr>
        <p:txBody>
          <a:bodyPr/>
          <a:lstStyle/>
          <a:p>
            <a:r>
              <a:rPr lang="en-US" sz="5000"/>
              <a:t>A Firm Foundation:</a:t>
            </a:r>
            <a:br>
              <a:rPr lang="en-US" sz="5000"/>
            </a:br>
            <a:r>
              <a:rPr lang="en-US" sz="5000"/>
              <a:t>CX Debate Basics (Part I)</a:t>
            </a:r>
            <a:endParaRPr lang="en-US" sz="4400"/>
          </a:p>
        </p:txBody>
      </p:sp>
      <p:sp>
        <p:nvSpPr>
          <p:cNvPr id="2051" name="Rectangle 3"/>
          <p:cNvSpPr>
            <a:spLocks noGrp="1" noChangeArrowheads="1"/>
          </p:cNvSpPr>
          <p:nvPr>
            <p:ph type="subTitle" idx="1"/>
          </p:nvPr>
        </p:nvSpPr>
        <p:spPr/>
        <p:txBody>
          <a:bodyPr/>
          <a:lstStyle/>
          <a:p>
            <a:pPr>
              <a:lnSpc>
                <a:spcPct val="90000"/>
              </a:lnSpc>
            </a:pPr>
            <a:r>
              <a:rPr lang="en-US" sz="3200" dirty="0"/>
              <a:t>A</a:t>
            </a:r>
            <a:r>
              <a:rPr lang="en-US" dirty="0"/>
              <a:t>N INTRODUCTION TO </a:t>
            </a:r>
          </a:p>
          <a:p>
            <a:pPr>
              <a:lnSpc>
                <a:spcPct val="90000"/>
              </a:lnSpc>
            </a:pPr>
            <a:r>
              <a:rPr lang="en-US" sz="3200" dirty="0"/>
              <a:t>P</a:t>
            </a:r>
            <a:r>
              <a:rPr lang="en-US" dirty="0"/>
              <a:t>OLICY </a:t>
            </a:r>
            <a:r>
              <a:rPr lang="en-US" sz="3200" dirty="0"/>
              <a:t>D</a:t>
            </a:r>
            <a:r>
              <a:rPr lang="en-US" dirty="0"/>
              <a:t>EBATE</a:t>
            </a:r>
          </a:p>
          <a:p>
            <a:pPr>
              <a:lnSpc>
                <a:spcPct val="90000"/>
              </a:lnSpc>
            </a:pPr>
            <a:r>
              <a:rPr lang="en-US" sz="2400" dirty="0"/>
              <a:t>- The </a:t>
            </a:r>
            <a:r>
              <a:rPr lang="en-US" sz="2400" dirty="0" smtClean="0"/>
              <a:t>Minnesota </a:t>
            </a:r>
            <a:r>
              <a:rPr lang="en-US" sz="2400" dirty="0"/>
              <a:t>Urban Debate League -</a:t>
            </a:r>
          </a:p>
        </p:txBody>
      </p:sp>
      <p:sp>
        <p:nvSpPr>
          <p:cNvPr id="2052" name="Text Box 4"/>
          <p:cNvSpPr txBox="1">
            <a:spLocks noChangeArrowheads="1"/>
          </p:cNvSpPr>
          <p:nvPr/>
        </p:nvSpPr>
        <p:spPr bwMode="auto">
          <a:xfrm>
            <a:off x="6400800" y="1447800"/>
            <a:ext cx="2514600" cy="366713"/>
          </a:xfrm>
          <a:prstGeom prst="rect">
            <a:avLst/>
          </a:prstGeom>
          <a:noFill/>
          <a:ln w="9525">
            <a:noFill/>
            <a:miter lim="800000"/>
            <a:headEnd/>
            <a:tailEnd/>
          </a:ln>
          <a:effectLst/>
        </p:spPr>
        <p:txBody>
          <a:bodyPr>
            <a:spAutoFit/>
          </a:bodyPr>
          <a:lstStyle/>
          <a:p>
            <a:pPr>
              <a:spcBef>
                <a:spcPct val="50000"/>
              </a:spcBef>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Definition of Harms</a:t>
            </a:r>
          </a:p>
        </p:txBody>
      </p:sp>
      <p:sp>
        <p:nvSpPr>
          <p:cNvPr id="65539" name="Rectangle 3"/>
          <p:cNvSpPr>
            <a:spLocks noGrp="1" noChangeArrowheads="1"/>
          </p:cNvSpPr>
          <p:nvPr>
            <p:ph type="body" idx="1"/>
          </p:nvPr>
        </p:nvSpPr>
        <p:spPr/>
        <p:txBody>
          <a:bodyPr/>
          <a:lstStyle/>
          <a:p>
            <a:r>
              <a:rPr lang="en-US" b="1"/>
              <a:t>Harms</a:t>
            </a:r>
            <a:r>
              <a:rPr lang="en-US"/>
              <a:t> (abbreviated “H”): evidence that demonstrates problems that are occurring in the status quo.</a:t>
            </a:r>
          </a:p>
          <a:p>
            <a:endParaRPr lang="en-US"/>
          </a:p>
          <a:p>
            <a:r>
              <a:rPr lang="en-US"/>
              <a:t>Harms can describe specific drawbacks of the status quo (political, economic, military, social and humanitarian concerns) or the systemic issues underlying those harms (racism, sexism, militarism, capitalism, etc.).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Definition of Significance </a:t>
            </a:r>
          </a:p>
        </p:txBody>
      </p:sp>
      <p:sp>
        <p:nvSpPr>
          <p:cNvPr id="67587" name="Rectangle 3"/>
          <p:cNvSpPr>
            <a:spLocks noGrp="1" noChangeArrowheads="1"/>
          </p:cNvSpPr>
          <p:nvPr>
            <p:ph type="body" idx="1"/>
          </p:nvPr>
        </p:nvSpPr>
        <p:spPr/>
        <p:txBody>
          <a:bodyPr/>
          <a:lstStyle/>
          <a:p>
            <a:pPr>
              <a:lnSpc>
                <a:spcPct val="90000"/>
              </a:lnSpc>
            </a:pPr>
            <a:r>
              <a:rPr lang="en-US"/>
              <a:t>Significance is the magnitude of the harms. </a:t>
            </a:r>
          </a:p>
          <a:p>
            <a:pPr>
              <a:lnSpc>
                <a:spcPct val="90000"/>
              </a:lnSpc>
              <a:buFont typeface="Wingdings" pitchFamily="2" charset="2"/>
              <a:buNone/>
            </a:pPr>
            <a:endParaRPr lang="en-US"/>
          </a:p>
          <a:p>
            <a:pPr>
              <a:lnSpc>
                <a:spcPct val="90000"/>
              </a:lnSpc>
            </a:pPr>
            <a:r>
              <a:rPr lang="en-US"/>
              <a:t>The affirmative team must prove not only that status quo harms exist but also that those harms are important and worthy of adopting a policy to change them.</a:t>
            </a:r>
          </a:p>
          <a:p>
            <a:pPr>
              <a:lnSpc>
                <a:spcPct val="90000"/>
              </a:lnSpc>
              <a:buFont typeface="Wingdings" pitchFamily="2" charset="2"/>
              <a:buNone/>
            </a:pPr>
            <a:endParaRPr lang="en-US"/>
          </a:p>
          <a:p>
            <a:pPr>
              <a:lnSpc>
                <a:spcPct val="90000"/>
              </a:lnSpc>
            </a:pPr>
            <a:r>
              <a:rPr lang="en-US"/>
              <a:t>Significance is often included in the harms debate and not as a separate issue (“the significance of harms”)</a:t>
            </a:r>
          </a:p>
          <a:p>
            <a:pPr>
              <a:lnSpc>
                <a:spcPct val="90000"/>
              </a:lnSpc>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The Affirmative Plan</a:t>
            </a:r>
          </a:p>
        </p:txBody>
      </p:sp>
      <p:sp>
        <p:nvSpPr>
          <p:cNvPr id="36867" name="Rectangle 3"/>
          <p:cNvSpPr>
            <a:spLocks noGrp="1" noChangeArrowheads="1"/>
          </p:cNvSpPr>
          <p:nvPr>
            <p:ph type="body" idx="1"/>
          </p:nvPr>
        </p:nvSpPr>
        <p:spPr/>
        <p:txBody>
          <a:bodyPr/>
          <a:lstStyle/>
          <a:p>
            <a:r>
              <a:rPr lang="en-US" sz="2400"/>
              <a:t>A plan is a written text that demonstrates a step-by-step explanation of how the affirmative will achieve solvency. </a:t>
            </a:r>
          </a:p>
          <a:p>
            <a:pPr>
              <a:buFont typeface="Wingdings" pitchFamily="2" charset="2"/>
              <a:buNone/>
            </a:pPr>
            <a:endParaRPr lang="en-US" sz="2400"/>
          </a:p>
          <a:p>
            <a:r>
              <a:rPr lang="en-US" sz="2400" u="sng"/>
              <a:t>The plan should be based on the advocacy of a solvency author</a:t>
            </a:r>
            <a:r>
              <a:rPr lang="en-US" sz="2400"/>
              <a:t>—This person is generally referred to as a Solvency Advocate; an author that supports the exact action that the affirmative plan takes.</a:t>
            </a:r>
          </a:p>
          <a:p>
            <a:endParaRPr lang="en-US" sz="2400"/>
          </a:p>
          <a:p>
            <a:r>
              <a:rPr lang="en-US" sz="2400"/>
              <a:t>Tip: Find the evidence first and </a:t>
            </a:r>
            <a:r>
              <a:rPr lang="en-US" sz="2400" b="1"/>
              <a:t>then</a:t>
            </a:r>
            <a:r>
              <a:rPr lang="en-US" sz="2400"/>
              <a:t> write the plan text.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Definition of Solvency </a:t>
            </a:r>
          </a:p>
        </p:txBody>
      </p:sp>
      <p:sp>
        <p:nvSpPr>
          <p:cNvPr id="68611" name="Rectangle 3"/>
          <p:cNvSpPr>
            <a:spLocks noGrp="1" noChangeArrowheads="1"/>
          </p:cNvSpPr>
          <p:nvPr>
            <p:ph type="body" idx="1"/>
          </p:nvPr>
        </p:nvSpPr>
        <p:spPr/>
        <p:txBody>
          <a:bodyPr/>
          <a:lstStyle/>
          <a:p>
            <a:r>
              <a:rPr lang="en-US"/>
              <a:t>Solvency (abbreviated “S”): Evidence that shows how the affirmative plan will overcome the inherent barrier and thereby solve for the significance and harms.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z="3800"/>
              <a:t>Solvency and the Solvency Advocate</a:t>
            </a:r>
          </a:p>
        </p:txBody>
      </p:sp>
      <p:sp>
        <p:nvSpPr>
          <p:cNvPr id="69635" name="Rectangle 3"/>
          <p:cNvSpPr>
            <a:spLocks noGrp="1" noChangeArrowheads="1"/>
          </p:cNvSpPr>
          <p:nvPr>
            <p:ph type="body" idx="1"/>
          </p:nvPr>
        </p:nvSpPr>
        <p:spPr/>
        <p:txBody>
          <a:bodyPr/>
          <a:lstStyle/>
          <a:p>
            <a:r>
              <a:rPr lang="en-US"/>
              <a:t>A solvency advocate is an author that supports the exact action that the affirmative plan takes.</a:t>
            </a:r>
          </a:p>
          <a:p>
            <a:r>
              <a:rPr lang="en-US"/>
              <a:t>Generally a single author but can be two consistent authors that support the same plan of action.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Harms, Solvency &amp; Advantages</a:t>
            </a:r>
          </a:p>
        </p:txBody>
      </p:sp>
      <p:sp>
        <p:nvSpPr>
          <p:cNvPr id="66563" name="Rectangle 3"/>
          <p:cNvSpPr>
            <a:spLocks noGrp="1" noChangeArrowheads="1"/>
          </p:cNvSpPr>
          <p:nvPr>
            <p:ph type="body" idx="1"/>
          </p:nvPr>
        </p:nvSpPr>
        <p:spPr/>
        <p:txBody>
          <a:bodyPr/>
          <a:lstStyle/>
          <a:p>
            <a:r>
              <a:rPr lang="en-US"/>
              <a:t>Harms-Solvency scenarios are often referred to as the affirmative advantages.</a:t>
            </a:r>
          </a:p>
          <a:p>
            <a:pPr>
              <a:buFont typeface="Wingdings" pitchFamily="2" charset="2"/>
              <a:buNone/>
            </a:pPr>
            <a:endParaRPr lang="en-US"/>
          </a:p>
          <a:p>
            <a:r>
              <a:rPr lang="en-US"/>
              <a:t>Advantages are often outlined in “scenarios,” showing how a certain catastrophic event will occur if the present harms are left unchecked. </a:t>
            </a:r>
          </a:p>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t>Case Logic using Stock Issues	</a:t>
            </a:r>
          </a:p>
        </p:txBody>
      </p:sp>
      <p:sp>
        <p:nvSpPr>
          <p:cNvPr id="77827" name="Rectangle 3"/>
          <p:cNvSpPr>
            <a:spLocks noGrp="1" noChangeArrowheads="1"/>
          </p:cNvSpPr>
          <p:nvPr>
            <p:ph type="body" idx="1"/>
          </p:nvPr>
        </p:nvSpPr>
        <p:spPr>
          <a:xfrm>
            <a:off x="762000" y="3276600"/>
            <a:ext cx="8153400" cy="533400"/>
          </a:xfrm>
        </p:spPr>
        <p:txBody>
          <a:bodyPr/>
          <a:lstStyle/>
          <a:p>
            <a:pPr>
              <a:lnSpc>
                <a:spcPct val="90000"/>
              </a:lnSpc>
              <a:buFont typeface="Wingdings" pitchFamily="2" charset="2"/>
              <a:buNone/>
            </a:pPr>
            <a:r>
              <a:rPr lang="en-US" sz="2400" dirty="0"/>
              <a:t>Inherent </a:t>
            </a:r>
            <a:r>
              <a:rPr lang="en-US" sz="2400" dirty="0" smtClean="0"/>
              <a:t>Barrier (I) </a:t>
            </a:r>
            <a:r>
              <a:rPr lang="en-US" sz="2400" dirty="0">
                <a:cs typeface="Arial" charset="0"/>
              </a:rPr>
              <a:t>→ </a:t>
            </a:r>
            <a:r>
              <a:rPr lang="en-US" sz="2400" dirty="0" smtClean="0">
                <a:cs typeface="Arial" charset="0"/>
              </a:rPr>
              <a:t>Harms (H) </a:t>
            </a:r>
            <a:r>
              <a:rPr lang="en-US" sz="2400" dirty="0">
                <a:cs typeface="Arial" charset="0"/>
              </a:rPr>
              <a:t>→ Plan → </a:t>
            </a:r>
            <a:r>
              <a:rPr lang="en-US" sz="2400" dirty="0" smtClean="0">
                <a:cs typeface="Arial" charset="0"/>
              </a:rPr>
              <a:t>Solvency (S)</a:t>
            </a:r>
            <a:endParaRPr lang="en-US" sz="2400" dirty="0">
              <a:cs typeface="Arial" charset="0"/>
            </a:endParaRPr>
          </a:p>
        </p:txBody>
      </p:sp>
      <p:sp>
        <p:nvSpPr>
          <p:cNvPr id="77855" name="Text Box 31"/>
          <p:cNvSpPr txBox="1">
            <a:spLocks noChangeArrowheads="1"/>
          </p:cNvSpPr>
          <p:nvPr/>
        </p:nvSpPr>
        <p:spPr bwMode="auto">
          <a:xfrm>
            <a:off x="2438400" y="2362200"/>
            <a:ext cx="2743200" cy="641350"/>
          </a:xfrm>
          <a:prstGeom prst="rect">
            <a:avLst/>
          </a:prstGeom>
          <a:noFill/>
          <a:ln w="9525">
            <a:noFill/>
            <a:miter lim="800000"/>
            <a:headEnd/>
            <a:tailEnd/>
          </a:ln>
          <a:effectLst/>
        </p:spPr>
        <p:txBody>
          <a:bodyPr>
            <a:spAutoFit/>
          </a:bodyPr>
          <a:lstStyle/>
          <a:p>
            <a:pPr>
              <a:spcBef>
                <a:spcPct val="50000"/>
              </a:spcBef>
            </a:pPr>
            <a:r>
              <a:rPr lang="en-US" sz="3600">
                <a:solidFill>
                  <a:srgbClr val="0000FF"/>
                </a:solidFill>
              </a:rPr>
              <a:t>Overcomes</a:t>
            </a:r>
            <a:endParaRPr lang="en-US" sz="3600">
              <a:solidFill>
                <a:srgbClr val="0000FF"/>
              </a:solidFill>
              <a:cs typeface="Arial" charset="0"/>
              <a:sym typeface="Wingdings 3" pitchFamily="18" charset="2"/>
            </a:endParaRPr>
          </a:p>
        </p:txBody>
      </p:sp>
      <p:sp>
        <p:nvSpPr>
          <p:cNvPr id="77856" name="Text Box 32"/>
          <p:cNvSpPr txBox="1">
            <a:spLocks noChangeArrowheads="1"/>
          </p:cNvSpPr>
          <p:nvPr/>
        </p:nvSpPr>
        <p:spPr bwMode="auto">
          <a:xfrm>
            <a:off x="1524000" y="2362200"/>
            <a:ext cx="838200" cy="1006475"/>
          </a:xfrm>
          <a:prstGeom prst="rect">
            <a:avLst/>
          </a:prstGeom>
          <a:noFill/>
          <a:ln w="9525">
            <a:noFill/>
            <a:miter lim="800000"/>
            <a:headEnd/>
            <a:tailEnd/>
          </a:ln>
          <a:effectLst/>
        </p:spPr>
        <p:txBody>
          <a:bodyPr>
            <a:spAutoFit/>
          </a:bodyPr>
          <a:lstStyle/>
          <a:p>
            <a:pPr>
              <a:spcBef>
                <a:spcPct val="50000"/>
              </a:spcBef>
            </a:pPr>
            <a:r>
              <a:rPr lang="en-US" sz="6000">
                <a:solidFill>
                  <a:srgbClr val="0000FF"/>
                </a:solidFill>
                <a:sym typeface="Wingdings 3" pitchFamily="18" charset="2"/>
              </a:rPr>
              <a:t></a:t>
            </a:r>
          </a:p>
        </p:txBody>
      </p:sp>
      <p:sp>
        <p:nvSpPr>
          <p:cNvPr id="77857" name="Text Box 33"/>
          <p:cNvSpPr txBox="1">
            <a:spLocks noChangeArrowheads="1"/>
          </p:cNvSpPr>
          <p:nvPr/>
        </p:nvSpPr>
        <p:spPr bwMode="auto">
          <a:xfrm>
            <a:off x="5181600" y="2133600"/>
            <a:ext cx="838200" cy="1006475"/>
          </a:xfrm>
          <a:prstGeom prst="rect">
            <a:avLst/>
          </a:prstGeom>
          <a:noFill/>
          <a:ln w="9525">
            <a:noFill/>
            <a:miter lim="800000"/>
            <a:headEnd/>
            <a:tailEnd/>
          </a:ln>
          <a:effectLst/>
        </p:spPr>
        <p:txBody>
          <a:bodyPr>
            <a:spAutoFit/>
          </a:bodyPr>
          <a:lstStyle/>
          <a:p>
            <a:pPr>
              <a:spcBef>
                <a:spcPct val="50000"/>
              </a:spcBef>
            </a:pPr>
            <a:r>
              <a:rPr lang="en-US" sz="6000">
                <a:solidFill>
                  <a:srgbClr val="0000FF"/>
                </a:solidFill>
                <a:sym typeface="Wingdings 3" pitchFamily="18" charset="2"/>
              </a:rPr>
              <a:t></a:t>
            </a:r>
          </a:p>
        </p:txBody>
      </p:sp>
      <p:sp>
        <p:nvSpPr>
          <p:cNvPr id="77858" name="Text Box 34"/>
          <p:cNvSpPr txBox="1">
            <a:spLocks noChangeArrowheads="1"/>
          </p:cNvSpPr>
          <p:nvPr/>
        </p:nvSpPr>
        <p:spPr bwMode="auto">
          <a:xfrm>
            <a:off x="7086600" y="3962400"/>
            <a:ext cx="1143000" cy="1006475"/>
          </a:xfrm>
          <a:prstGeom prst="rect">
            <a:avLst/>
          </a:prstGeom>
          <a:noFill/>
          <a:ln w="9525">
            <a:noFill/>
            <a:miter lim="800000"/>
            <a:headEnd/>
            <a:tailEnd/>
          </a:ln>
          <a:effectLst/>
        </p:spPr>
        <p:txBody>
          <a:bodyPr>
            <a:spAutoFit/>
          </a:bodyPr>
          <a:lstStyle/>
          <a:p>
            <a:pPr>
              <a:spcBef>
                <a:spcPct val="50000"/>
              </a:spcBef>
            </a:pPr>
            <a:r>
              <a:rPr lang="en-US" sz="6000">
                <a:solidFill>
                  <a:srgbClr val="0000FF"/>
                </a:solidFill>
                <a:sym typeface="Wingdings 3" pitchFamily="18" charset="2"/>
              </a:rPr>
              <a:t></a:t>
            </a:r>
          </a:p>
        </p:txBody>
      </p:sp>
      <p:sp>
        <p:nvSpPr>
          <p:cNvPr id="77859" name="Text Box 35"/>
          <p:cNvSpPr txBox="1">
            <a:spLocks noChangeArrowheads="1"/>
          </p:cNvSpPr>
          <p:nvPr/>
        </p:nvSpPr>
        <p:spPr bwMode="auto">
          <a:xfrm>
            <a:off x="4648200" y="4114800"/>
            <a:ext cx="2743200" cy="641350"/>
          </a:xfrm>
          <a:prstGeom prst="rect">
            <a:avLst/>
          </a:prstGeom>
          <a:noFill/>
          <a:ln w="9525">
            <a:noFill/>
            <a:miter lim="800000"/>
            <a:headEnd/>
            <a:tailEnd/>
          </a:ln>
          <a:effectLst/>
        </p:spPr>
        <p:txBody>
          <a:bodyPr>
            <a:spAutoFit/>
          </a:bodyPr>
          <a:lstStyle/>
          <a:p>
            <a:pPr>
              <a:spcBef>
                <a:spcPct val="50000"/>
              </a:spcBef>
            </a:pPr>
            <a:r>
              <a:rPr lang="en-US" sz="3600">
                <a:solidFill>
                  <a:srgbClr val="0000FF"/>
                </a:solidFill>
              </a:rPr>
              <a:t>Overcomes</a:t>
            </a:r>
            <a:endParaRPr lang="en-US" sz="3600">
              <a:solidFill>
                <a:srgbClr val="0000FF"/>
              </a:solidFill>
              <a:cs typeface="Arial" charset="0"/>
              <a:sym typeface="Wingdings 3" pitchFamily="18" charset="2"/>
            </a:endParaRPr>
          </a:p>
        </p:txBody>
      </p:sp>
      <p:sp>
        <p:nvSpPr>
          <p:cNvPr id="77860" name="Text Box 36"/>
          <p:cNvSpPr txBox="1">
            <a:spLocks noChangeArrowheads="1"/>
          </p:cNvSpPr>
          <p:nvPr/>
        </p:nvSpPr>
        <p:spPr bwMode="auto">
          <a:xfrm>
            <a:off x="4114800" y="3810000"/>
            <a:ext cx="914400" cy="914400"/>
          </a:xfrm>
          <a:prstGeom prst="rect">
            <a:avLst/>
          </a:prstGeom>
          <a:noFill/>
          <a:ln w="9525">
            <a:noFill/>
            <a:miter lim="800000"/>
            <a:headEnd/>
            <a:tailEnd/>
          </a:ln>
          <a:effectLst/>
        </p:spPr>
        <p:txBody>
          <a:bodyPr>
            <a:spAutoFit/>
          </a:bodyPr>
          <a:lstStyle/>
          <a:p>
            <a:pPr>
              <a:spcBef>
                <a:spcPct val="50000"/>
              </a:spcBef>
            </a:pPr>
            <a:r>
              <a:rPr lang="en-US" sz="5400">
                <a:solidFill>
                  <a:srgbClr val="0000FF"/>
                </a:solidFill>
                <a:sym typeface="Wingdings 3" pitchFamily="18" charset="2"/>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Coming Up Next…</a:t>
            </a:r>
          </a:p>
        </p:txBody>
      </p:sp>
      <p:sp>
        <p:nvSpPr>
          <p:cNvPr id="83971" name="Rectangle 3"/>
          <p:cNvSpPr>
            <a:spLocks noGrp="1" noChangeArrowheads="1"/>
          </p:cNvSpPr>
          <p:nvPr>
            <p:ph type="body" idx="1"/>
          </p:nvPr>
        </p:nvSpPr>
        <p:spPr/>
        <p:txBody>
          <a:bodyPr/>
          <a:lstStyle/>
          <a:p>
            <a:r>
              <a:rPr lang="en-US"/>
              <a:t>Topicality: Defining the subject</a:t>
            </a:r>
          </a:p>
          <a:p>
            <a:endParaRPr lang="en-US"/>
          </a:p>
          <a:p>
            <a:r>
              <a:rPr lang="en-US"/>
              <a:t>Writing a Case: Putting it all together</a:t>
            </a:r>
          </a:p>
          <a:p>
            <a:endParaRPr lang="en-US"/>
          </a:p>
          <a:p>
            <a:r>
              <a:rPr lang="en-US"/>
              <a:t>Flow: Taking notes, debate style</a:t>
            </a:r>
          </a:p>
          <a:p>
            <a:endParaRPr lang="en-US"/>
          </a:p>
          <a:p>
            <a:r>
              <a:rPr lang="en-US"/>
              <a:t>Researching for success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sz="3800" dirty="0"/>
              <a:t>Questions?</a:t>
            </a:r>
            <a:br>
              <a:rPr lang="en-US" sz="3800" dirty="0"/>
            </a:br>
            <a:r>
              <a:rPr lang="en-US" sz="1400" dirty="0"/>
              <a:t>PowerPoint available at </a:t>
            </a:r>
            <a:r>
              <a:rPr lang="en-US" sz="1800" dirty="0">
                <a:hlinkClick r:id="rId2"/>
              </a:rPr>
              <a:t>http</a:t>
            </a:r>
            <a:r>
              <a:rPr lang="en-US" sz="1800" dirty="0" smtClean="0">
                <a:hlinkClick r:id="rId2"/>
              </a:rPr>
              <a:t>://minnesotaurbandebateleague.wikispaces.com/Curriculum</a:t>
            </a:r>
            <a:endParaRPr lang="en-US" sz="1800" dirty="0"/>
          </a:p>
        </p:txBody>
      </p:sp>
      <p:pic>
        <p:nvPicPr>
          <p:cNvPr id="86021" name="Picture 5" descr="confused"/>
          <p:cNvPicPr>
            <a:picLocks noChangeAspect="1" noChangeArrowheads="1"/>
          </p:cNvPicPr>
          <p:nvPr/>
        </p:nvPicPr>
        <p:blipFill>
          <a:blip r:embed="rId3"/>
          <a:srcRect/>
          <a:stretch>
            <a:fillRect/>
          </a:stretch>
        </p:blipFill>
        <p:spPr bwMode="auto">
          <a:xfrm>
            <a:off x="1752600" y="1722438"/>
            <a:ext cx="5635625" cy="45085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What is policy debate (CX)?</a:t>
            </a:r>
          </a:p>
        </p:txBody>
      </p:sp>
      <p:sp>
        <p:nvSpPr>
          <p:cNvPr id="58371" name="Rectangle 3"/>
          <p:cNvSpPr>
            <a:spLocks noGrp="1" noChangeArrowheads="1"/>
          </p:cNvSpPr>
          <p:nvPr>
            <p:ph type="body" idx="1"/>
          </p:nvPr>
        </p:nvSpPr>
        <p:spPr>
          <a:xfrm>
            <a:off x="838200" y="1600200"/>
            <a:ext cx="8001000" cy="4530725"/>
          </a:xfrm>
        </p:spPr>
        <p:txBody>
          <a:bodyPr/>
          <a:lstStyle/>
          <a:p>
            <a:pPr>
              <a:lnSpc>
                <a:spcPct val="90000"/>
              </a:lnSpc>
            </a:pPr>
            <a:r>
              <a:rPr lang="en-US"/>
              <a:t>Policy debate is a </a:t>
            </a:r>
            <a:r>
              <a:rPr lang="en-US" b="1"/>
              <a:t>structured </a:t>
            </a:r>
            <a:r>
              <a:rPr lang="en-US"/>
              <a:t>format for </a:t>
            </a:r>
            <a:r>
              <a:rPr lang="en-US" b="1"/>
              <a:t>fairly </a:t>
            </a:r>
            <a:r>
              <a:rPr lang="en-US"/>
              <a:t>arguing a topic of policy.</a:t>
            </a:r>
          </a:p>
          <a:p>
            <a:pPr>
              <a:lnSpc>
                <a:spcPct val="90000"/>
              </a:lnSpc>
            </a:pPr>
            <a:r>
              <a:rPr lang="en-US"/>
              <a:t>Team debate: Two teams of two students each</a:t>
            </a:r>
          </a:p>
          <a:p>
            <a:pPr>
              <a:lnSpc>
                <a:spcPct val="90000"/>
              </a:lnSpc>
            </a:pPr>
            <a:r>
              <a:rPr lang="en-US"/>
              <a:t>Two periods of debate: the </a:t>
            </a:r>
            <a:r>
              <a:rPr lang="en-US" b="1"/>
              <a:t>constructive </a:t>
            </a:r>
            <a:r>
              <a:rPr lang="en-US"/>
              <a:t>and the</a:t>
            </a:r>
            <a:r>
              <a:rPr lang="en-US" b="1"/>
              <a:t> rebuttal</a:t>
            </a:r>
          </a:p>
          <a:p>
            <a:pPr>
              <a:lnSpc>
                <a:spcPct val="90000"/>
              </a:lnSpc>
            </a:pPr>
            <a:r>
              <a:rPr lang="en-US"/>
              <a:t>Each debater is allowed one constructive speech and one rebuttal.</a:t>
            </a:r>
          </a:p>
          <a:p>
            <a:pPr>
              <a:lnSpc>
                <a:spcPct val="90000"/>
              </a:lnSpc>
            </a:pPr>
            <a:r>
              <a:rPr lang="en-US"/>
              <a:t>Each constructive is followed by a cross-examination period by an opponent.</a:t>
            </a:r>
          </a:p>
          <a:p>
            <a:pPr>
              <a:lnSpc>
                <a:spcPct val="90000"/>
              </a:lnSpc>
            </a:pPr>
            <a:r>
              <a:rPr lang="en-US"/>
              <a:t>(Notice the even nature of each rule.)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What do we debate?</a:t>
            </a:r>
          </a:p>
        </p:txBody>
      </p:sp>
      <p:sp>
        <p:nvSpPr>
          <p:cNvPr id="71683" name="Rectangle 3"/>
          <p:cNvSpPr>
            <a:spLocks noGrp="1" noChangeArrowheads="1"/>
          </p:cNvSpPr>
          <p:nvPr>
            <p:ph type="body" idx="1"/>
          </p:nvPr>
        </p:nvSpPr>
        <p:spPr>
          <a:xfrm>
            <a:off x="914400" y="1600200"/>
            <a:ext cx="7772400" cy="4953000"/>
          </a:xfrm>
        </p:spPr>
        <p:txBody>
          <a:bodyPr/>
          <a:lstStyle/>
          <a:p>
            <a:pPr>
              <a:lnSpc>
                <a:spcPct val="90000"/>
              </a:lnSpc>
            </a:pPr>
            <a:r>
              <a:rPr lang="en-US" sz="2000" dirty="0"/>
              <a:t>CX debate centers around a topic, decided annually, that is debated across the United States for the duration of the school year.</a:t>
            </a:r>
          </a:p>
          <a:p>
            <a:pPr>
              <a:lnSpc>
                <a:spcPct val="90000"/>
              </a:lnSpc>
              <a:buFont typeface="Wingdings" pitchFamily="2" charset="2"/>
              <a:buNone/>
            </a:pPr>
            <a:endParaRPr lang="en-US" sz="2000" dirty="0"/>
          </a:p>
          <a:p>
            <a:pPr>
              <a:lnSpc>
                <a:spcPct val="90000"/>
              </a:lnSpc>
            </a:pPr>
            <a:r>
              <a:rPr lang="en-US" sz="2000" dirty="0"/>
              <a:t>The topic is written in the form of a normative statement known as a resolution.</a:t>
            </a:r>
          </a:p>
          <a:p>
            <a:pPr>
              <a:lnSpc>
                <a:spcPct val="90000"/>
              </a:lnSpc>
              <a:buFont typeface="Wingdings" pitchFamily="2" charset="2"/>
              <a:buNone/>
            </a:pPr>
            <a:endParaRPr lang="en-US" sz="2000" dirty="0"/>
          </a:p>
          <a:p>
            <a:pPr>
              <a:lnSpc>
                <a:spcPct val="90000"/>
              </a:lnSpc>
            </a:pPr>
            <a:r>
              <a:rPr lang="en-US" sz="2000" dirty="0" smtClean="0"/>
              <a:t>2011-2012 </a:t>
            </a:r>
            <a:r>
              <a:rPr lang="en-US" sz="2000" dirty="0"/>
              <a:t>Policy Debate Resolution:</a:t>
            </a:r>
          </a:p>
          <a:p>
            <a:pPr>
              <a:lnSpc>
                <a:spcPct val="90000"/>
              </a:lnSpc>
              <a:buFont typeface="Wingdings" pitchFamily="2" charset="2"/>
              <a:buNone/>
            </a:pPr>
            <a:r>
              <a:rPr lang="en-US" sz="2000" dirty="0"/>
              <a:t>	</a:t>
            </a:r>
            <a:r>
              <a:rPr lang="en-US" sz="2000" b="1" dirty="0"/>
              <a:t>“Resolved: </a:t>
            </a:r>
            <a:r>
              <a:rPr lang="en-US" sz="2000" b="1" dirty="0" smtClean="0"/>
              <a:t>The </a:t>
            </a:r>
            <a:r>
              <a:rPr lang="en-US" sz="2000" b="1" dirty="0"/>
              <a:t>United States federal government should substantially </a:t>
            </a:r>
            <a:r>
              <a:rPr lang="en-US" sz="2000" b="1" dirty="0" smtClean="0"/>
              <a:t>increase its exploration and/or development of space beyond the </a:t>
            </a:r>
            <a:r>
              <a:rPr lang="en-US" sz="2000" b="1" dirty="0" smtClean="0"/>
              <a:t>Earth’s </a:t>
            </a:r>
            <a:r>
              <a:rPr lang="en-US" sz="2000" b="1" dirty="0" smtClean="0"/>
              <a:t>mesosphere.”</a:t>
            </a:r>
            <a:endParaRPr lang="en-US" sz="2000" b="1" dirty="0"/>
          </a:p>
          <a:p>
            <a:pPr>
              <a:lnSpc>
                <a:spcPct val="90000"/>
              </a:lnSpc>
              <a:buFont typeface="Wingdings" pitchFamily="2" charset="2"/>
              <a:buNone/>
            </a:pPr>
            <a:endParaRPr lang="en-US" sz="2000" b="1" dirty="0"/>
          </a:p>
          <a:p>
            <a:pPr>
              <a:lnSpc>
                <a:spcPct val="90000"/>
              </a:lnSpc>
            </a:pPr>
            <a:r>
              <a:rPr lang="en-US" sz="2000" dirty="0"/>
              <a:t>The team that defends this statement is the affirmative, the team that opposes this statement is the negative.</a:t>
            </a:r>
          </a:p>
          <a:p>
            <a:pPr>
              <a:lnSpc>
                <a:spcPct val="90000"/>
              </a:lnSpc>
              <a:buFont typeface="Wingdings" pitchFamily="2" charset="2"/>
              <a:buNone/>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Round Structure</a:t>
            </a:r>
          </a:p>
        </p:txBody>
      </p:sp>
      <p:sp>
        <p:nvSpPr>
          <p:cNvPr id="59395" name="Rectangle 3"/>
          <p:cNvSpPr>
            <a:spLocks noGrp="1" noChangeArrowheads="1"/>
          </p:cNvSpPr>
          <p:nvPr>
            <p:ph type="body" idx="1"/>
          </p:nvPr>
        </p:nvSpPr>
        <p:spPr/>
        <p:txBody>
          <a:bodyPr/>
          <a:lstStyle/>
          <a:p>
            <a:pPr>
              <a:lnSpc>
                <a:spcPct val="80000"/>
              </a:lnSpc>
            </a:pPr>
            <a:r>
              <a:rPr lang="en-US" sz="1800" b="1"/>
              <a:t>Constructive Speeches </a:t>
            </a:r>
          </a:p>
          <a:p>
            <a:pPr lvl="1">
              <a:lnSpc>
                <a:spcPct val="80000"/>
              </a:lnSpc>
            </a:pPr>
            <a:r>
              <a:rPr lang="en-US" sz="1700"/>
              <a:t>1AC: 8 Minutes</a:t>
            </a:r>
          </a:p>
          <a:p>
            <a:pPr lvl="2">
              <a:lnSpc>
                <a:spcPct val="80000"/>
              </a:lnSpc>
            </a:pPr>
            <a:r>
              <a:rPr lang="en-US" sz="1600"/>
              <a:t>Cross-Examined by 2NC: 3 Minutes</a:t>
            </a:r>
          </a:p>
          <a:p>
            <a:pPr lvl="1">
              <a:lnSpc>
                <a:spcPct val="80000"/>
              </a:lnSpc>
            </a:pPr>
            <a:r>
              <a:rPr lang="en-US" sz="1700"/>
              <a:t>1NC: 8 Minutes</a:t>
            </a:r>
          </a:p>
          <a:p>
            <a:pPr lvl="2">
              <a:lnSpc>
                <a:spcPct val="80000"/>
              </a:lnSpc>
            </a:pPr>
            <a:r>
              <a:rPr lang="en-US" sz="1600"/>
              <a:t>Cross-Examined by 1AC: 3 Minutes</a:t>
            </a:r>
          </a:p>
          <a:p>
            <a:pPr lvl="1">
              <a:lnSpc>
                <a:spcPct val="80000"/>
              </a:lnSpc>
            </a:pPr>
            <a:r>
              <a:rPr lang="en-US" sz="1700"/>
              <a:t>2AC: 8 Minutes</a:t>
            </a:r>
          </a:p>
          <a:p>
            <a:pPr lvl="2">
              <a:lnSpc>
                <a:spcPct val="80000"/>
              </a:lnSpc>
            </a:pPr>
            <a:r>
              <a:rPr lang="en-US" sz="1600"/>
              <a:t>Cross-Examined by 1NC: 3 Minutes</a:t>
            </a:r>
          </a:p>
          <a:p>
            <a:pPr lvl="1">
              <a:lnSpc>
                <a:spcPct val="80000"/>
              </a:lnSpc>
            </a:pPr>
            <a:r>
              <a:rPr lang="en-US" sz="1700"/>
              <a:t>2NC: 8 Minutes</a:t>
            </a:r>
          </a:p>
          <a:p>
            <a:pPr lvl="2">
              <a:lnSpc>
                <a:spcPct val="80000"/>
              </a:lnSpc>
            </a:pPr>
            <a:r>
              <a:rPr lang="en-US" sz="1600"/>
              <a:t>Cross-Examined by 2AC: 3 Minutes</a:t>
            </a:r>
          </a:p>
          <a:p>
            <a:pPr>
              <a:lnSpc>
                <a:spcPct val="80000"/>
              </a:lnSpc>
            </a:pPr>
            <a:r>
              <a:rPr lang="en-US" sz="1800" b="1"/>
              <a:t>Rebuttal Speeches</a:t>
            </a:r>
          </a:p>
          <a:p>
            <a:pPr lvl="1">
              <a:lnSpc>
                <a:spcPct val="80000"/>
              </a:lnSpc>
            </a:pPr>
            <a:r>
              <a:rPr lang="en-US" sz="1700"/>
              <a:t>1NR: 5 Minutes</a:t>
            </a:r>
          </a:p>
          <a:p>
            <a:pPr lvl="1">
              <a:lnSpc>
                <a:spcPct val="80000"/>
              </a:lnSpc>
            </a:pPr>
            <a:r>
              <a:rPr lang="en-US" sz="1700"/>
              <a:t>1AR: 5 Minutes</a:t>
            </a:r>
          </a:p>
          <a:p>
            <a:pPr lvl="1">
              <a:lnSpc>
                <a:spcPct val="80000"/>
              </a:lnSpc>
            </a:pPr>
            <a:r>
              <a:rPr lang="en-US" sz="1700"/>
              <a:t>2NR: 5 Minutes</a:t>
            </a:r>
          </a:p>
          <a:p>
            <a:pPr lvl="1">
              <a:lnSpc>
                <a:spcPct val="80000"/>
              </a:lnSpc>
            </a:pPr>
            <a:r>
              <a:rPr lang="en-US" sz="1700"/>
              <a:t>2AR: 5 Minutes</a:t>
            </a:r>
          </a:p>
          <a:p>
            <a:pPr lvl="1">
              <a:lnSpc>
                <a:spcPct val="80000"/>
              </a:lnSpc>
            </a:pPr>
            <a:endParaRPr lang="en-US" sz="1700"/>
          </a:p>
          <a:p>
            <a:pPr>
              <a:lnSpc>
                <a:spcPct val="80000"/>
              </a:lnSpc>
            </a:pPr>
            <a:r>
              <a:rPr lang="en-US" sz="1800"/>
              <a:t>Again, it’s all even.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z="3800"/>
              <a:t>What is the difference between a constructive and a rebuttal?</a:t>
            </a:r>
          </a:p>
        </p:txBody>
      </p:sp>
      <p:sp>
        <p:nvSpPr>
          <p:cNvPr id="60419" name="Rectangle 3"/>
          <p:cNvSpPr>
            <a:spLocks noGrp="1" noChangeArrowheads="1"/>
          </p:cNvSpPr>
          <p:nvPr>
            <p:ph type="body" idx="1"/>
          </p:nvPr>
        </p:nvSpPr>
        <p:spPr>
          <a:xfrm>
            <a:off x="685800" y="1600200"/>
            <a:ext cx="8001000" cy="4530725"/>
          </a:xfrm>
        </p:spPr>
        <p:txBody>
          <a:bodyPr/>
          <a:lstStyle/>
          <a:p>
            <a:pPr>
              <a:lnSpc>
                <a:spcPct val="90000"/>
              </a:lnSpc>
            </a:pPr>
            <a:r>
              <a:rPr lang="en-US"/>
              <a:t>Constructives:</a:t>
            </a:r>
          </a:p>
          <a:p>
            <a:pPr lvl="1">
              <a:lnSpc>
                <a:spcPct val="90000"/>
              </a:lnSpc>
            </a:pPr>
            <a:r>
              <a:rPr lang="en-US"/>
              <a:t>“Build” the argument.</a:t>
            </a:r>
          </a:p>
          <a:p>
            <a:pPr lvl="1">
              <a:lnSpc>
                <a:spcPct val="90000"/>
              </a:lnSpc>
            </a:pPr>
            <a:r>
              <a:rPr lang="en-US"/>
              <a:t>Present </a:t>
            </a:r>
            <a:r>
              <a:rPr lang="en-US" b="1"/>
              <a:t>evidence</a:t>
            </a:r>
            <a:r>
              <a:rPr lang="en-US"/>
              <a:t>.</a:t>
            </a:r>
          </a:p>
          <a:p>
            <a:pPr lvl="1">
              <a:lnSpc>
                <a:spcPct val="90000"/>
              </a:lnSpc>
            </a:pPr>
            <a:r>
              <a:rPr lang="en-US"/>
              <a:t>Establish clash (what are the points of contention for the round?).</a:t>
            </a:r>
          </a:p>
          <a:p>
            <a:pPr>
              <a:lnSpc>
                <a:spcPct val="90000"/>
              </a:lnSpc>
            </a:pPr>
            <a:r>
              <a:rPr lang="en-US"/>
              <a:t>Rebuttals:</a:t>
            </a:r>
          </a:p>
          <a:p>
            <a:pPr lvl="1">
              <a:lnSpc>
                <a:spcPct val="90000"/>
              </a:lnSpc>
            </a:pPr>
            <a:r>
              <a:rPr lang="en-US"/>
              <a:t>Shrink the round (focus on what’s important).</a:t>
            </a:r>
          </a:p>
          <a:p>
            <a:pPr lvl="1">
              <a:lnSpc>
                <a:spcPct val="90000"/>
              </a:lnSpc>
            </a:pPr>
            <a:r>
              <a:rPr lang="en-US"/>
              <a:t>Rely more heavily on </a:t>
            </a:r>
            <a:r>
              <a:rPr lang="en-US" b="1"/>
              <a:t>analysis</a:t>
            </a:r>
            <a:r>
              <a:rPr lang="en-US"/>
              <a:t> and </a:t>
            </a:r>
            <a:r>
              <a:rPr lang="en-US" b="1"/>
              <a:t>comparison.</a:t>
            </a:r>
            <a:r>
              <a:rPr lang="en-US"/>
              <a:t> </a:t>
            </a:r>
          </a:p>
          <a:p>
            <a:pPr lvl="1">
              <a:lnSpc>
                <a:spcPct val="90000"/>
              </a:lnSpc>
            </a:pPr>
            <a:r>
              <a:rPr lang="en-US"/>
              <a:t>Tell the story of why your team wins.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762000" y="277813"/>
            <a:ext cx="8153400" cy="1143000"/>
          </a:xfrm>
        </p:spPr>
        <p:txBody>
          <a:bodyPr/>
          <a:lstStyle/>
          <a:p>
            <a:r>
              <a:rPr lang="en-US"/>
              <a:t>Getting Started: The Basic Argument</a:t>
            </a:r>
          </a:p>
        </p:txBody>
      </p:sp>
      <p:sp>
        <p:nvSpPr>
          <p:cNvPr id="73731" name="Rectangle 3"/>
          <p:cNvSpPr>
            <a:spLocks noGrp="1" noChangeArrowheads="1"/>
          </p:cNvSpPr>
          <p:nvPr>
            <p:ph type="body" idx="1"/>
          </p:nvPr>
        </p:nvSpPr>
        <p:spPr/>
        <p:txBody>
          <a:bodyPr/>
          <a:lstStyle/>
          <a:p>
            <a:pPr>
              <a:lnSpc>
                <a:spcPct val="80000"/>
              </a:lnSpc>
            </a:pPr>
            <a:r>
              <a:rPr lang="en-US" sz="2400"/>
              <a:t>The </a:t>
            </a:r>
            <a:r>
              <a:rPr lang="en-US" sz="2400" b="1"/>
              <a:t>status quo </a:t>
            </a:r>
            <a:r>
              <a:rPr lang="en-US" sz="2400"/>
              <a:t>and </a:t>
            </a:r>
            <a:r>
              <a:rPr lang="en-US" sz="2400" b="1"/>
              <a:t>presumption</a:t>
            </a:r>
          </a:p>
          <a:p>
            <a:pPr>
              <a:lnSpc>
                <a:spcPct val="80000"/>
              </a:lnSpc>
              <a:buFont typeface="Wingdings" pitchFamily="2" charset="2"/>
              <a:buNone/>
            </a:pPr>
            <a:endParaRPr lang="en-US" sz="2400" b="1"/>
          </a:p>
          <a:p>
            <a:pPr>
              <a:lnSpc>
                <a:spcPct val="80000"/>
              </a:lnSpc>
            </a:pPr>
            <a:r>
              <a:rPr lang="en-US" sz="2400"/>
              <a:t>Affirmative responsibility: show why status quo policies are insufficient to solve a particular harm, thus overcoming presumption (doing so is said to meet the “</a:t>
            </a:r>
            <a:r>
              <a:rPr lang="en-US" sz="2400" b="1"/>
              <a:t>burden of proof</a:t>
            </a:r>
            <a:r>
              <a:rPr lang="en-US" sz="2400"/>
              <a:t>”)</a:t>
            </a:r>
          </a:p>
          <a:p>
            <a:pPr>
              <a:lnSpc>
                <a:spcPct val="80000"/>
              </a:lnSpc>
            </a:pPr>
            <a:endParaRPr lang="en-US" sz="2400"/>
          </a:p>
          <a:p>
            <a:pPr>
              <a:lnSpc>
                <a:spcPct val="80000"/>
              </a:lnSpc>
            </a:pPr>
            <a:r>
              <a:rPr lang="en-US" sz="2400"/>
              <a:t>Negative responsibility: </a:t>
            </a:r>
            <a:r>
              <a:rPr lang="en-US" sz="2400" b="1"/>
              <a:t>Clash </a:t>
            </a:r>
            <a:r>
              <a:rPr lang="en-US" sz="2400"/>
              <a:t>with the affirmative propositions, showing why the status quo is preferable to change (doing so meets the negative “</a:t>
            </a:r>
            <a:r>
              <a:rPr lang="en-US" sz="2400" b="1"/>
              <a:t>burden of rejoinder</a:t>
            </a:r>
            <a:r>
              <a:rPr lang="en-US" sz="2400"/>
              <a:t>”)</a:t>
            </a:r>
          </a:p>
          <a:p>
            <a:pPr>
              <a:lnSpc>
                <a:spcPct val="80000"/>
              </a:lnSpc>
            </a:pPr>
            <a:endParaRPr lang="en-US" sz="2400"/>
          </a:p>
          <a:p>
            <a:pPr>
              <a:lnSpc>
                <a:spcPct val="80000"/>
              </a:lnSpc>
            </a:pPr>
            <a:r>
              <a:rPr lang="en-US" sz="2400"/>
              <a:t>Purpose of the debate: win each contention of clash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Clash: The Stock Issues</a:t>
            </a:r>
          </a:p>
        </p:txBody>
      </p:sp>
      <p:sp>
        <p:nvSpPr>
          <p:cNvPr id="61443" name="Rectangle 3"/>
          <p:cNvSpPr>
            <a:spLocks noGrp="1" noChangeArrowheads="1"/>
          </p:cNvSpPr>
          <p:nvPr>
            <p:ph type="body" idx="1"/>
          </p:nvPr>
        </p:nvSpPr>
        <p:spPr/>
        <p:txBody>
          <a:bodyPr/>
          <a:lstStyle/>
          <a:p>
            <a:pPr>
              <a:lnSpc>
                <a:spcPct val="90000"/>
              </a:lnSpc>
            </a:pPr>
            <a:r>
              <a:rPr lang="en-US" sz="2000"/>
              <a:t>Stock Issues are the basic yet essential questions that must be answered by any affirmative team who is attempting to change the status quo.</a:t>
            </a:r>
          </a:p>
          <a:p>
            <a:pPr>
              <a:lnSpc>
                <a:spcPct val="90000"/>
              </a:lnSpc>
              <a:buFont typeface="Wingdings" pitchFamily="2" charset="2"/>
              <a:buNone/>
            </a:pPr>
            <a:endParaRPr lang="en-US" sz="2000"/>
          </a:p>
          <a:p>
            <a:pPr>
              <a:lnSpc>
                <a:spcPct val="90000"/>
              </a:lnSpc>
            </a:pPr>
            <a:r>
              <a:rPr lang="en-US" sz="2000"/>
              <a:t>Stock Issues are how the affirmative meets the burden of proof; together, the stock issues are: </a:t>
            </a:r>
          </a:p>
          <a:p>
            <a:pPr lvl="1">
              <a:lnSpc>
                <a:spcPct val="90000"/>
              </a:lnSpc>
            </a:pPr>
            <a:r>
              <a:rPr lang="en-US" sz="2000"/>
              <a:t>Inherency (I), </a:t>
            </a:r>
          </a:p>
          <a:p>
            <a:pPr lvl="1">
              <a:lnSpc>
                <a:spcPct val="90000"/>
              </a:lnSpc>
            </a:pPr>
            <a:r>
              <a:rPr lang="en-US" sz="2000"/>
              <a:t>Harms (H), </a:t>
            </a:r>
          </a:p>
          <a:p>
            <a:pPr lvl="1">
              <a:lnSpc>
                <a:spcPct val="90000"/>
              </a:lnSpc>
            </a:pPr>
            <a:r>
              <a:rPr lang="en-US" sz="2000"/>
              <a:t>Significance (S), </a:t>
            </a:r>
          </a:p>
          <a:p>
            <a:pPr lvl="1">
              <a:lnSpc>
                <a:spcPct val="90000"/>
              </a:lnSpc>
            </a:pPr>
            <a:r>
              <a:rPr lang="en-US" sz="2000"/>
              <a:t>Solvency (S)</a:t>
            </a:r>
          </a:p>
          <a:p>
            <a:pPr lvl="1">
              <a:lnSpc>
                <a:spcPct val="90000"/>
              </a:lnSpc>
            </a:pPr>
            <a:r>
              <a:rPr lang="en-US" sz="2000"/>
              <a:t>Topicality (T) </a:t>
            </a:r>
          </a:p>
          <a:p>
            <a:pPr lvl="1">
              <a:lnSpc>
                <a:spcPct val="90000"/>
              </a:lnSpc>
            </a:pPr>
            <a:endParaRPr lang="en-US" sz="2000"/>
          </a:p>
          <a:p>
            <a:pPr>
              <a:lnSpc>
                <a:spcPct val="90000"/>
              </a:lnSpc>
            </a:pPr>
            <a:r>
              <a:rPr lang="en-US" sz="2000"/>
              <a:t>NOTE: “Affirmative responsibility: show why </a:t>
            </a:r>
            <a:r>
              <a:rPr lang="en-US" sz="2000" b="1"/>
              <a:t>status quo</a:t>
            </a:r>
            <a:r>
              <a:rPr lang="en-US" sz="2000"/>
              <a:t> policies are insufficient to </a:t>
            </a:r>
            <a:r>
              <a:rPr lang="en-US" sz="2000" b="1"/>
              <a:t>solve</a:t>
            </a:r>
            <a:r>
              <a:rPr lang="en-US" sz="2000"/>
              <a:t> a particular </a:t>
            </a:r>
            <a:r>
              <a:rPr lang="en-US" sz="2000" b="1"/>
              <a:t>harm</a:t>
            </a:r>
            <a:r>
              <a:rPr lang="en-US" sz="200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Definition of Inherency </a:t>
            </a:r>
          </a:p>
        </p:txBody>
      </p:sp>
      <p:sp>
        <p:nvSpPr>
          <p:cNvPr id="62467" name="Rectangle 3"/>
          <p:cNvSpPr>
            <a:spLocks noGrp="1" noChangeArrowheads="1"/>
          </p:cNvSpPr>
          <p:nvPr>
            <p:ph type="body" idx="1"/>
          </p:nvPr>
        </p:nvSpPr>
        <p:spPr/>
        <p:txBody>
          <a:bodyPr/>
          <a:lstStyle/>
          <a:p>
            <a:r>
              <a:rPr lang="en-US" b="1"/>
              <a:t>Inherency</a:t>
            </a:r>
            <a:r>
              <a:rPr lang="en-US"/>
              <a:t> (abbreviated “I”) is evidence that demonstrates the status quo’s inability to resolve an issue or problem. </a:t>
            </a:r>
          </a:p>
          <a:p>
            <a:endParaRPr lang="en-US"/>
          </a:p>
          <a:p>
            <a:r>
              <a:rPr lang="en-US"/>
              <a:t>Inherency creates a “need” to do the affirmative plan; for example, an affirmative would need to prove an inseparable condition in the status quo that is causing harms and requires a new policy action to solve.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Types of Inherency </a:t>
            </a:r>
          </a:p>
        </p:txBody>
      </p:sp>
      <p:sp>
        <p:nvSpPr>
          <p:cNvPr id="64515" name="Rectangle 3"/>
          <p:cNvSpPr>
            <a:spLocks noGrp="1" noChangeArrowheads="1"/>
          </p:cNvSpPr>
          <p:nvPr>
            <p:ph type="body" idx="1"/>
          </p:nvPr>
        </p:nvSpPr>
        <p:spPr/>
        <p:txBody>
          <a:bodyPr/>
          <a:lstStyle/>
          <a:p>
            <a:pPr>
              <a:lnSpc>
                <a:spcPct val="80000"/>
              </a:lnSpc>
            </a:pPr>
            <a:r>
              <a:rPr lang="en-US" sz="2000" b="1"/>
              <a:t>Structural Inherency</a:t>
            </a:r>
            <a:r>
              <a:rPr lang="en-US" sz="2000"/>
              <a:t> (often called “legislative”) refers to a specific law or policy that exists in the status quo and prevents a change from occurring.  This is the most easily defended form of inherency since the affirmative can simply remove the roadblock.</a:t>
            </a:r>
          </a:p>
          <a:p>
            <a:pPr>
              <a:lnSpc>
                <a:spcPct val="80000"/>
              </a:lnSpc>
              <a:buFont typeface="Wingdings" pitchFamily="2" charset="2"/>
              <a:buNone/>
            </a:pPr>
            <a:endParaRPr lang="en-US" sz="2000"/>
          </a:p>
          <a:p>
            <a:pPr>
              <a:lnSpc>
                <a:spcPct val="80000"/>
              </a:lnSpc>
            </a:pPr>
            <a:r>
              <a:rPr lang="en-US" sz="2000" b="1"/>
              <a:t>Existential Inherency</a:t>
            </a:r>
            <a:r>
              <a:rPr lang="en-US" sz="2000"/>
              <a:t> (often called “gap”) refers to the absence of a law or policy that would achieve the affirmative solvency. This type of inherency is defended by arguing that solvency is obtained by adding a new component to the government’s current policies.</a:t>
            </a:r>
          </a:p>
          <a:p>
            <a:pPr>
              <a:lnSpc>
                <a:spcPct val="80000"/>
              </a:lnSpc>
              <a:buFont typeface="Wingdings" pitchFamily="2" charset="2"/>
              <a:buNone/>
            </a:pPr>
            <a:endParaRPr lang="en-US" sz="2000"/>
          </a:p>
          <a:p>
            <a:pPr>
              <a:lnSpc>
                <a:spcPct val="80000"/>
              </a:lnSpc>
            </a:pPr>
            <a:r>
              <a:rPr lang="en-US" sz="2000" b="1"/>
              <a:t>Attitudinal Inherency </a:t>
            </a:r>
            <a:r>
              <a:rPr lang="en-US" sz="2000"/>
              <a:t>refers to an attitude that exists preventing the plan from going into effect. This is the most difficult form of inherency to argue because it is often vague and difficult to prove in real tangible terms.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1139</TotalTime>
  <Words>999</Words>
  <Application>Microsoft Office PowerPoint</Application>
  <PresentationFormat>On-screen Show (4:3)</PresentationFormat>
  <Paragraphs>118</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Layers</vt:lpstr>
      <vt:lpstr>A Firm Foundation: CX Debate Basics (Part I)</vt:lpstr>
      <vt:lpstr>What is policy debate (CX)?</vt:lpstr>
      <vt:lpstr>What do we debate?</vt:lpstr>
      <vt:lpstr>Round Structure</vt:lpstr>
      <vt:lpstr>What is the difference between a constructive and a rebuttal?</vt:lpstr>
      <vt:lpstr>Getting Started: The Basic Argument</vt:lpstr>
      <vt:lpstr>Clash: The Stock Issues</vt:lpstr>
      <vt:lpstr>Definition of Inherency </vt:lpstr>
      <vt:lpstr>Types of Inherency </vt:lpstr>
      <vt:lpstr>Definition of Harms</vt:lpstr>
      <vt:lpstr>Definition of Significance </vt:lpstr>
      <vt:lpstr>The Affirmative Plan</vt:lpstr>
      <vt:lpstr>Definition of Solvency </vt:lpstr>
      <vt:lpstr>Solvency and the Solvency Advocate</vt:lpstr>
      <vt:lpstr>Harms, Solvency &amp; Advantages</vt:lpstr>
      <vt:lpstr>Case Logic using Stock Issues </vt:lpstr>
      <vt:lpstr>Coming Up Next…</vt:lpstr>
      <vt:lpstr>Questions? PowerPoint available at http://minnesotaurbandebateleague.wikispaces.com/Curriculum</vt:lpstr>
    </vt:vector>
  </TitlesOfParts>
  <Company>HISD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HISD</dc:creator>
  <cp:lastModifiedBy>Weber Family</cp:lastModifiedBy>
  <cp:revision>19</cp:revision>
  <dcterms:created xsi:type="dcterms:W3CDTF">2010-06-09T13:27:37Z</dcterms:created>
  <dcterms:modified xsi:type="dcterms:W3CDTF">2011-08-23T01:10:32Z</dcterms:modified>
</cp:coreProperties>
</file>