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4" r:id="rId5"/>
    <p:sldId id="265" r:id="rId6"/>
    <p:sldId id="266" r:id="rId7"/>
    <p:sldId id="267" r:id="rId8"/>
    <p:sldId id="274" r:id="rId9"/>
    <p:sldId id="270" r:id="rId10"/>
    <p:sldId id="276" r:id="rId11"/>
    <p:sldId id="273" r:id="rId12"/>
    <p:sldId id="269" r:id="rId13"/>
    <p:sldId id="27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65"/>
    <p:restoredTop sz="94719"/>
  </p:normalViewPr>
  <p:slideViewPr>
    <p:cSldViewPr snapToGrid="0" snapToObjects="1">
      <p:cViewPr varScale="1">
        <p:scale>
          <a:sx n="138" d="100"/>
          <a:sy n="138" d="100"/>
        </p:scale>
        <p:origin x="176" y="4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38813C-BB17-954C-BC09-4A2EC88376F8}" type="datetimeFigureOut">
              <a:rPr lang="en-US" smtClean="0"/>
              <a:t>10/5/18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314FD7-F832-1A49-948A-CF1F84AE5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90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Small group </a:t>
            </a:r>
            <a:r>
              <a:rPr lang="en-US" dirty="0" smtClean="0"/>
              <a:t>discussion?</a:t>
            </a:r>
          </a:p>
          <a:p>
            <a:endParaRPr lang="en-US" dirty="0" smtClean="0"/>
          </a:p>
          <a:p>
            <a:r>
              <a:rPr lang="en-US" dirty="0" smtClean="0"/>
              <a:t>What needs to happen so that there is less stigma around mental health?</a:t>
            </a:r>
          </a:p>
          <a:p>
            <a:r>
              <a:rPr lang="en-US" dirty="0" smtClean="0"/>
              <a:t>Do you think your cultural background influences how you think about mental health?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14FD7-F832-1A49-948A-CF1F84AE54F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621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 smtClean="0"/>
              <a:t>Why is it not helpful to use terms like “committed suicide” or “successfully completed suicide”?  What do these terms imply?</a:t>
            </a:r>
          </a:p>
          <a:p>
            <a:pPr lvl="1"/>
            <a:r>
              <a:rPr lang="en-US" dirty="0" smtClean="0"/>
              <a:t>What is better terminology to use?  Why?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“</a:t>
            </a:r>
            <a:r>
              <a:rPr lang="en-US" dirty="0" smtClean="0"/>
              <a:t>died by suicide”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14FD7-F832-1A49-948A-CF1F84AE54F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098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14FD7-F832-1A49-948A-CF1F84AE54F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8519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(unrelenting stress, losses, unexpressed emotions, negative thought patterns)   add trauma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(sleep, nutrition especially protein, relationships, exercise especially in nature, calming activities)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14FD7-F832-1A49-948A-CF1F84AE54F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3415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Causes </a:t>
            </a:r>
            <a:r>
              <a:rPr lang="mr-IN" dirty="0" smtClean="0"/>
              <a:t>–</a:t>
            </a:r>
            <a:r>
              <a:rPr lang="en-US" dirty="0" smtClean="0"/>
              <a:t> discuss the theory</a:t>
            </a:r>
            <a:r>
              <a:rPr lang="en-US" baseline="0" dirty="0" smtClean="0"/>
              <a:t> in </a:t>
            </a:r>
            <a:r>
              <a:rPr lang="en-US" baseline="0" dirty="0" err="1" smtClean="0"/>
              <a:t>Rottenberg’s</a:t>
            </a:r>
            <a:r>
              <a:rPr lang="en-US" baseline="0" dirty="0" smtClean="0"/>
              <a:t> article about how this is a disease of civilization</a:t>
            </a:r>
            <a:endParaRPr lang="en-US" dirty="0" smtClean="0"/>
          </a:p>
          <a:p>
            <a:r>
              <a:rPr lang="en-US" dirty="0" smtClean="0"/>
              <a:t>Mention CBT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14FD7-F832-1A49-948A-CF1F84AE54F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040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TEDx</a:t>
            </a:r>
            <a:r>
              <a:rPr lang="en-US" dirty="0" smtClean="0"/>
              <a:t> talk “</a:t>
            </a:r>
            <a:r>
              <a:rPr lang="en-US" dirty="0" err="1" smtClean="0"/>
              <a:t>Depession</a:t>
            </a:r>
            <a:r>
              <a:rPr lang="en-US" dirty="0" smtClean="0"/>
              <a:t> is a disease of civilization”</a:t>
            </a:r>
          </a:p>
          <a:p>
            <a:endParaRPr lang="en-US" dirty="0" smtClean="0"/>
          </a:p>
          <a:p>
            <a:r>
              <a:rPr lang="en-US" dirty="0" smtClean="0"/>
              <a:t>Brisk</a:t>
            </a:r>
            <a:r>
              <a:rPr lang="en-US" baseline="0" dirty="0" smtClean="0"/>
              <a:t> walking 3 times a week 30 minutes is enough to </a:t>
            </a:r>
            <a:r>
              <a:rPr lang="en-US" baseline="0" dirty="0" err="1" smtClean="0"/>
              <a:t>enhnace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signalling</a:t>
            </a:r>
            <a:r>
              <a:rPr lang="en-US" baseline="0" dirty="0" smtClean="0"/>
              <a:t> in your dopamine circuit, serotonin circuit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14FD7-F832-1A49-948A-CF1F84AE54F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3791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Rottenberg’s</a:t>
            </a:r>
            <a:r>
              <a:rPr lang="en-US" dirty="0" smtClean="0"/>
              <a:t> example:  “My mood</a:t>
            </a:r>
            <a:r>
              <a:rPr lang="en-US" baseline="0" dirty="0" smtClean="0"/>
              <a:t> was trying to tell me something.  My depression offered a warning that I had put all my eggs in a single basket, which was about to be dashed on the sidewalk.  I was </a:t>
            </a:r>
            <a:r>
              <a:rPr lang="en-US" baseline="0" dirty="0" err="1" smtClean="0"/>
              <a:t>deteremined</a:t>
            </a:r>
            <a:r>
              <a:rPr lang="en-US" baseline="0" dirty="0" smtClean="0"/>
              <a:t> to be a historian, even though the field of history offered virtually no </a:t>
            </a:r>
            <a:r>
              <a:rPr lang="en-US" baseline="0" dirty="0" err="1" smtClean="0"/>
              <a:t>univerisity</a:t>
            </a:r>
            <a:r>
              <a:rPr lang="en-US" baseline="0" dirty="0" smtClean="0"/>
              <a:t>-level jobs”  - -restored purposes in his life from focus on being a university history professor, to becoming a research </a:t>
            </a:r>
            <a:r>
              <a:rPr lang="en-US" baseline="0" dirty="0" err="1" smtClean="0"/>
              <a:t>psycholgoist</a:t>
            </a:r>
            <a:r>
              <a:rPr lang="en-US" baseline="0" dirty="0" smtClean="0"/>
              <a:t>, getting married, developing hobby of running marathons.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14FD7-F832-1A49-948A-CF1F84AE54F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664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C8A5-83D1-4B4F-82A3-9B07FF195612}" type="datetimeFigureOut">
              <a:rPr lang="en-US" smtClean="0"/>
              <a:t>10/5/18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D829-D3AD-E445-B065-6DDB1FADF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461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C8A5-83D1-4B4F-82A3-9B07FF195612}" type="datetimeFigureOut">
              <a:rPr lang="en-US" smtClean="0"/>
              <a:t>10/5/18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D829-D3AD-E445-B065-6DDB1FADF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454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C8A5-83D1-4B4F-82A3-9B07FF195612}" type="datetimeFigureOut">
              <a:rPr lang="en-US" smtClean="0"/>
              <a:t>10/5/18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D829-D3AD-E445-B065-6DDB1FADF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004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C8A5-83D1-4B4F-82A3-9B07FF195612}" type="datetimeFigureOut">
              <a:rPr lang="en-US" smtClean="0"/>
              <a:t>10/5/18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D829-D3AD-E445-B065-6DDB1FADF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C8A5-83D1-4B4F-82A3-9B07FF195612}" type="datetimeFigureOut">
              <a:rPr lang="en-US" smtClean="0"/>
              <a:t>10/5/18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D829-D3AD-E445-B065-6DDB1FADF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047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C8A5-83D1-4B4F-82A3-9B07FF195612}" type="datetimeFigureOut">
              <a:rPr lang="en-US" smtClean="0"/>
              <a:t>10/5/18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D829-D3AD-E445-B065-6DDB1FADF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66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C8A5-83D1-4B4F-82A3-9B07FF195612}" type="datetimeFigureOut">
              <a:rPr lang="en-US" smtClean="0"/>
              <a:t>10/5/18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D829-D3AD-E445-B065-6DDB1FADF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524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C8A5-83D1-4B4F-82A3-9B07FF195612}" type="datetimeFigureOut">
              <a:rPr lang="en-US" smtClean="0"/>
              <a:t>10/5/18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D829-D3AD-E445-B065-6DDB1FADF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72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C8A5-83D1-4B4F-82A3-9B07FF195612}" type="datetimeFigureOut">
              <a:rPr lang="en-US" smtClean="0"/>
              <a:t>10/5/18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D829-D3AD-E445-B065-6DDB1FADF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064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C8A5-83D1-4B4F-82A3-9B07FF195612}" type="datetimeFigureOut">
              <a:rPr lang="en-US" smtClean="0"/>
              <a:t>10/5/18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D829-D3AD-E445-B065-6DDB1FADF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43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C8A5-83D1-4B4F-82A3-9B07FF195612}" type="datetimeFigureOut">
              <a:rPr lang="en-US" smtClean="0"/>
              <a:t>10/5/18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D829-D3AD-E445-B065-6DDB1FADF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857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5C8A5-83D1-4B4F-82A3-9B07FF195612}" type="datetimeFigureOut">
              <a:rPr lang="en-US" smtClean="0"/>
              <a:t>10/5/18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3D829-D3AD-E445-B065-6DDB1FADF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01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www.youtube.com/watch?v=drv3BP0Fdi8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nNKbrfPu-kI&amp;feature=youtu.be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Mental Health, Depression, and Suicide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Current Health Issues</a:t>
            </a:r>
          </a:p>
          <a:p>
            <a:r>
              <a:rPr lang="en-US" dirty="0" smtClean="0"/>
              <a:t>October 8, 2018</a:t>
            </a:r>
          </a:p>
          <a:p>
            <a:r>
              <a:rPr lang="en-US" dirty="0" smtClean="0"/>
              <a:t>Beth Carlson, Ph.D., Licensed Psychologist</a:t>
            </a:r>
          </a:p>
          <a:p>
            <a:r>
              <a:rPr lang="en-US" dirty="0" smtClean="0"/>
              <a:t>Center for Wellness &amp; Counseling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91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Subtypes of Depression (Emmons)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7011"/>
            <a:ext cx="10515600" cy="478995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Anxious mood  </a:t>
            </a:r>
          </a:p>
          <a:p>
            <a:pPr lvl="1"/>
            <a:r>
              <a:rPr lang="en-US" dirty="0" smtClean="0"/>
              <a:t>Most common, driven by stress</a:t>
            </a:r>
          </a:p>
          <a:p>
            <a:pPr lvl="1"/>
            <a:r>
              <a:rPr lang="en-US" dirty="0" smtClean="0"/>
              <a:t>Often an adjustment disorder</a:t>
            </a:r>
          </a:p>
          <a:p>
            <a:pPr lvl="1"/>
            <a:r>
              <a:rPr lang="en-US" dirty="0" smtClean="0"/>
              <a:t>Trouble falling asleep, easily overwhelmed by stress, feel insecure or insufficient</a:t>
            </a:r>
            <a:endParaRPr lang="en-US" dirty="0"/>
          </a:p>
          <a:p>
            <a:r>
              <a:rPr lang="en-US" dirty="0" smtClean="0"/>
              <a:t>Agitated mood</a:t>
            </a:r>
          </a:p>
          <a:p>
            <a:pPr lvl="1"/>
            <a:r>
              <a:rPr lang="en-US" dirty="0" smtClean="0"/>
              <a:t>Edginess, anger or irritability</a:t>
            </a:r>
          </a:p>
          <a:p>
            <a:pPr lvl="1"/>
            <a:r>
              <a:rPr lang="en-US" dirty="0" smtClean="0"/>
              <a:t>Physical restlessness and impatience</a:t>
            </a:r>
          </a:p>
          <a:p>
            <a:pPr lvl="1"/>
            <a:r>
              <a:rPr lang="en-US" dirty="0" smtClean="0"/>
              <a:t>Sleep difficulties (waking in middle of the night and ruminating)</a:t>
            </a:r>
            <a:endParaRPr lang="en-US" dirty="0"/>
          </a:p>
          <a:p>
            <a:r>
              <a:rPr lang="en-US" dirty="0" smtClean="0"/>
              <a:t>Sluggish mood</a:t>
            </a:r>
          </a:p>
          <a:p>
            <a:pPr lvl="1"/>
            <a:r>
              <a:rPr lang="en-US" dirty="0" smtClean="0"/>
              <a:t>Hard time getting out of bed or off the couch (excessive sleep)</a:t>
            </a:r>
          </a:p>
          <a:p>
            <a:pPr lvl="1"/>
            <a:r>
              <a:rPr lang="en-US" dirty="0" smtClean="0"/>
              <a:t>Mood can be sad/down; OR flat/apathetic</a:t>
            </a:r>
          </a:p>
          <a:p>
            <a:pPr lvl="1"/>
            <a:r>
              <a:rPr lang="en-US" dirty="0" smtClean="0"/>
              <a:t>Hard to get motivated or to experience pleasure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68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Depression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did you learn from reading the articles about some of the potential causes for depression?</a:t>
            </a:r>
          </a:p>
          <a:p>
            <a:endParaRPr lang="en-US" dirty="0"/>
          </a:p>
          <a:p>
            <a:r>
              <a:rPr lang="en-US" dirty="0" smtClean="0"/>
              <a:t>What did you learn about when medication can be helpful, or harmful?</a:t>
            </a:r>
          </a:p>
          <a:p>
            <a:endParaRPr lang="en-US" dirty="0" smtClean="0"/>
          </a:p>
          <a:p>
            <a:r>
              <a:rPr lang="en-US" dirty="0" smtClean="0"/>
              <a:t>What are some of the possible treatments for </a:t>
            </a:r>
            <a:r>
              <a:rPr lang="en-US" dirty="0" smtClean="0"/>
              <a:t>depression that you learned about?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98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Taming the Stress Response / Treating Depression     Stephen </a:t>
            </a:r>
            <a:r>
              <a:rPr lang="en-US" dirty="0" err="1" smtClean="0"/>
              <a:t>Illardi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Physical activity</a:t>
            </a:r>
          </a:p>
          <a:p>
            <a:r>
              <a:rPr lang="en-US" dirty="0" smtClean="0"/>
              <a:t>Omega 3 fatty acids</a:t>
            </a:r>
          </a:p>
          <a:p>
            <a:r>
              <a:rPr lang="en-US" dirty="0" smtClean="0"/>
              <a:t>Sunlight</a:t>
            </a:r>
          </a:p>
          <a:p>
            <a:r>
              <a:rPr lang="en-US" dirty="0" smtClean="0"/>
              <a:t>Healthy sleep</a:t>
            </a:r>
          </a:p>
          <a:p>
            <a:r>
              <a:rPr lang="en-US" dirty="0" smtClean="0"/>
              <a:t>Anti-ruminative activity</a:t>
            </a:r>
          </a:p>
          <a:p>
            <a:r>
              <a:rPr lang="en-US" dirty="0" smtClean="0"/>
              <a:t>Social connection</a:t>
            </a:r>
          </a:p>
          <a:p>
            <a:endParaRPr lang="en-US" dirty="0"/>
          </a:p>
          <a:p>
            <a:r>
              <a:rPr lang="en-US" dirty="0" smtClean="0"/>
              <a:t>from </a:t>
            </a:r>
            <a:r>
              <a:rPr lang="en-US" dirty="0" err="1" smtClean="0"/>
              <a:t>TEDx</a:t>
            </a:r>
            <a:r>
              <a:rPr lang="en-US" dirty="0" smtClean="0"/>
              <a:t> talk “Depression is a Disease of Civilization”</a:t>
            </a:r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www.youtube.com/watch?v=drv3BP0Fdi8</a:t>
            </a:r>
            <a:r>
              <a:rPr lang="en-US" dirty="0" smtClean="0"/>
              <a:t>   15:33 or 16:23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20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Depression as a message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your depression trying to tell you about how you might be off course in your life?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44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goals: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Mental health and stigma</a:t>
            </a:r>
          </a:p>
          <a:p>
            <a:r>
              <a:rPr lang="en-US" sz="4400" dirty="0" smtClean="0"/>
              <a:t>Language around mental health</a:t>
            </a:r>
          </a:p>
          <a:p>
            <a:r>
              <a:rPr lang="en-US" sz="4400" dirty="0" smtClean="0"/>
              <a:t>Understanding Depression &amp; Suicide</a:t>
            </a:r>
          </a:p>
          <a:p>
            <a:pPr lvl="1"/>
            <a:r>
              <a:rPr lang="en-US" sz="4400" dirty="0" smtClean="0"/>
              <a:t>17 minute video </a:t>
            </a:r>
          </a:p>
          <a:p>
            <a:pPr lvl="1"/>
            <a:r>
              <a:rPr lang="en-US" sz="4400" dirty="0" smtClean="0"/>
              <a:t>Conversation</a:t>
            </a:r>
          </a:p>
          <a:p>
            <a:pPr lvl="1"/>
            <a:r>
              <a:rPr lang="en-US" sz="4400" dirty="0" smtClean="0"/>
              <a:t>Treatment</a:t>
            </a:r>
            <a:endParaRPr lang="en-US" sz="4400" dirty="0"/>
          </a:p>
          <a:p>
            <a:pPr lvl="1"/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43165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Talking about stigma</a:t>
            </a:r>
            <a:r>
              <a:rPr lang="mr-IN" dirty="0" smtClean="0"/>
              <a:t>…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hlinkClick r:id="rId2"/>
              </a:rPr>
              <a:t>https://www.youtube.com/watch?v=nNKbrfPu-kI&amp;feature=youtu.be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(through 2:11)</a:t>
            </a:r>
          </a:p>
        </p:txBody>
      </p:sp>
    </p:spTree>
    <p:extLst>
      <p:ext uri="{BB962C8B-B14F-4D97-AF65-F5344CB8AC3E}">
        <p14:creationId xmlns:p14="http://schemas.microsoft.com/office/powerpoint/2010/main" val="43896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Stigma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are some of the negative things you have heard about people with mental health disorders / mental illness</a:t>
            </a:r>
            <a:r>
              <a:rPr lang="en-US" dirty="0" smtClean="0"/>
              <a:t>?  How is mental illness represented in the media?</a:t>
            </a:r>
          </a:p>
          <a:p>
            <a:endParaRPr lang="en-US" dirty="0" smtClean="0"/>
          </a:p>
          <a:p>
            <a:r>
              <a:rPr lang="en-US" dirty="0" smtClean="0"/>
              <a:t>Why is stigma so harmful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Do you think this is changing?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5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some of the stigmatizing language people use around mental health / mental illness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Person-first </a:t>
            </a:r>
            <a:r>
              <a:rPr lang="en-US" dirty="0" smtClean="0"/>
              <a:t>language</a:t>
            </a:r>
          </a:p>
          <a:p>
            <a:endParaRPr lang="en-US" dirty="0" smtClean="0"/>
          </a:p>
          <a:p>
            <a:r>
              <a:rPr lang="en-US" dirty="0" smtClean="0"/>
              <a:t>Language around </a:t>
            </a:r>
            <a:r>
              <a:rPr lang="en-US" dirty="0" smtClean="0"/>
              <a:t>suicide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7916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1644" y="2327490"/>
            <a:ext cx="10288712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“A Very Dark Place”  The DORA College Program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9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did you notice about cultural or generational differences in how people think about mental heath and depression, or getting help through counseling?</a:t>
            </a:r>
          </a:p>
          <a:p>
            <a:r>
              <a:rPr lang="en-US" dirty="0" smtClean="0"/>
              <a:t>What were some of the signs of depression that these students were having?</a:t>
            </a:r>
          </a:p>
          <a:p>
            <a:r>
              <a:rPr lang="en-US" dirty="0" smtClean="0"/>
              <a:t>What did friends do that helped?</a:t>
            </a:r>
          </a:p>
          <a:p>
            <a:r>
              <a:rPr lang="en-US" dirty="0" smtClean="0"/>
              <a:t>What are some of the misconceptions people have about counseling?</a:t>
            </a:r>
          </a:p>
          <a:p>
            <a:r>
              <a:rPr lang="en-US" dirty="0" smtClean="0"/>
              <a:t>What did these students do that helped them start to feel better?</a:t>
            </a:r>
          </a:p>
        </p:txBody>
      </p:sp>
    </p:spTree>
    <p:extLst>
      <p:ext uri="{BB962C8B-B14F-4D97-AF65-F5344CB8AC3E}">
        <p14:creationId xmlns:p14="http://schemas.microsoft.com/office/powerpoint/2010/main" val="116167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947539"/>
          </a:xfrm>
        </p:spPr>
        <p:txBody>
          <a:bodyPr>
            <a:normAutofit/>
          </a:bodyPr>
          <a:lstStyle/>
          <a:p>
            <a:r>
              <a:rPr lang="en-US" dirty="0" smtClean="0"/>
              <a:t>What causes depression?</a:t>
            </a:r>
            <a:br>
              <a:rPr lang="en-US" dirty="0" smtClean="0"/>
            </a:br>
            <a:r>
              <a:rPr lang="en-US" dirty="0" smtClean="0"/>
              <a:t>What can help treat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3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Henry Emmons’ Water Cooler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Genetic </a:t>
            </a:r>
            <a:r>
              <a:rPr lang="en-US" dirty="0" smtClean="0"/>
              <a:t>aspect</a:t>
            </a:r>
          </a:p>
          <a:p>
            <a:endParaRPr lang="en-US" dirty="0" smtClean="0"/>
          </a:p>
          <a:p>
            <a:r>
              <a:rPr lang="en-US" dirty="0" smtClean="0"/>
              <a:t>What drains </a:t>
            </a:r>
            <a:r>
              <a:rPr lang="en-US" dirty="0" smtClean="0"/>
              <a:t>you?</a:t>
            </a:r>
          </a:p>
          <a:p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 smtClean="0"/>
              <a:t>fills you </a:t>
            </a:r>
            <a:r>
              <a:rPr lang="en-US" dirty="0" smtClean="0"/>
              <a:t>up?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(for more information, see Dr. Emmons’ book “The Chemistry of Joy”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37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977</TotalTime>
  <Words>687</Words>
  <Application>Microsoft Macintosh PowerPoint</Application>
  <PresentationFormat>Widescreen</PresentationFormat>
  <Paragraphs>100</Paragraphs>
  <Slides>13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Calibri</vt:lpstr>
      <vt:lpstr>Calibri Light</vt:lpstr>
      <vt:lpstr>Mangal</vt:lpstr>
      <vt:lpstr>Arial</vt:lpstr>
      <vt:lpstr>Office Theme</vt:lpstr>
      <vt:lpstr>Mental Health, Depression, and Suicide</vt:lpstr>
      <vt:lpstr>Today’s goals:</vt:lpstr>
      <vt:lpstr>Talking about stigma….</vt:lpstr>
      <vt:lpstr>Stigma</vt:lpstr>
      <vt:lpstr>Language</vt:lpstr>
      <vt:lpstr>“A Very Dark Place”  The DORA College Program </vt:lpstr>
      <vt:lpstr>Discussion</vt:lpstr>
      <vt:lpstr>What causes depression? What can help treat it?</vt:lpstr>
      <vt:lpstr>Henry Emmons’ Water Cooler Model</vt:lpstr>
      <vt:lpstr>Three Subtypes of Depression (Emmons)</vt:lpstr>
      <vt:lpstr>Causes of Depression</vt:lpstr>
      <vt:lpstr>Taming the Stress Response / Treating Depression     Stephen Illardi</vt:lpstr>
      <vt:lpstr>Depression as a message 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Mental Health, Depression, and Suicide</dc:title>
  <dc:creator>Microsoft Office User</dc:creator>
  <cp:lastModifiedBy>Microsoft Office User</cp:lastModifiedBy>
  <cp:revision>30</cp:revision>
  <dcterms:created xsi:type="dcterms:W3CDTF">2018-09-06T21:24:21Z</dcterms:created>
  <dcterms:modified xsi:type="dcterms:W3CDTF">2018-10-05T23:48:06Z</dcterms:modified>
</cp:coreProperties>
</file>