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5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8a91c82b2_3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8a91c82b2_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18355ea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18355ea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18355ea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18355ea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8355ea3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b18355ea3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survey highlighted school-life balance</a:t>
            </a:r>
            <a:endParaRPr/>
          </a:p>
        </p:txBody>
      </p:sp>
      <p:sp>
        <p:nvSpPr>
          <p:cNvPr id="202" name="Google Shape;202;gb18355ea3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18355ea3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b18355ea3c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 SURVEY SENSE OF BELONGING’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 to and part of the university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general, I am engaged in my courses at Augsburg.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b18355ea3c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18355ea3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b18355ea3c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interactions I have with my course instructor support my learning.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b18355ea3c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18355ea3c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b18355ea3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18355ea3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18355ea3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18355ea3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18355ea3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1a51c8fa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a1a51c8fa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8f6a822c4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98f6a822c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77d42f71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77d42f71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77d42f71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77d42f71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9f09f7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9f09f79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7d42f71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77d42f71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1a51c8f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1a51c8f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77d42f71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77d42f71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809e3a8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809e3a8c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833c00d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833c00d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Gill Sans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Gill Sans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6553989" y="3902697"/>
            <a:ext cx="2523900" cy="1088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</a:pPr>
            <a:endParaRPr sz="10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28650" y="477652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gsburg.edu/registrar/calendars/convoschedu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jQVudS6ZJMTwWF13_epEr-ZCxIdBeKy6SJenUrkv18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e1KZEVbLXKC2Ud5uz3LjJ4p3ccLKnhvvPNzVzD1Qmg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Faculty Meeting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_________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</a:rPr>
              <a:t>December 16, 2020</a:t>
            </a:r>
            <a:endParaRPr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Institutional Data Collection Fall 2020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225300" y="1422775"/>
            <a:ext cx="86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2300"/>
              <a:buFont typeface="Gill Sans"/>
              <a:buChar char="•"/>
            </a:pPr>
            <a:r>
              <a:rPr lang="en" sz="23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National Survey of Student Engagement (NSSE): Pulse (n = 929)</a:t>
            </a:r>
            <a:endParaRPr sz="23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3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300"/>
              <a:buFont typeface="Gill Sans"/>
              <a:buChar char="•"/>
            </a:pPr>
            <a:r>
              <a:rPr lang="en" sz="23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Technology Enhanced Learning Group (TEL) Student Survey (n = 569)</a:t>
            </a:r>
            <a:endParaRPr sz="23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3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300"/>
              <a:buChar char="•"/>
            </a:pPr>
            <a:r>
              <a:rPr lang="en" sz="23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Student Government Survey (n </a:t>
            </a:r>
            <a:r>
              <a:rPr lang="en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≈ 70)</a:t>
            </a:r>
            <a:endParaRPr sz="2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Key takeaways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596100" y="1229675"/>
            <a:ext cx="795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2100"/>
              <a:buChar char="•"/>
            </a:pPr>
            <a:r>
              <a:rPr lang="en"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Students’ overall rating of the college is positive.</a:t>
            </a:r>
            <a:endParaRPr sz="11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1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100"/>
              <a:buChar char="•"/>
            </a:pPr>
            <a:r>
              <a:rPr lang="en"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Students are feeling less connected to their peers and the larger Augsburg community</a:t>
            </a:r>
            <a:endParaRPr sz="11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1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100"/>
              <a:buChar char="•"/>
            </a:pPr>
            <a:r>
              <a:rPr lang="en"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All things considered, there is not an “ideal” course format.</a:t>
            </a:r>
            <a:endParaRPr sz="11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1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100"/>
              <a:buChar char="•"/>
            </a:pPr>
            <a:r>
              <a:rPr lang="en"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Class standing plays a major role in student satisfaction</a:t>
            </a:r>
            <a:endParaRPr sz="11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1673325" y="172950"/>
            <a:ext cx="5797500" cy="8121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PERCEIVED SUPPORT</a:t>
            </a:r>
            <a:endParaRPr/>
          </a:p>
        </p:txBody>
      </p:sp>
      <p:pic>
        <p:nvPicPr>
          <p:cNvPr id="205" name="Google Shape;20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527" y="1693242"/>
            <a:ext cx="8453774" cy="54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526" y="2652280"/>
            <a:ext cx="8453775" cy="4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792" y="3640661"/>
            <a:ext cx="8453776" cy="4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197" y="4125601"/>
            <a:ext cx="8538943" cy="33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09643" y="4607866"/>
            <a:ext cx="4239537" cy="283581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0" name="Google Shape;210;p38"/>
          <p:cNvSpPr txBox="1"/>
          <p:nvPr/>
        </p:nvSpPr>
        <p:spPr>
          <a:xfrm>
            <a:off x="2234144" y="1410638"/>
            <a:ext cx="45903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Providing support to help students succeed academically?</a:t>
            </a:r>
            <a:endParaRPr sz="1100"/>
          </a:p>
        </p:txBody>
      </p:sp>
      <p:sp>
        <p:nvSpPr>
          <p:cNvPr id="211" name="Google Shape;211;p38"/>
          <p:cNvSpPr txBox="1"/>
          <p:nvPr/>
        </p:nvSpPr>
        <p:spPr>
          <a:xfrm>
            <a:off x="1126644" y="2405163"/>
            <a:ext cx="782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Providing support to your overall well-being (recreation, counseling, health care, etc)?</a:t>
            </a:r>
            <a:endParaRPr sz="1100"/>
          </a:p>
        </p:txBody>
      </p:sp>
      <p:sp>
        <p:nvSpPr>
          <p:cNvPr id="212" name="Google Shape;212;p38"/>
          <p:cNvSpPr txBox="1"/>
          <p:nvPr/>
        </p:nvSpPr>
        <p:spPr>
          <a:xfrm>
            <a:off x="1763674" y="3316150"/>
            <a:ext cx="6824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Helping you to </a:t>
            </a:r>
            <a:r>
              <a:rPr lang="en" sz="1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manage</a:t>
            </a:r>
            <a:r>
              <a:rPr lang="en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your non-academic responsibilities (work, family, etc)?</a:t>
            </a:r>
            <a:endParaRPr sz="1100"/>
          </a:p>
        </p:txBody>
      </p:sp>
      <p:sp>
        <p:nvSpPr>
          <p:cNvPr id="213" name="Google Shape;213;p38"/>
          <p:cNvSpPr txBox="1"/>
          <p:nvPr/>
        </p:nvSpPr>
        <p:spPr>
          <a:xfrm>
            <a:off x="356793" y="891338"/>
            <a:ext cx="8399400" cy="30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Support for Well-Being &amp; Academic Success: How much does this institution emphasize the following? </a:t>
            </a:r>
            <a:r>
              <a:rPr lang="en" sz="1500">
                <a:solidFill>
                  <a:srgbClr val="999999"/>
                </a:solidFill>
                <a:latin typeface="Gill Sans"/>
                <a:ea typeface="Gill Sans"/>
                <a:cs typeface="Gill Sans"/>
                <a:sym typeface="Gill Sans"/>
              </a:rPr>
              <a:t>922</a:t>
            </a:r>
            <a:endParaRPr sz="1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1673352" y="171450"/>
            <a:ext cx="5749500" cy="8214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SENSE OF BELONGING</a:t>
            </a:r>
            <a:endParaRPr/>
          </a:p>
        </p:txBody>
      </p: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94" y="1664926"/>
            <a:ext cx="8558213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894" y="2613500"/>
            <a:ext cx="8572500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25" y="3588622"/>
            <a:ext cx="8551069" cy="37861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/>
        </p:nvSpPr>
        <p:spPr>
          <a:xfrm>
            <a:off x="2597654" y="1462162"/>
            <a:ext cx="3917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 feel comfortable being myself at this institution.</a:t>
            </a:r>
            <a:endParaRPr sz="1100"/>
          </a:p>
        </p:txBody>
      </p:sp>
      <p:sp>
        <p:nvSpPr>
          <p:cNvPr id="224" name="Google Shape;224;p39"/>
          <p:cNvSpPr txBox="1"/>
          <p:nvPr/>
        </p:nvSpPr>
        <p:spPr>
          <a:xfrm>
            <a:off x="3184109" y="2336500"/>
            <a:ext cx="2503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 feel valued by this institution.</a:t>
            </a:r>
            <a:endParaRPr sz="1100"/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0730" y="4575928"/>
            <a:ext cx="4129942" cy="32206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39"/>
          <p:cNvSpPr txBox="1"/>
          <p:nvPr/>
        </p:nvSpPr>
        <p:spPr>
          <a:xfrm>
            <a:off x="2716789" y="3301558"/>
            <a:ext cx="3861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 feel a part of the community at this institution.</a:t>
            </a:r>
            <a:endParaRPr sz="1100"/>
          </a:p>
        </p:txBody>
      </p:sp>
      <p:pic>
        <p:nvPicPr>
          <p:cNvPr id="227" name="Google Shape;227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606" y="4154341"/>
            <a:ext cx="8736806" cy="35004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/>
        </p:nvSpPr>
        <p:spPr>
          <a:xfrm>
            <a:off x="356793" y="891338"/>
            <a:ext cx="8399400" cy="30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Sense of Belonging Items: To what extent do you agree or disagree with the following statements? </a:t>
            </a:r>
            <a:r>
              <a:rPr lang="en" sz="1500">
                <a:solidFill>
                  <a:srgbClr val="999999"/>
                </a:solidFill>
                <a:latin typeface="Gill Sans"/>
                <a:ea typeface="Gill Sans"/>
                <a:cs typeface="Gill Sans"/>
                <a:sym typeface="Gill Sans"/>
              </a:rPr>
              <a:t>920</a:t>
            </a:r>
            <a:endParaRPr sz="1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1673352" y="171450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QUALITY OF INTERACTIONS</a:t>
            </a:r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889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162" y="4451380"/>
            <a:ext cx="5002890" cy="34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33" y="1474840"/>
            <a:ext cx="8300693" cy="203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0"/>
          <p:cNvSpPr txBox="1"/>
          <p:nvPr/>
        </p:nvSpPr>
        <p:spPr>
          <a:xfrm>
            <a:off x="65899" y="1605776"/>
            <a:ext cx="74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Students</a:t>
            </a:r>
            <a:endParaRPr sz="1000"/>
          </a:p>
        </p:txBody>
      </p:sp>
      <p:sp>
        <p:nvSpPr>
          <p:cNvPr id="239" name="Google Shape;239;p40"/>
          <p:cNvSpPr txBox="1"/>
          <p:nvPr/>
        </p:nvSpPr>
        <p:spPr>
          <a:xfrm>
            <a:off x="61560" y="1950251"/>
            <a:ext cx="75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Advisors</a:t>
            </a:r>
            <a:endParaRPr sz="1000"/>
          </a:p>
        </p:txBody>
      </p:sp>
      <p:sp>
        <p:nvSpPr>
          <p:cNvPr id="240" name="Google Shape;240;p40"/>
          <p:cNvSpPr txBox="1"/>
          <p:nvPr/>
        </p:nvSpPr>
        <p:spPr>
          <a:xfrm>
            <a:off x="57485" y="2294751"/>
            <a:ext cx="627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Faculty</a:t>
            </a:r>
            <a:endParaRPr sz="1000"/>
          </a:p>
        </p:txBody>
      </p:sp>
      <p:sp>
        <p:nvSpPr>
          <p:cNvPr id="241" name="Google Shape;241;p40"/>
          <p:cNvSpPr txBox="1"/>
          <p:nvPr/>
        </p:nvSpPr>
        <p:spPr>
          <a:xfrm>
            <a:off x="51181" y="2564696"/>
            <a:ext cx="661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Services</a:t>
            </a:r>
            <a:endParaRPr sz="1100"/>
          </a:p>
        </p:txBody>
      </p:sp>
      <p:sp>
        <p:nvSpPr>
          <p:cNvPr id="242" name="Google Shape;242;p40"/>
          <p:cNvSpPr txBox="1"/>
          <p:nvPr/>
        </p:nvSpPr>
        <p:spPr>
          <a:xfrm>
            <a:off x="65899" y="3003277"/>
            <a:ext cx="638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Admin.</a:t>
            </a:r>
            <a:endParaRPr sz="1000"/>
          </a:p>
        </p:txBody>
      </p:sp>
      <p:sp>
        <p:nvSpPr>
          <p:cNvPr id="243" name="Google Shape;243;p40"/>
          <p:cNvSpPr txBox="1"/>
          <p:nvPr/>
        </p:nvSpPr>
        <p:spPr>
          <a:xfrm>
            <a:off x="356794" y="891338"/>
            <a:ext cx="8399400" cy="529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Quality of Interaction Items: Indicate the quality of your interactions with the following people at this institution.  </a:t>
            </a:r>
            <a:r>
              <a:rPr lang="en" sz="1300">
                <a:solidFill>
                  <a:srgbClr val="999999"/>
                </a:solidFill>
                <a:latin typeface="Gill Sans"/>
                <a:ea typeface="Gill Sans"/>
                <a:cs typeface="Gill Sans"/>
                <a:sym typeface="Gill Sans"/>
              </a:rPr>
              <a:t>924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/>
          </p:nvPr>
        </p:nvSpPr>
        <p:spPr>
          <a:xfrm>
            <a:off x="1673352" y="392710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COURSE DELIVERY FORMAT</a:t>
            </a:r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body" idx="1"/>
          </p:nvPr>
        </p:nvSpPr>
        <p:spPr>
          <a:xfrm>
            <a:off x="1520950" y="1964678"/>
            <a:ext cx="78516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In-person &gt; Live Remote (synchronous) &gt; Hybrid &gt; Fully Online (asynchronous)</a:t>
            </a:r>
            <a:endParaRPr sz="170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In-person &gt; Live Remote (synchronous) &gt; Hybrid &gt; Fully Online (asynchronous)</a:t>
            </a:r>
            <a:endParaRPr sz="170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In-person &gt; Hybrid &gt; Live Remote (synchronous) &gt; Fully Online (asynchronous)</a:t>
            </a:r>
            <a:endParaRPr sz="170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Live Remote (synchronous) &gt; Hybrid &gt; Fully Online (asynchronous) &gt; In-person</a:t>
            </a:r>
            <a:endParaRPr sz="170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70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70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SzPts val="1700"/>
              <a:buNone/>
            </a:pPr>
            <a:endParaRPr sz="1700"/>
          </a:p>
        </p:txBody>
      </p:sp>
      <p:sp>
        <p:nvSpPr>
          <p:cNvPr id="250" name="Google Shape;250;p41"/>
          <p:cNvSpPr/>
          <p:nvPr/>
        </p:nvSpPr>
        <p:spPr>
          <a:xfrm>
            <a:off x="156278" y="1856509"/>
            <a:ext cx="1364700" cy="51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B37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Understanding Expectations</a:t>
            </a:r>
            <a:endParaRPr sz="1100"/>
          </a:p>
        </p:txBody>
      </p:sp>
      <p:sp>
        <p:nvSpPr>
          <p:cNvPr id="251" name="Google Shape;251;p41"/>
          <p:cNvSpPr/>
          <p:nvPr/>
        </p:nvSpPr>
        <p:spPr>
          <a:xfrm>
            <a:off x="156277" y="2484224"/>
            <a:ext cx="1364700" cy="51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924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Supportive Interactions</a:t>
            </a:r>
            <a:endParaRPr sz="1100"/>
          </a:p>
        </p:txBody>
      </p:sp>
      <p:sp>
        <p:nvSpPr>
          <p:cNvPr id="252" name="Google Shape;252;p41"/>
          <p:cNvSpPr/>
          <p:nvPr/>
        </p:nvSpPr>
        <p:spPr>
          <a:xfrm>
            <a:off x="156276" y="3127922"/>
            <a:ext cx="1364700" cy="519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2700" cap="flat" cmpd="sng">
            <a:solidFill>
              <a:srgbClr val="7176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Level of Challenge</a:t>
            </a:r>
            <a:endParaRPr sz="1100"/>
          </a:p>
        </p:txBody>
      </p:sp>
      <p:sp>
        <p:nvSpPr>
          <p:cNvPr id="253" name="Google Shape;253;p41"/>
          <p:cNvSpPr/>
          <p:nvPr/>
        </p:nvSpPr>
        <p:spPr>
          <a:xfrm>
            <a:off x="156276" y="3792368"/>
            <a:ext cx="1364700" cy="519600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12700" cap="flat" cmpd="sng">
            <a:solidFill>
              <a:srgbClr val="717F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Retake Likelihood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What needs do students report?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11700" y="1438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CLEAR &amp; CONSISTENT EXPECTATIONS</a:t>
            </a: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714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TIMELY FEEDBACK</a:t>
            </a: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714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CONNECTION</a:t>
            </a: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FLEXIBILITY</a:t>
            </a:r>
            <a:endParaRPr sz="24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Faculty and Staff Workshop Overview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311700" y="1283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(1) What ideas have you encountered that help students achieve school-life balance?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(2) What practices have you encountered that have helped students to be more connected with each other and/or the larger campus community? 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(3) Based on your role, how have you made expectations clear to students, while remaining flexible to their needs? </a:t>
            </a:r>
            <a:r>
              <a:rPr lang="en" sz="1700" i="1">
                <a:solidFill>
                  <a:schemeClr val="dk1"/>
                </a:solidFill>
              </a:rPr>
              <a:t>	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6" name="Google Shape;266;p43"/>
          <p:cNvSpPr/>
          <p:nvPr/>
        </p:nvSpPr>
        <p:spPr>
          <a:xfrm>
            <a:off x="1189325" y="3676725"/>
            <a:ext cx="6973800" cy="11502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Zoom recording, data analysis, and summary of ideas generated by staff and faculty during workshops:  </a:t>
            </a: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tinyurl.com/AU2020Workshop</a:t>
            </a:r>
            <a:endParaRPr sz="27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ctrTitle" idx="4294967295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Adjourn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Faculty Meeting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_________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7" name="Google Shape;277;p4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</a:rPr>
              <a:t>November 18, 2020</a:t>
            </a:r>
            <a:endParaRPr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09900" y="-52900"/>
            <a:ext cx="84225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409900" y="664150"/>
            <a:ext cx="7956000" cy="45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Convene - Karen Kaivola, Provost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Word - Lyz Wendland, Assistant Professor of Art &amp; Design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 of Minutes (11/18/20) and Agenda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Announcements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Provost’s Report - Karen Kaivola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Faculty Senate Report - Milda Hedblom, Faculty Senate president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Personnel Policies Committee - Bob Groven, Christina Erickson, co-chairs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to revise Faculty Handbook sec. 2.3 Statement on Academic Freedom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to create Joint Task Force on criteria for starting and ending academic programs or departments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Race and Ethnicity Studies (CRES) department proposal:  student perspectives - Berlynn Bitengo, ADSG president, Suaado Omar, ADSG vice president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data workshops - insights and next steps - Ben Denkinger, director of assessment, Jenny Hanson, director of online and blended learning pedagogies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Adjourn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 idx="4294967295"/>
          </p:nvPr>
        </p:nvSpPr>
        <p:spPr>
          <a:xfrm>
            <a:off x="311700" y="744575"/>
            <a:ext cx="8520600" cy="3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Announcements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Zyzzogeton and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Convocation Update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, Rebekah Dupont,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Director, STEM Programs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Martin Luther King, Jr. Day, Azania Tripp,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Pan-Afrikan Center Director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12573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Provost’s Report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_____________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Karen Kaivola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Faculty Senate Report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_____________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Milda Hedblom, Faculty Senate President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ctrTitle"/>
          </p:nvPr>
        </p:nvSpPr>
        <p:spPr>
          <a:xfrm>
            <a:off x="386675" y="159750"/>
            <a:ext cx="8520600" cy="25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Personnel Policies Committee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_____________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subTitle" idx="1"/>
          </p:nvPr>
        </p:nvSpPr>
        <p:spPr>
          <a:xfrm>
            <a:off x="311700" y="2961800"/>
            <a:ext cx="8520600" cy="20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Christina Erickson, Bob Groven, PPC Co-Chairs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body" idx="4294967295"/>
          </p:nvPr>
        </p:nvSpPr>
        <p:spPr>
          <a:xfrm>
            <a:off x="311700" y="595000"/>
            <a:ext cx="8520600" cy="39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approve </a:t>
            </a:r>
            <a:r>
              <a:rPr lang="en" sz="2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revision of Faculty Handbook sec. 2.3 on Academic Freedom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body" idx="4294967295"/>
          </p:nvPr>
        </p:nvSpPr>
        <p:spPr>
          <a:xfrm>
            <a:off x="311700" y="595000"/>
            <a:ext cx="8520600" cy="39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create a </a:t>
            </a:r>
            <a:r>
              <a:rPr lang="en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Joint Task Force on Criteria for Starting and Ending Academic Programs or Departments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ctrTitle"/>
          </p:nvPr>
        </p:nvSpPr>
        <p:spPr>
          <a:xfrm>
            <a:off x="386675" y="159750"/>
            <a:ext cx="8520600" cy="25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Critical Race and Ethnicity Studies (CRES) proposal:  student perspectives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_____________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5"/>
          <p:cNvSpPr txBox="1">
            <a:spLocks noGrp="1"/>
          </p:cNvSpPr>
          <p:nvPr>
            <p:ph type="subTitle" idx="1"/>
          </p:nvPr>
        </p:nvSpPr>
        <p:spPr>
          <a:xfrm>
            <a:off x="311700" y="2961800"/>
            <a:ext cx="8520600" cy="20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Berlynn Bitengo, ADSG President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Suaado Omar, ADSG Vice President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On-screen Show (16:9)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Gill Sans</vt:lpstr>
      <vt:lpstr>Simple Light</vt:lpstr>
      <vt:lpstr>Office Theme</vt:lpstr>
      <vt:lpstr>Faculty Meeting _________</vt:lpstr>
      <vt:lpstr>Agenda </vt:lpstr>
      <vt:lpstr>Announcements ____________  Zyzzogeton and Convocation Update, Rebekah Dupont,  Director, STEM Programs Martin Luther King, Jr. Day, Azania Tripp,  Pan-Afrikan Center Director </vt:lpstr>
      <vt:lpstr>Provost’s Report _____________</vt:lpstr>
      <vt:lpstr>Faculty Senate Report _____________</vt:lpstr>
      <vt:lpstr>  Personnel Policies Committee _____________</vt:lpstr>
      <vt:lpstr>PowerPoint Presentation</vt:lpstr>
      <vt:lpstr>PowerPoint Presentation</vt:lpstr>
      <vt:lpstr>  Critical Race and Ethnicity Studies (CRES) proposal:  student perspectives _____________</vt:lpstr>
      <vt:lpstr>Institutional Data Collection Fall 2020</vt:lpstr>
      <vt:lpstr>Key takeaways</vt:lpstr>
      <vt:lpstr>PERCEIVED SUPPORT</vt:lpstr>
      <vt:lpstr>SENSE OF BELONGING</vt:lpstr>
      <vt:lpstr>QUALITY OF INTERACTIONS</vt:lpstr>
      <vt:lpstr>COURSE DELIVERY FORMAT</vt:lpstr>
      <vt:lpstr>What needs do students report?</vt:lpstr>
      <vt:lpstr>Faculty and Staff Workshop Overview</vt:lpstr>
      <vt:lpstr>  Adjourn  </vt:lpstr>
      <vt:lpstr>Faculty Meeting 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Meeting _________</dc:title>
  <dc:creator>Judith A Green</dc:creator>
  <cp:lastModifiedBy>Judith A Green</cp:lastModifiedBy>
  <cp:revision>1</cp:revision>
  <dcterms:modified xsi:type="dcterms:W3CDTF">2020-12-16T23:17:58Z</dcterms:modified>
</cp:coreProperties>
</file>