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handoutMasterIdLst>
    <p:handoutMasterId r:id="rId18"/>
  </p:handoutMasterIdLst>
  <p:sldIdLst>
    <p:sldId id="327" r:id="rId2"/>
    <p:sldId id="257" r:id="rId3"/>
    <p:sldId id="328" r:id="rId4"/>
    <p:sldId id="332" r:id="rId5"/>
    <p:sldId id="330" r:id="rId6"/>
    <p:sldId id="329" r:id="rId7"/>
    <p:sldId id="334" r:id="rId8"/>
    <p:sldId id="335" r:id="rId9"/>
    <p:sldId id="340" r:id="rId10"/>
    <p:sldId id="344" r:id="rId11"/>
    <p:sldId id="288" r:id="rId12"/>
    <p:sldId id="331" r:id="rId13"/>
    <p:sldId id="286" r:id="rId14"/>
    <p:sldId id="338" r:id="rId15"/>
    <p:sldId id="33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6"/>
    <p:restoredTop sz="94729"/>
  </p:normalViewPr>
  <p:slideViewPr>
    <p:cSldViewPr snapToGrid="0" snapToObjects="1">
      <p:cViewPr varScale="1">
        <p:scale>
          <a:sx n="109" d="100"/>
          <a:sy n="109" d="100"/>
        </p:scale>
        <p:origin x="14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gouldr2\Downloads\Master%20Tuition%20Hagfors%20Center%20-%20November%2024%202018%2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aseline="0"/>
            </a:pPr>
            <a:r>
              <a:rPr lang="en-US" baseline="0" dirty="0" smtClean="0"/>
              <a:t>DRAFT ONLY</a:t>
            </a:r>
            <a:endParaRPr lang="en-US" baseline="0" dirty="0"/>
          </a:p>
        </c:rich>
      </c:tx>
      <c:layout>
        <c:manualLayout>
          <c:xMode val="edge"/>
          <c:yMode val="edge"/>
          <c:x val="0.41803893340505138"/>
          <c:y val="1.2084489628204669E-2"/>
        </c:manualLayout>
      </c:layout>
      <c:overlay val="0"/>
    </c:title>
    <c:autoTitleDeleted val="0"/>
    <c:plotArea>
      <c:layout>
        <c:manualLayout>
          <c:layoutTarget val="inner"/>
          <c:xMode val="edge"/>
          <c:yMode val="edge"/>
          <c:x val="5.8589277955329609E-2"/>
          <c:y val="0.11926343542143633"/>
          <c:w val="0.89039491685160976"/>
          <c:h val="0.73302229311944456"/>
        </c:manualLayout>
      </c:layout>
      <c:lineChart>
        <c:grouping val="standard"/>
        <c:varyColors val="0"/>
        <c:ser>
          <c:idx val="1"/>
          <c:order val="1"/>
          <c:tx>
            <c:strRef>
              <c:f>'Data - Line'!$A$6</c:f>
              <c:strCache>
                <c:ptCount val="1"/>
                <c:pt idx="0">
                  <c:v>Transfers</c:v>
                </c:pt>
              </c:strCache>
            </c:strRef>
          </c:tx>
          <c:spPr>
            <a:ln w="25400">
              <a:solidFill>
                <a:schemeClr val="accent6">
                  <a:lumMod val="75000"/>
                </a:schemeClr>
              </a:solidFill>
            </a:ln>
          </c:spPr>
          <c:marker>
            <c:symbol val="none"/>
          </c:marker>
          <c:dLbls>
            <c:dLbl>
              <c:idx val="0"/>
              <c:layout>
                <c:manualLayout>
                  <c:x val="0"/>
                  <c:y val="1.50262960180316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BCB-4849-A239-459910D35235}"/>
                </c:ext>
              </c:extLst>
            </c:dLbl>
            <c:dLbl>
              <c:idx val="1"/>
              <c:layout>
                <c:manualLayout>
                  <c:x val="1.2818047811318102E-3"/>
                  <c:y val="1.50262960180314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BCB-4849-A239-459910D35235}"/>
                </c:ext>
              </c:extLst>
            </c:dLbl>
            <c:dLbl>
              <c:idx val="2"/>
              <c:layout>
                <c:manualLayout>
                  <c:x val="-4.6998965705438157E-17"/>
                  <c:y val="-2.25394440270473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BCB-4849-A239-459910D35235}"/>
                </c:ext>
              </c:extLst>
            </c:dLbl>
            <c:dLbl>
              <c:idx val="3"/>
              <c:layout>
                <c:manualLayout>
                  <c:x val="-4.6998965705438157E-17"/>
                  <c:y val="-2.25394440270474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BCB-4849-A239-459910D35235}"/>
                </c:ext>
              </c:extLst>
            </c:dLbl>
            <c:dLbl>
              <c:idx val="4"/>
              <c:layout>
                <c:manualLayout>
                  <c:x val="0"/>
                  <c:y val="-2.50438266967191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BCB-4849-A239-459910D35235}"/>
                </c:ext>
              </c:extLst>
            </c:dLbl>
            <c:dLbl>
              <c:idx val="5"/>
              <c:layout>
                <c:manualLayout>
                  <c:x val="-1.2818047811318336E-3"/>
                  <c:y val="-2.25394440270473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BCB-4849-A239-459910D35235}"/>
                </c:ext>
              </c:extLst>
            </c:dLbl>
            <c:dLbl>
              <c:idx val="6"/>
              <c:layout>
                <c:manualLayout>
                  <c:x val="-1.2818047811318336E-3"/>
                  <c:y val="-2.00350613573754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BCB-4849-A239-459910D35235}"/>
                </c:ext>
              </c:extLst>
            </c:dLbl>
            <c:dLbl>
              <c:idx val="7"/>
              <c:layout>
                <c:manualLayout>
                  <c:x val="0"/>
                  <c:y val="-2.25394440270473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BCB-4849-A239-459910D35235}"/>
                </c:ext>
              </c:extLst>
            </c:dLbl>
            <c:dLbl>
              <c:idx val="8"/>
              <c:layout>
                <c:manualLayout>
                  <c:x val="-9.3997931410876313E-17"/>
                  <c:y val="-2.00350613573754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BCB-4849-A239-459910D35235}"/>
                </c:ext>
              </c:extLst>
            </c:dLbl>
            <c:dLbl>
              <c:idx val="9"/>
              <c:layout>
                <c:manualLayout>
                  <c:x val="0"/>
                  <c:y val="-2.25394440270473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BCB-4849-A239-459910D35235}"/>
                </c:ext>
              </c:extLst>
            </c:dLbl>
            <c:dLbl>
              <c:idx val="10"/>
              <c:layout>
                <c:manualLayout>
                  <c:x val="-5.1272191245275225E-3"/>
                  <c:y val="-2.50438266967193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BCB-4849-A239-459910D35235}"/>
                </c:ext>
              </c:extLst>
            </c:dLbl>
            <c:dLbl>
              <c:idx val="11"/>
              <c:layout>
                <c:manualLayout>
                  <c:x val="-2.6324448831852774E-2"/>
                  <c:y val="-3.12876052948255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BCB-4849-A239-459910D3523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 - Line'!$B$4:$M$4</c:f>
              <c:strCache>
                <c:ptCount val="12"/>
                <c:pt idx="0">
                  <c:v>Fall 2012</c:v>
                </c:pt>
                <c:pt idx="1">
                  <c:v>Fall 2013</c:v>
                </c:pt>
                <c:pt idx="2">
                  <c:v>Fall 2014</c:v>
                </c:pt>
                <c:pt idx="3">
                  <c:v>Fall 2015</c:v>
                </c:pt>
                <c:pt idx="4">
                  <c:v>Fall 2016</c:v>
                </c:pt>
                <c:pt idx="5">
                  <c:v>Fall 2017</c:v>
                </c:pt>
                <c:pt idx="6">
                  <c:v>Fall 2018</c:v>
                </c:pt>
                <c:pt idx="7">
                  <c:v>Fall 2019</c:v>
                </c:pt>
                <c:pt idx="8">
                  <c:v>Fall 2020</c:v>
                </c:pt>
                <c:pt idx="9">
                  <c:v>Fall 2021</c:v>
                </c:pt>
                <c:pt idx="10">
                  <c:v>Fall 2022</c:v>
                </c:pt>
                <c:pt idx="11">
                  <c:v>Fall 2023</c:v>
                </c:pt>
              </c:strCache>
            </c:strRef>
          </c:cat>
          <c:val>
            <c:numRef>
              <c:f>'Data - Line'!$B$6:$M$6</c:f>
              <c:numCache>
                <c:formatCode>_(* #,##0_);_(* \(#,##0\);_(* "-"_);_(@_)</c:formatCode>
                <c:ptCount val="12"/>
                <c:pt idx="0">
                  <c:v>180</c:v>
                </c:pt>
                <c:pt idx="1">
                  <c:v>168</c:v>
                </c:pt>
                <c:pt idx="2">
                  <c:v>160</c:v>
                </c:pt>
                <c:pt idx="3">
                  <c:v>198</c:v>
                </c:pt>
                <c:pt idx="4" formatCode="0">
                  <c:v>192</c:v>
                </c:pt>
                <c:pt idx="5">
                  <c:v>194</c:v>
                </c:pt>
                <c:pt idx="6">
                  <c:v>193</c:v>
                </c:pt>
                <c:pt idx="7">
                  <c:v>195</c:v>
                </c:pt>
                <c:pt idx="8">
                  <c:v>195</c:v>
                </c:pt>
                <c:pt idx="9">
                  <c:v>195</c:v>
                </c:pt>
                <c:pt idx="10">
                  <c:v>195</c:v>
                </c:pt>
                <c:pt idx="11">
                  <c:v>195</c:v>
                </c:pt>
              </c:numCache>
            </c:numRef>
          </c:val>
          <c:smooth val="0"/>
          <c:extLst>
            <c:ext xmlns:c16="http://schemas.microsoft.com/office/drawing/2014/chart" uri="{C3380CC4-5D6E-409C-BE32-E72D297353CC}">
              <c16:uniqueId val="{0000000C-6BCB-4849-A239-459910D35235}"/>
            </c:ext>
          </c:extLst>
        </c:ser>
        <c:ser>
          <c:idx val="2"/>
          <c:order val="2"/>
          <c:tx>
            <c:strRef>
              <c:f>'Data - Line'!$A$8</c:f>
              <c:strCache>
                <c:ptCount val="1"/>
                <c:pt idx="0">
                  <c:v>Continuing</c:v>
                </c:pt>
              </c:strCache>
            </c:strRef>
          </c:tx>
          <c:spPr>
            <a:ln w="25400">
              <a:solidFill>
                <a:srgbClr val="7030A0"/>
              </a:solidFill>
            </a:ln>
          </c:spPr>
          <c:marker>
            <c:symbol val="none"/>
          </c:marker>
          <c:dLbls>
            <c:dLbl>
              <c:idx val="0"/>
              <c:layout>
                <c:manualLayout>
                  <c:x val="0"/>
                  <c:y val="2.25394440270473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6BCB-4849-A239-459910D35235}"/>
                </c:ext>
              </c:extLst>
            </c:dLbl>
            <c:dLbl>
              <c:idx val="1"/>
              <c:layout>
                <c:manualLayout>
                  <c:x val="-2.3499482852719078E-17"/>
                  <c:y val="-1.50262960180315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BCB-4849-A239-459910D35235}"/>
                </c:ext>
              </c:extLst>
            </c:dLbl>
            <c:dLbl>
              <c:idx val="2"/>
              <c:layout>
                <c:manualLayout>
                  <c:x val="-4.6998965705438157E-17"/>
                  <c:y val="2.0035061357375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BCB-4849-A239-459910D35235}"/>
                </c:ext>
              </c:extLst>
            </c:dLbl>
            <c:dLbl>
              <c:idx val="3"/>
              <c:layout>
                <c:manualLayout>
                  <c:x val="-2.5636095622637144E-3"/>
                  <c:y val="-2.50438266967192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6BCB-4849-A239-459910D35235}"/>
                </c:ext>
              </c:extLst>
            </c:dLbl>
            <c:dLbl>
              <c:idx val="4"/>
              <c:layout>
                <c:manualLayout>
                  <c:x val="0"/>
                  <c:y val="-2.7548209366391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BCB-4849-A239-459910D35235}"/>
                </c:ext>
              </c:extLst>
            </c:dLbl>
            <c:dLbl>
              <c:idx val="5"/>
              <c:layout>
                <c:manualLayout>
                  <c:x val="-1.2818047811318336E-3"/>
                  <c:y val="-1.7530678687703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6BCB-4849-A239-459910D35235}"/>
                </c:ext>
              </c:extLst>
            </c:dLbl>
            <c:dLbl>
              <c:idx val="6"/>
              <c:layout>
                <c:manualLayout>
                  <c:x val="-9.3997931410876313E-17"/>
                  <c:y val="2.25394440270472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6BCB-4849-A239-459910D35235}"/>
                </c:ext>
              </c:extLst>
            </c:dLbl>
            <c:dLbl>
              <c:idx val="7"/>
              <c:layout>
                <c:manualLayout>
                  <c:x val="-7.6908286867910019E-3"/>
                  <c:y val="3.0052592036063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6BCB-4849-A239-459910D35235}"/>
                </c:ext>
              </c:extLst>
            </c:dLbl>
            <c:dLbl>
              <c:idx val="8"/>
              <c:layout>
                <c:manualLayout>
                  <c:x val="-9.3997931410876313E-17"/>
                  <c:y val="2.5043826696719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6BCB-4849-A239-459910D35235}"/>
                </c:ext>
              </c:extLst>
            </c:dLbl>
            <c:dLbl>
              <c:idx val="9"/>
              <c:layout>
                <c:manualLayout>
                  <c:x val="0"/>
                  <c:y val="2.0035061357375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6BCB-4849-A239-459910D35235}"/>
                </c:ext>
              </c:extLst>
            </c:dLbl>
            <c:dLbl>
              <c:idx val="10"/>
              <c:layout>
                <c:manualLayout>
                  <c:x val="-1.2818047811318336E-3"/>
                  <c:y val="-1.7530678687703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6BCB-4849-A239-459910D35235}"/>
                </c:ext>
              </c:extLst>
            </c:dLbl>
            <c:dLbl>
              <c:idx val="11"/>
              <c:layout>
                <c:manualLayout>
                  <c:x val="-2.4396941285749315E-2"/>
                  <c:y val="-3.39536297479040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3-6BCB-4849-A239-459910D3523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 - Line'!$B$4:$M$4</c:f>
              <c:strCache>
                <c:ptCount val="12"/>
                <c:pt idx="0">
                  <c:v>Fall 2012</c:v>
                </c:pt>
                <c:pt idx="1">
                  <c:v>Fall 2013</c:v>
                </c:pt>
                <c:pt idx="2">
                  <c:v>Fall 2014</c:v>
                </c:pt>
                <c:pt idx="3">
                  <c:v>Fall 2015</c:v>
                </c:pt>
                <c:pt idx="4">
                  <c:v>Fall 2016</c:v>
                </c:pt>
                <c:pt idx="5">
                  <c:v>Fall 2017</c:v>
                </c:pt>
                <c:pt idx="6">
                  <c:v>Fall 2018</c:v>
                </c:pt>
                <c:pt idx="7">
                  <c:v>Fall 2019</c:v>
                </c:pt>
                <c:pt idx="8">
                  <c:v>Fall 2020</c:v>
                </c:pt>
                <c:pt idx="9">
                  <c:v>Fall 2021</c:v>
                </c:pt>
                <c:pt idx="10">
                  <c:v>Fall 2022</c:v>
                </c:pt>
                <c:pt idx="11">
                  <c:v>Fall 2023</c:v>
                </c:pt>
              </c:strCache>
            </c:strRef>
          </c:cat>
          <c:val>
            <c:numRef>
              <c:f>'Data - Line'!$B$8:$M$8</c:f>
              <c:numCache>
                <c:formatCode>_(* #,##0_);_(* \(#,##0\);_(* "-"??_);_(@_)</c:formatCode>
                <c:ptCount val="12"/>
                <c:pt idx="0">
                  <c:v>1317</c:v>
                </c:pt>
                <c:pt idx="1">
                  <c:v>1283</c:v>
                </c:pt>
                <c:pt idx="2">
                  <c:v>1339</c:v>
                </c:pt>
                <c:pt idx="3">
                  <c:v>1283</c:v>
                </c:pt>
                <c:pt idx="4">
                  <c:v>1356</c:v>
                </c:pt>
                <c:pt idx="5">
                  <c:v>1358</c:v>
                </c:pt>
                <c:pt idx="6">
                  <c:v>1352</c:v>
                </c:pt>
                <c:pt idx="7">
                  <c:v>1312.404</c:v>
                </c:pt>
                <c:pt idx="8">
                  <c:v>1274.7151744</c:v>
                </c:pt>
                <c:pt idx="9">
                  <c:v>1297.8355344998402</c:v>
                </c:pt>
                <c:pt idx="10">
                  <c:v>1312.4845946590985</c:v>
                </c:pt>
                <c:pt idx="11">
                  <c:v>1321.7662391760048</c:v>
                </c:pt>
              </c:numCache>
            </c:numRef>
          </c:val>
          <c:smooth val="0"/>
          <c:extLst>
            <c:ext xmlns:c16="http://schemas.microsoft.com/office/drawing/2014/chart" uri="{C3380CC4-5D6E-409C-BE32-E72D297353CC}">
              <c16:uniqueId val="{00000018-6BCB-4849-A239-459910D35235}"/>
            </c:ext>
          </c:extLst>
        </c:ser>
        <c:ser>
          <c:idx val="3"/>
          <c:order val="3"/>
          <c:tx>
            <c:strRef>
              <c:f>'Data - Line'!$A$9</c:f>
              <c:strCache>
                <c:ptCount val="1"/>
                <c:pt idx="0">
                  <c:v>Total</c:v>
                </c:pt>
              </c:strCache>
            </c:strRef>
          </c:tx>
          <c:spPr>
            <a:ln>
              <a:solidFill>
                <a:srgbClr val="990033"/>
              </a:solidFill>
            </a:ln>
            <a:effectLst>
              <a:innerShdw blurRad="63500" dist="50800" dir="13500000">
                <a:prstClr val="black">
                  <a:alpha val="50000"/>
                </a:prstClr>
              </a:innerShdw>
            </a:effectLst>
          </c:spPr>
          <c:marker>
            <c:symbol val="none"/>
          </c:marker>
          <c:dLbls>
            <c:dLbl>
              <c:idx val="0"/>
              <c:layout>
                <c:manualLayout>
                  <c:x val="7.6908286867910019E-3"/>
                  <c:y val="2.0035061357375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6BCB-4849-A239-459910D35235}"/>
                </c:ext>
              </c:extLst>
            </c:dLbl>
            <c:dLbl>
              <c:idx val="1"/>
              <c:layout>
                <c:manualLayout>
                  <c:x val="-1.2818141068990025E-3"/>
                  <c:y val="-3.29131963197741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6BCB-4849-A239-459910D35235}"/>
                </c:ext>
              </c:extLst>
            </c:dLbl>
            <c:dLbl>
              <c:idx val="2"/>
              <c:layout>
                <c:manualLayout>
                  <c:x val="1.2818047811318336E-3"/>
                  <c:y val="-3.50613573754070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6BCB-4849-A239-459910D35235}"/>
                </c:ext>
              </c:extLst>
            </c:dLbl>
            <c:dLbl>
              <c:idx val="3"/>
              <c:layout>
                <c:manualLayout>
                  <c:x val="3.8454143433954537E-3"/>
                  <c:y val="-2.5043826696719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6BCB-4849-A239-459910D35235}"/>
                </c:ext>
              </c:extLst>
            </c:dLbl>
            <c:dLbl>
              <c:idx val="4"/>
              <c:layout>
                <c:manualLayout>
                  <c:x val="1.2818047811318336E-3"/>
                  <c:y val="-2.75482093663911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6BCB-4849-A239-459910D35235}"/>
                </c:ext>
              </c:extLst>
            </c:dLbl>
            <c:dLbl>
              <c:idx val="5"/>
              <c:layout>
                <c:manualLayout>
                  <c:x val="0"/>
                  <c:y val="-3.00525920360631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6BCB-4849-A239-459910D35235}"/>
                </c:ext>
              </c:extLst>
            </c:dLbl>
            <c:dLbl>
              <c:idx val="6"/>
              <c:layout>
                <c:manualLayout>
                  <c:x val="-2.8702283865588481E-3"/>
                  <c:y val="2.79779143052338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6BCB-4849-A239-459910D35235}"/>
                </c:ext>
              </c:extLst>
            </c:dLbl>
            <c:dLbl>
              <c:idx val="7"/>
              <c:layout>
                <c:manualLayout>
                  <c:x val="6.4089713847268895E-3"/>
                  <c:y val="-1.89272462763089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6BCB-4849-A239-459910D35235}"/>
                </c:ext>
              </c:extLst>
            </c:dLbl>
            <c:dLbl>
              <c:idx val="8"/>
              <c:layout>
                <c:manualLayout>
                  <c:x val="-9.3997931410876313E-17"/>
                  <c:y val="1.7530678687703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6BCB-4849-A239-459910D35235}"/>
                </c:ext>
              </c:extLst>
            </c:dLbl>
            <c:dLbl>
              <c:idx val="9"/>
              <c:layout>
                <c:manualLayout>
                  <c:x val="0"/>
                  <c:y val="1.5026296018031555E-2"/>
                </c:manualLayout>
              </c:layout>
              <c:tx>
                <c:rich>
                  <a:bodyPr/>
                  <a:lstStyle/>
                  <a:p>
                    <a:fld id="{1BF0D200-2810-48ED-9F12-619CE2EE5585}"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2-6BCB-4849-A239-459910D35235}"/>
                </c:ext>
              </c:extLst>
            </c:dLbl>
            <c:dLbl>
              <c:idx val="10"/>
              <c:layout>
                <c:manualLayout>
                  <c:x val="-1.2511483738574384E-2"/>
                  <c:y val="-3.1771630888877647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538825488984086E-2"/>
                      <c:h val="4.4936425889982014E-2"/>
                    </c:manualLayout>
                  </c15:layout>
                </c:ext>
                <c:ext xmlns:c16="http://schemas.microsoft.com/office/drawing/2014/chart" uri="{C3380CC4-5D6E-409C-BE32-E72D297353CC}">
                  <c16:uniqueId val="{00000023-6BCB-4849-A239-459910D35235}"/>
                </c:ext>
              </c:extLst>
            </c:dLbl>
            <c:dLbl>
              <c:idx val="11"/>
              <c:layout>
                <c:manualLayout>
                  <c:x val="-2.8719121032107008E-2"/>
                  <c:y val="-3.05757474425780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6BCB-4849-A239-459910D3523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 - Line'!$B$4:$M$4</c:f>
              <c:strCache>
                <c:ptCount val="12"/>
                <c:pt idx="0">
                  <c:v>Fall 2012</c:v>
                </c:pt>
                <c:pt idx="1">
                  <c:v>Fall 2013</c:v>
                </c:pt>
                <c:pt idx="2">
                  <c:v>Fall 2014</c:v>
                </c:pt>
                <c:pt idx="3">
                  <c:v>Fall 2015</c:v>
                </c:pt>
                <c:pt idx="4">
                  <c:v>Fall 2016</c:v>
                </c:pt>
                <c:pt idx="5">
                  <c:v>Fall 2017</c:v>
                </c:pt>
                <c:pt idx="6">
                  <c:v>Fall 2018</c:v>
                </c:pt>
                <c:pt idx="7">
                  <c:v>Fall 2019</c:v>
                </c:pt>
                <c:pt idx="8">
                  <c:v>Fall 2020</c:v>
                </c:pt>
                <c:pt idx="9">
                  <c:v>Fall 2021</c:v>
                </c:pt>
                <c:pt idx="10">
                  <c:v>Fall 2022</c:v>
                </c:pt>
                <c:pt idx="11">
                  <c:v>Fall 2023</c:v>
                </c:pt>
              </c:strCache>
            </c:strRef>
          </c:cat>
          <c:val>
            <c:numRef>
              <c:f>'Data - Line'!$B$9:$M$9</c:f>
              <c:numCache>
                <c:formatCode>_(* #,##0_);_(* \(#,##0\);_(* "-"??_);_(@_)</c:formatCode>
                <c:ptCount val="12"/>
                <c:pt idx="0">
                  <c:v>1958</c:v>
                </c:pt>
                <c:pt idx="1">
                  <c:v>1944</c:v>
                </c:pt>
                <c:pt idx="2">
                  <c:v>1945</c:v>
                </c:pt>
                <c:pt idx="3">
                  <c:v>1990</c:v>
                </c:pt>
                <c:pt idx="4">
                  <c:v>2060</c:v>
                </c:pt>
                <c:pt idx="5">
                  <c:v>2031</c:v>
                </c:pt>
                <c:pt idx="6">
                  <c:v>2005</c:v>
                </c:pt>
                <c:pt idx="7">
                  <c:v>1972.404</c:v>
                </c:pt>
                <c:pt idx="8">
                  <c:v>1934.7151744</c:v>
                </c:pt>
                <c:pt idx="9">
                  <c:v>1957.8355344998402</c:v>
                </c:pt>
                <c:pt idx="10">
                  <c:v>1972.4845946590985</c:v>
                </c:pt>
                <c:pt idx="11">
                  <c:v>1981.7662391760048</c:v>
                </c:pt>
              </c:numCache>
            </c:numRef>
          </c:val>
          <c:smooth val="0"/>
          <c:extLst>
            <c:ext xmlns:c16="http://schemas.microsoft.com/office/drawing/2014/chart" uri="{C3380CC4-5D6E-409C-BE32-E72D297353CC}">
              <c16:uniqueId val="{00000025-6BCB-4849-A239-459910D35235}"/>
            </c:ext>
          </c:extLst>
        </c:ser>
        <c:dLbls>
          <c:showLegendKey val="0"/>
          <c:showVal val="0"/>
          <c:showCatName val="0"/>
          <c:showSerName val="0"/>
          <c:showPercent val="0"/>
          <c:showBubbleSize val="0"/>
        </c:dLbls>
        <c:marker val="1"/>
        <c:smooth val="0"/>
        <c:axId val="327269160"/>
        <c:axId val="327269552"/>
      </c:lineChart>
      <c:lineChart>
        <c:grouping val="standard"/>
        <c:varyColors val="0"/>
        <c:ser>
          <c:idx val="0"/>
          <c:order val="0"/>
          <c:tx>
            <c:strRef>
              <c:f>'Data - Line'!$A$5</c:f>
              <c:strCache>
                <c:ptCount val="1"/>
                <c:pt idx="0">
                  <c:v>Freshmen</c:v>
                </c:pt>
              </c:strCache>
            </c:strRef>
          </c:tx>
          <c:spPr>
            <a:ln w="38100">
              <a:solidFill>
                <a:srgbClr val="0000FF"/>
              </a:solidFill>
            </a:ln>
          </c:spPr>
          <c:marker>
            <c:symbol val="circle"/>
            <c:size val="7"/>
            <c:spPr>
              <a:solidFill>
                <a:srgbClr val="0000FF"/>
              </a:solidFill>
            </c:spPr>
          </c:marker>
          <c:dLbls>
            <c:dLbl>
              <c:idx val="0"/>
              <c:layout>
                <c:manualLayout>
                  <c:x val="-2.8334345151674357E-2"/>
                  <c:y val="3.327082236433443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6BCB-4849-A239-459910D35235}"/>
                </c:ext>
              </c:extLst>
            </c:dLbl>
            <c:dLbl>
              <c:idx val="1"/>
              <c:layout>
                <c:manualLayout>
                  <c:x val="-2.4488930808278846E-2"/>
                  <c:y val="2.07489090159748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6BCB-4849-A239-459910D35235}"/>
                </c:ext>
              </c:extLst>
            </c:dLbl>
            <c:dLbl>
              <c:idx val="2"/>
              <c:layout>
                <c:manualLayout>
                  <c:x val="-2.705254037054251E-2"/>
                  <c:y val="3.327082236433443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6BCB-4849-A239-459910D35235}"/>
                </c:ext>
              </c:extLst>
            </c:dLbl>
            <c:dLbl>
              <c:idx val="3"/>
              <c:layout>
                <c:manualLayout>
                  <c:x val="-1.9155182107665959E-2"/>
                  <c:y val="3.04734832333683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6BCB-4849-A239-459910D35235}"/>
                </c:ext>
              </c:extLst>
            </c:dLbl>
            <c:dLbl>
              <c:idx val="4"/>
              <c:layout>
                <c:manualLayout>
                  <c:x val="-2.7778926449593604E-2"/>
                  <c:y val="2.71601428882761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6BCB-4849-A239-459910D35235}"/>
                </c:ext>
              </c:extLst>
            </c:dLbl>
            <c:dLbl>
              <c:idx val="5"/>
              <c:layout>
                <c:manualLayout>
                  <c:x val="-2.5770735589410773E-2"/>
                  <c:y val="3.32708223643343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6BCB-4849-A239-459910D35235}"/>
                </c:ext>
              </c:extLst>
            </c:dLbl>
            <c:dLbl>
              <c:idx val="6"/>
              <c:layout>
                <c:manualLayout>
                  <c:x val="-2.4488930808278846E-2"/>
                  <c:y val="2.074890901597480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C-6BCB-4849-A239-459910D35235}"/>
                </c:ext>
              </c:extLst>
            </c:dLbl>
            <c:dLbl>
              <c:idx val="7"/>
              <c:layout>
                <c:manualLayout>
                  <c:x val="-2.4488930808278939E-2"/>
                  <c:y val="2.07489090159747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6BCB-4849-A239-459910D35235}"/>
                </c:ext>
              </c:extLst>
            </c:dLbl>
            <c:dLbl>
              <c:idx val="8"/>
              <c:layout>
                <c:manualLayout>
                  <c:x val="-2.5770735589410773E-2"/>
                  <c:y val="1.57401436766309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E-6BCB-4849-A239-459910D35235}"/>
                </c:ext>
              </c:extLst>
            </c:dLbl>
            <c:dLbl>
              <c:idx val="9"/>
              <c:layout>
                <c:manualLayout>
                  <c:x val="-2.5770735589410676E-2"/>
                  <c:y val="2.32532916856467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F-6BCB-4849-A239-459910D35235}"/>
                </c:ext>
              </c:extLst>
            </c:dLbl>
            <c:dLbl>
              <c:idx val="10"/>
              <c:layout>
                <c:manualLayout>
                  <c:x val="-2.4488930808278846E-2"/>
                  <c:y val="2.07489090159748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0-6BCB-4849-A239-459910D35235}"/>
                </c:ext>
              </c:extLst>
            </c:dLbl>
            <c:dLbl>
              <c:idx val="11"/>
              <c:layout>
                <c:manualLayout>
                  <c:x val="-2.6462704008000975E-2"/>
                  <c:y val="2.23466651506105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1-6BCB-4849-A239-459910D35235}"/>
                </c:ext>
              </c:extLst>
            </c:dLbl>
            <c:spPr>
              <a:noFill/>
              <a:ln>
                <a:noFill/>
              </a:ln>
              <a:effectLst/>
            </c:spPr>
            <c:txPr>
              <a:bodyPr/>
              <a:lstStyle/>
              <a:p>
                <a:pPr>
                  <a:defRPr sz="11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 Line'!$B$4:$M$4</c:f>
              <c:strCache>
                <c:ptCount val="12"/>
                <c:pt idx="0">
                  <c:v>Fall 2012</c:v>
                </c:pt>
                <c:pt idx="1">
                  <c:v>Fall 2013</c:v>
                </c:pt>
                <c:pt idx="2">
                  <c:v>Fall 2014</c:v>
                </c:pt>
                <c:pt idx="3">
                  <c:v>Fall 2015</c:v>
                </c:pt>
                <c:pt idx="4">
                  <c:v>Fall 2016</c:v>
                </c:pt>
                <c:pt idx="5">
                  <c:v>Fall 2017</c:v>
                </c:pt>
                <c:pt idx="6">
                  <c:v>Fall 2018</c:v>
                </c:pt>
                <c:pt idx="7">
                  <c:v>Fall 2019</c:v>
                </c:pt>
                <c:pt idx="8">
                  <c:v>Fall 2020</c:v>
                </c:pt>
                <c:pt idx="9">
                  <c:v>Fall 2021</c:v>
                </c:pt>
                <c:pt idx="10">
                  <c:v>Fall 2022</c:v>
                </c:pt>
                <c:pt idx="11">
                  <c:v>Fall 2023</c:v>
                </c:pt>
              </c:strCache>
            </c:strRef>
          </c:cat>
          <c:val>
            <c:numRef>
              <c:f>'Data - Line'!$B$5:$M$5</c:f>
              <c:numCache>
                <c:formatCode>_(* #,##0_);_(* \(#,##0\);_(* "-"_);_(@_)</c:formatCode>
                <c:ptCount val="12"/>
                <c:pt idx="0">
                  <c:v>380</c:v>
                </c:pt>
                <c:pt idx="1">
                  <c:v>460</c:v>
                </c:pt>
                <c:pt idx="2">
                  <c:v>392</c:v>
                </c:pt>
                <c:pt idx="3">
                  <c:v>478</c:v>
                </c:pt>
                <c:pt idx="4">
                  <c:v>477</c:v>
                </c:pt>
                <c:pt idx="5">
                  <c:v>436</c:v>
                </c:pt>
                <c:pt idx="6">
                  <c:v>418</c:v>
                </c:pt>
                <c:pt idx="7">
                  <c:v>430</c:v>
                </c:pt>
                <c:pt idx="8">
                  <c:v>430</c:v>
                </c:pt>
                <c:pt idx="9">
                  <c:v>430</c:v>
                </c:pt>
                <c:pt idx="10">
                  <c:v>430</c:v>
                </c:pt>
                <c:pt idx="11">
                  <c:v>430</c:v>
                </c:pt>
              </c:numCache>
            </c:numRef>
          </c:val>
          <c:smooth val="0"/>
          <c:extLst>
            <c:ext xmlns:c16="http://schemas.microsoft.com/office/drawing/2014/chart" uri="{C3380CC4-5D6E-409C-BE32-E72D297353CC}">
              <c16:uniqueId val="{00000032-6BCB-4849-A239-459910D35235}"/>
            </c:ext>
          </c:extLst>
        </c:ser>
        <c:dLbls>
          <c:showLegendKey val="0"/>
          <c:showVal val="0"/>
          <c:showCatName val="0"/>
          <c:showSerName val="0"/>
          <c:showPercent val="0"/>
          <c:showBubbleSize val="0"/>
        </c:dLbls>
        <c:marker val="1"/>
        <c:smooth val="0"/>
        <c:axId val="458193064"/>
        <c:axId val="327269944"/>
      </c:lineChart>
      <c:catAx>
        <c:axId val="327269160"/>
        <c:scaling>
          <c:orientation val="minMax"/>
        </c:scaling>
        <c:delete val="0"/>
        <c:axPos val="b"/>
        <c:numFmt formatCode="@" sourceLinked="0"/>
        <c:majorTickMark val="in"/>
        <c:minorTickMark val="none"/>
        <c:tickLblPos val="nextTo"/>
        <c:txPr>
          <a:bodyPr/>
          <a:lstStyle/>
          <a:p>
            <a:pPr>
              <a:defRPr b="1"/>
            </a:pPr>
            <a:endParaRPr lang="en-US"/>
          </a:p>
        </c:txPr>
        <c:crossAx val="327269552"/>
        <c:crosses val="autoZero"/>
        <c:auto val="1"/>
        <c:lblAlgn val="ctr"/>
        <c:lblOffset val="100"/>
        <c:noMultiLvlLbl val="0"/>
      </c:catAx>
      <c:valAx>
        <c:axId val="327269552"/>
        <c:scaling>
          <c:orientation val="minMax"/>
          <c:max val="2500"/>
        </c:scaling>
        <c:delete val="0"/>
        <c:axPos val="l"/>
        <c:majorGridlines/>
        <c:minorGridlines/>
        <c:numFmt formatCode="#,##0_);\(#,##0\)" sourceLinked="0"/>
        <c:majorTickMark val="none"/>
        <c:minorTickMark val="out"/>
        <c:tickLblPos val="nextTo"/>
        <c:spPr>
          <a:ln w="9525">
            <a:noFill/>
          </a:ln>
          <a:effectLst>
            <a:outerShdw blurRad="50800" dist="50800" dir="5400000" algn="ctr" rotWithShape="0">
              <a:schemeClr val="tx2">
                <a:lumMod val="40000"/>
                <a:lumOff val="60000"/>
              </a:schemeClr>
            </a:outerShdw>
          </a:effectLst>
        </c:spPr>
        <c:txPr>
          <a:bodyPr/>
          <a:lstStyle/>
          <a:p>
            <a:pPr>
              <a:defRPr sz="1000" b="0"/>
            </a:pPr>
            <a:endParaRPr lang="en-US"/>
          </a:p>
        </c:txPr>
        <c:crossAx val="327269160"/>
        <c:crosses val="autoZero"/>
        <c:crossBetween val="between"/>
        <c:majorUnit val="500"/>
        <c:minorUnit val="100"/>
      </c:valAx>
      <c:valAx>
        <c:axId val="327269944"/>
        <c:scaling>
          <c:orientation val="minMax"/>
        </c:scaling>
        <c:delete val="0"/>
        <c:axPos val="r"/>
        <c:numFmt formatCode="_(* #,##0_);_(* \(#,##0\);_(* &quot;-&quot;_);_(@_)" sourceLinked="1"/>
        <c:majorTickMark val="out"/>
        <c:minorTickMark val="none"/>
        <c:tickLblPos val="nextTo"/>
        <c:crossAx val="458193064"/>
        <c:crosses val="max"/>
        <c:crossBetween val="between"/>
      </c:valAx>
      <c:catAx>
        <c:axId val="458193064"/>
        <c:scaling>
          <c:orientation val="minMax"/>
        </c:scaling>
        <c:delete val="1"/>
        <c:axPos val="b"/>
        <c:numFmt formatCode="General" sourceLinked="1"/>
        <c:majorTickMark val="out"/>
        <c:minorTickMark val="none"/>
        <c:tickLblPos val="none"/>
        <c:crossAx val="327269944"/>
        <c:crosses val="autoZero"/>
        <c:auto val="1"/>
        <c:lblAlgn val="ctr"/>
        <c:lblOffset val="100"/>
        <c:noMultiLvlLbl val="0"/>
      </c:catAx>
      <c:spPr>
        <a:solidFill>
          <a:srgbClr val="F2F2F2"/>
        </a:solidFill>
      </c:spPr>
    </c:plotArea>
    <c:legend>
      <c:legendPos val="b"/>
      <c:layout>
        <c:manualLayout>
          <c:xMode val="edge"/>
          <c:yMode val="edge"/>
          <c:x val="0.26019178501009188"/>
          <c:y val="0.92258468593952836"/>
          <c:w val="0.50203366731182297"/>
          <c:h val="4.6439637283606741E-2"/>
        </c:manualLayout>
      </c:layout>
      <c:overlay val="0"/>
      <c:txPr>
        <a:bodyPr/>
        <a:lstStyle/>
        <a:p>
          <a:pPr>
            <a:defRPr sz="1100"/>
          </a:pPr>
          <a:endParaRPr lang="en-US"/>
        </a:p>
      </c:txPr>
    </c:legend>
    <c:plotVisOnly val="1"/>
    <c:dispBlanksAs val="gap"/>
    <c:showDLblsOverMax val="0"/>
  </c:chart>
  <c:spPr>
    <a:solidFill>
      <a:schemeClr val="bg1"/>
    </a:solidFill>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C8066-03E5-46B0-A687-859392741888}"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949B3B6D-466E-4C49-ADD8-811806A59F43}">
      <dgm:prSet phldrT="[Text]"/>
      <dgm:spPr>
        <a:xfrm>
          <a:off x="3027248" y="0"/>
          <a:ext cx="1399351" cy="699675"/>
        </a:xfrm>
        <a:prstGeom prst="roundRect">
          <a:avLst>
            <a:gd name="adj" fmla="val 10000"/>
          </a:avLst>
        </a:prstGeom>
        <a:solidFill>
          <a:srgbClr val="C00000"/>
        </a:solidFill>
        <a:ln>
          <a:noFill/>
        </a:ln>
        <a:effectLst/>
        <a:sp3d extrusionH="381000" contourW="38100" prstMaterial="matte">
          <a:contourClr>
            <a:sysClr val="window" lastClr="FFFFFF"/>
          </a:contourClr>
        </a:sp3d>
      </dgm:spPr>
      <dgm:t>
        <a:bodyPr/>
        <a:lstStyle/>
        <a:p>
          <a:r>
            <a:rPr lang="en-US">
              <a:solidFill>
                <a:sysClr val="window" lastClr="FFFFFF"/>
              </a:solidFill>
              <a:latin typeface="Calibri" panose="020F0502020204030204"/>
              <a:ea typeface="+mn-ea"/>
              <a:cs typeface="+mn-cs"/>
            </a:rPr>
            <a:t>VP Strategic Enrollment  Mgt.</a:t>
          </a:r>
        </a:p>
      </dgm:t>
    </dgm:pt>
    <dgm:pt modelId="{41C937AB-5E9C-4E75-840F-A1DF72C145AB}" type="parTrans" cxnId="{3BF7D2F7-11D3-4DD1-A78A-DFAFECBE4AD0}">
      <dgm:prSet/>
      <dgm:spPr/>
      <dgm:t>
        <a:bodyPr/>
        <a:lstStyle/>
        <a:p>
          <a:endParaRPr lang="en-US">
            <a:solidFill>
              <a:schemeClr val="lt1"/>
            </a:solidFill>
          </a:endParaRPr>
        </a:p>
      </dgm:t>
    </dgm:pt>
    <dgm:pt modelId="{0D1E48C9-DE4D-46E5-B380-DAA0FA886D71}" type="sibTrans" cxnId="{3BF7D2F7-11D3-4DD1-A78A-DFAFECBE4AD0}">
      <dgm:prSet/>
      <dgm:spPr/>
      <dgm:t>
        <a:bodyPr/>
        <a:lstStyle/>
        <a:p>
          <a:endParaRPr lang="en-US">
            <a:solidFill>
              <a:schemeClr val="lt1"/>
            </a:solidFill>
          </a:endParaRPr>
        </a:p>
      </dgm:t>
    </dgm:pt>
    <dgm:pt modelId="{C4F1BF96-38C5-492C-85FD-2937752DBAFF}">
      <dgm:prSet phldrT="[Text]"/>
      <dgm:spPr>
        <a:xfrm>
          <a:off x="5547438" y="808919"/>
          <a:ext cx="1399351" cy="699675"/>
        </a:xfrm>
        <a:prstGeom prst="roundRect">
          <a:avLst>
            <a:gd name="adj" fmla="val 10000"/>
          </a:avLst>
        </a:prstGeom>
        <a:solidFill>
          <a:srgbClr val="C00000"/>
        </a:solidFill>
        <a:ln>
          <a:noFill/>
        </a:ln>
        <a:effectLst/>
        <a:sp3d extrusionH="381000" contourW="38100" prstMaterial="matte">
          <a:contourClr>
            <a:sysClr val="window" lastClr="FFFFFF"/>
          </a:contourClr>
        </a:sp3d>
      </dgm:spPr>
      <dgm:t>
        <a:bodyPr/>
        <a:lstStyle/>
        <a:p>
          <a:r>
            <a:rPr lang="en-US">
              <a:solidFill>
                <a:sysClr val="window" lastClr="FFFFFF"/>
              </a:solidFill>
              <a:latin typeface="Calibri" panose="020F0502020204030204"/>
              <a:ea typeface="+mn-ea"/>
              <a:cs typeface="+mn-cs"/>
            </a:rPr>
            <a:t>AVP for Performance Director of Fin AId </a:t>
          </a:r>
        </a:p>
      </dgm:t>
    </dgm:pt>
    <dgm:pt modelId="{9431D229-ECDE-4F69-9D67-FF3F62048229}" type="parTrans" cxnId="{035EA921-B8E4-426C-A522-A3825D9769D6}">
      <dgm:prSet/>
      <dgm:spPr>
        <a:xfrm rot="2149099">
          <a:off x="4295891" y="743388"/>
          <a:ext cx="1382255" cy="21818"/>
        </a:xfrm>
        <a:custGeom>
          <a:avLst/>
          <a:gdLst/>
          <a:ahLst/>
          <a:cxnLst/>
          <a:rect l="0" t="0" r="0" b="0"/>
          <a:pathLst>
            <a:path>
              <a:moveTo>
                <a:pt x="0" y="10909"/>
              </a:moveTo>
              <a:lnTo>
                <a:pt x="1382255" y="10909"/>
              </a:lnTo>
            </a:path>
          </a:pathLst>
        </a:custGeom>
        <a:noFill/>
        <a:ln w="12700" cap="flat" cmpd="sng" algn="ctr">
          <a:solidFill>
            <a:srgbClr val="A5B592">
              <a:shade val="60000"/>
              <a:hueOff val="0"/>
              <a:satOff val="0"/>
              <a:lumOff val="0"/>
              <a:alphaOff val="0"/>
            </a:srgbClr>
          </a:solidFill>
          <a:prstDash val="solid"/>
          <a:miter lim="800000"/>
        </a:ln>
        <a:effectLst/>
        <a:sp3d z="-40000" prstMaterial="matte"/>
      </dgm:spPr>
      <dgm:t>
        <a:bodyPr/>
        <a:lstStyle/>
        <a:p>
          <a:endParaRPr lang="en-US">
            <a:solidFill>
              <a:sysClr val="window" lastClr="FFFFFF"/>
            </a:solidFill>
            <a:latin typeface="Calibri" panose="020F0502020204030204"/>
            <a:ea typeface="+mn-ea"/>
            <a:cs typeface="+mn-cs"/>
          </a:endParaRPr>
        </a:p>
      </dgm:t>
    </dgm:pt>
    <dgm:pt modelId="{6C2FE6EA-2745-41E3-AE13-55709559E634}" type="sibTrans" cxnId="{035EA921-B8E4-426C-A522-A3825D9769D6}">
      <dgm:prSet/>
      <dgm:spPr/>
      <dgm:t>
        <a:bodyPr/>
        <a:lstStyle/>
        <a:p>
          <a:endParaRPr lang="en-US">
            <a:solidFill>
              <a:schemeClr val="lt1"/>
            </a:solidFill>
          </a:endParaRPr>
        </a:p>
      </dgm:t>
    </dgm:pt>
    <dgm:pt modelId="{2AC52AB5-0D85-469B-89B7-F390462C6CFF}">
      <dgm:prSet phldrT="[Text]"/>
      <dgm:spPr>
        <a:xfrm>
          <a:off x="5836950" y="3081690"/>
          <a:ext cx="1399351" cy="699675"/>
        </a:xfrm>
        <a:prstGeom prst="roundRect">
          <a:avLst>
            <a:gd name="adj" fmla="val 10000"/>
          </a:avLst>
        </a:prstGeom>
        <a:solidFill>
          <a:srgbClr val="7030A0"/>
        </a:solidFill>
        <a:ln>
          <a:noFill/>
        </a:ln>
        <a:effectLst/>
        <a:sp3d extrusionH="381000" contourW="38100" prstMaterial="matte">
          <a:contourClr>
            <a:sysClr val="window" lastClr="FFFFFF"/>
          </a:contourClr>
        </a:sp3d>
      </dgm:spPr>
      <dgm:t>
        <a:bodyPr/>
        <a:lstStyle/>
        <a:p>
          <a:r>
            <a:rPr lang="en-US">
              <a:solidFill>
                <a:sysClr val="window" lastClr="FFFFFF"/>
              </a:solidFill>
              <a:latin typeface="Calibri" panose="020F0502020204030204"/>
              <a:ea typeface="+mn-ea"/>
              <a:cs typeface="+mn-cs"/>
            </a:rPr>
            <a:t>Associate Director (New Students)</a:t>
          </a:r>
        </a:p>
      </dgm:t>
    </dgm:pt>
    <dgm:pt modelId="{7BB8FA31-2ADE-4497-91E8-00911996AE14}" type="parTrans" cxnId="{4BDDF346-B835-47E4-BA38-C935669492CC}">
      <dgm:prSet/>
      <dgm:spPr>
        <a:xfrm rot="6961631">
          <a:off x="5127233" y="2284233"/>
          <a:ext cx="2529275" cy="21818"/>
        </a:xfrm>
        <a:custGeom>
          <a:avLst/>
          <a:gdLst/>
          <a:ahLst/>
          <a:cxnLst/>
          <a:rect l="0" t="0" r="0" b="0"/>
          <a:pathLst>
            <a:path>
              <a:moveTo>
                <a:pt x="0" y="10909"/>
              </a:moveTo>
              <a:lnTo>
                <a:pt x="2529275"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gm:spPr>
      <dgm:t>
        <a:bodyPr/>
        <a:lstStyle/>
        <a:p>
          <a:endParaRPr lang="en-US">
            <a:solidFill>
              <a:sysClr val="window" lastClr="FFFFFF"/>
            </a:solidFill>
            <a:latin typeface="Calibri" panose="020F0502020204030204"/>
            <a:ea typeface="+mn-ea"/>
            <a:cs typeface="+mn-cs"/>
          </a:endParaRPr>
        </a:p>
      </dgm:t>
    </dgm:pt>
    <dgm:pt modelId="{FE1DCEF0-5175-4FD2-9417-44CE10298630}" type="sibTrans" cxnId="{4BDDF346-B835-47E4-BA38-C935669492CC}">
      <dgm:prSet/>
      <dgm:spPr/>
      <dgm:t>
        <a:bodyPr/>
        <a:lstStyle/>
        <a:p>
          <a:endParaRPr lang="en-US">
            <a:solidFill>
              <a:schemeClr val="lt1"/>
            </a:solidFill>
          </a:endParaRPr>
        </a:p>
      </dgm:t>
    </dgm:pt>
    <dgm:pt modelId="{6B50B086-3DB7-4DC4-8526-47F572D12F03}">
      <dgm:prSet phldrT="[Text]"/>
      <dgm:spPr>
        <a:xfrm>
          <a:off x="5632533" y="2124624"/>
          <a:ext cx="1399351" cy="699675"/>
        </a:xfrm>
        <a:prstGeom prst="roundRect">
          <a:avLst>
            <a:gd name="adj" fmla="val 10000"/>
          </a:avLst>
        </a:prstGeom>
        <a:solidFill>
          <a:srgbClr val="7030A0"/>
        </a:solidFill>
        <a:ln>
          <a:noFill/>
        </a:ln>
        <a:effectLst/>
        <a:sp3d extrusionH="381000" contourW="38100" prstMaterial="matte">
          <a:contourClr>
            <a:sysClr val="window" lastClr="FFFFFF"/>
          </a:contourClr>
        </a:sp3d>
      </dgm:spPr>
      <dgm:t>
        <a:bodyPr/>
        <a:lstStyle/>
        <a:p>
          <a:r>
            <a:rPr lang="en-US">
              <a:solidFill>
                <a:sysClr val="window" lastClr="FFFFFF"/>
              </a:solidFill>
              <a:latin typeface="Calibri" panose="020F0502020204030204"/>
              <a:ea typeface="+mn-ea"/>
              <a:cs typeface="+mn-cs"/>
            </a:rPr>
            <a:t>Assoc Dir.      (Returning Students)</a:t>
          </a:r>
        </a:p>
      </dgm:t>
    </dgm:pt>
    <dgm:pt modelId="{949E0712-40B3-455B-A6E8-89B91044577C}" type="parTrans" cxnId="{687D41E2-8DA6-44B2-837F-48865F0CB06E}">
      <dgm:prSet/>
      <dgm:spPr>
        <a:xfrm rot="8098107">
          <a:off x="5359829" y="1805700"/>
          <a:ext cx="1859664" cy="21818"/>
        </a:xfrm>
        <a:custGeom>
          <a:avLst/>
          <a:gdLst/>
          <a:ahLst/>
          <a:cxnLst/>
          <a:rect l="0" t="0" r="0" b="0"/>
          <a:pathLst>
            <a:path>
              <a:moveTo>
                <a:pt x="0" y="10909"/>
              </a:moveTo>
              <a:lnTo>
                <a:pt x="1859664"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gm:spPr>
      <dgm:t>
        <a:bodyPr/>
        <a:lstStyle/>
        <a:p>
          <a:endParaRPr lang="en-US">
            <a:solidFill>
              <a:sysClr val="window" lastClr="FFFFFF"/>
            </a:solidFill>
            <a:latin typeface="Calibri" panose="020F0502020204030204"/>
            <a:ea typeface="+mn-ea"/>
            <a:cs typeface="+mn-cs"/>
          </a:endParaRPr>
        </a:p>
      </dgm:t>
    </dgm:pt>
    <dgm:pt modelId="{69D1BA29-E2FB-4AF9-9D00-27971DF5F8F6}" type="sibTrans" cxnId="{687D41E2-8DA6-44B2-837F-48865F0CB06E}">
      <dgm:prSet/>
      <dgm:spPr/>
      <dgm:t>
        <a:bodyPr/>
        <a:lstStyle/>
        <a:p>
          <a:endParaRPr lang="en-US">
            <a:solidFill>
              <a:schemeClr val="lt1"/>
            </a:solidFill>
          </a:endParaRPr>
        </a:p>
      </dgm:t>
    </dgm:pt>
    <dgm:pt modelId="{0B2AE090-A11F-482F-8EB0-6AACCBE1D44A}">
      <dgm:prSet phldrT="[Text]"/>
      <dgm:spPr>
        <a:xfrm>
          <a:off x="0" y="1481328"/>
          <a:ext cx="1399351" cy="699675"/>
        </a:xfrm>
        <a:prstGeom prst="roundRect">
          <a:avLst>
            <a:gd name="adj" fmla="val 10000"/>
          </a:avLst>
        </a:prstGeom>
        <a:solidFill>
          <a:srgbClr val="C00000"/>
        </a:solidFill>
        <a:ln>
          <a:noFill/>
        </a:ln>
        <a:effectLst/>
        <a:sp3d extrusionH="381000" contourW="38100" prstMaterial="matte">
          <a:contourClr>
            <a:sysClr val="window" lastClr="FFFFFF"/>
          </a:contourClr>
        </a:sp3d>
      </dgm:spPr>
      <dgm:t>
        <a:bodyPr/>
        <a:lstStyle/>
        <a:p>
          <a:r>
            <a:rPr lang="en-US">
              <a:solidFill>
                <a:sysClr val="window" lastClr="FFFFFF"/>
              </a:solidFill>
              <a:latin typeface="Calibri" panose="020F0502020204030204"/>
              <a:ea typeface="+mn-ea"/>
              <a:cs typeface="+mn-cs"/>
            </a:rPr>
            <a:t>AVP for Innovation Director of Graduate Amissions </a:t>
          </a:r>
        </a:p>
      </dgm:t>
    </dgm:pt>
    <dgm:pt modelId="{4E8B5769-5D40-4C63-9853-01730A3C5906}" type="parTrans" cxnId="{6CF44835-E2AF-41F7-B00B-693551400B98}">
      <dgm:prSet/>
      <dgm:spPr>
        <a:xfrm rot="9689854">
          <a:off x="-120640" y="1079592"/>
          <a:ext cx="4667882" cy="21818"/>
        </a:xfrm>
        <a:custGeom>
          <a:avLst/>
          <a:gdLst/>
          <a:ahLst/>
          <a:cxnLst/>
          <a:rect l="0" t="0" r="0" b="0"/>
          <a:pathLst>
            <a:path>
              <a:moveTo>
                <a:pt x="0" y="10909"/>
              </a:moveTo>
              <a:lnTo>
                <a:pt x="4667882" y="10909"/>
              </a:lnTo>
            </a:path>
          </a:pathLst>
        </a:custGeom>
        <a:noFill/>
        <a:ln w="12700" cap="flat" cmpd="sng" algn="ctr">
          <a:solidFill>
            <a:srgbClr val="A5B592">
              <a:shade val="60000"/>
              <a:hueOff val="0"/>
              <a:satOff val="0"/>
              <a:lumOff val="0"/>
              <a:alphaOff val="0"/>
            </a:srgbClr>
          </a:solidFill>
          <a:prstDash val="solid"/>
          <a:miter lim="800000"/>
        </a:ln>
        <a:effectLst/>
        <a:sp3d z="-40000" prstMaterial="matte"/>
      </dgm:spPr>
      <dgm:t>
        <a:bodyPr/>
        <a:lstStyle/>
        <a:p>
          <a:endParaRPr lang="en-US">
            <a:solidFill>
              <a:sysClr val="window" lastClr="FFFFFF"/>
            </a:solidFill>
            <a:latin typeface="Calibri" panose="020F0502020204030204"/>
            <a:ea typeface="+mn-ea"/>
            <a:cs typeface="+mn-cs"/>
          </a:endParaRPr>
        </a:p>
      </dgm:t>
    </dgm:pt>
    <dgm:pt modelId="{E24C5145-F3F1-40E3-A66C-FB3D7A779E59}" type="sibTrans" cxnId="{6CF44835-E2AF-41F7-B00B-693551400B98}">
      <dgm:prSet/>
      <dgm:spPr/>
      <dgm:t>
        <a:bodyPr/>
        <a:lstStyle/>
        <a:p>
          <a:endParaRPr lang="en-US">
            <a:solidFill>
              <a:schemeClr val="lt1"/>
            </a:solidFill>
          </a:endParaRPr>
        </a:p>
      </dgm:t>
    </dgm:pt>
    <dgm:pt modelId="{C35F09FB-41D3-4D2A-B25B-F5DC5A94D1FA}">
      <dgm:prSet phldrT="[Text]"/>
      <dgm:spPr>
        <a:xfrm>
          <a:off x="518854" y="3805805"/>
          <a:ext cx="1399351" cy="699675"/>
        </a:xfrm>
        <a:prstGeom prst="roundRect">
          <a:avLst>
            <a:gd name="adj" fmla="val 10000"/>
          </a:avLst>
        </a:prstGeom>
        <a:solidFill>
          <a:srgbClr val="00B0F0"/>
        </a:solidFill>
        <a:ln>
          <a:noFill/>
        </a:ln>
        <a:effectLst/>
        <a:sp3d extrusionH="381000" contourW="38100" prstMaterial="matte">
          <a:contourClr>
            <a:sysClr val="window" lastClr="FFFFFF"/>
          </a:contourClr>
        </a:sp3d>
      </dgm:spPr>
      <dgm:t>
        <a:bodyPr/>
        <a:lstStyle/>
        <a:p>
          <a:r>
            <a:rPr lang="en-US">
              <a:solidFill>
                <a:sysClr val="window" lastClr="FFFFFF"/>
              </a:solidFill>
              <a:latin typeface="Calibri" panose="020F0502020204030204"/>
              <a:ea typeface="+mn-ea"/>
              <a:cs typeface="+mn-cs"/>
            </a:rPr>
            <a:t>Director of UG Admissions (New Day and Transfers)</a:t>
          </a:r>
        </a:p>
      </dgm:t>
    </dgm:pt>
    <dgm:pt modelId="{5AD3E743-A7D0-4B91-BDC1-385B0C024F3D}" type="parTrans" cxnId="{D10A3E08-EBAC-4B4A-B45F-4F66DAFC22C1}">
      <dgm:prSet/>
      <dgm:spPr>
        <a:xfrm rot="6644783">
          <a:off x="-283723" y="2982495"/>
          <a:ext cx="2485652" cy="21818"/>
        </a:xfrm>
        <a:custGeom>
          <a:avLst/>
          <a:gdLst/>
          <a:ahLst/>
          <a:cxnLst/>
          <a:rect l="0" t="0" r="0" b="0"/>
          <a:pathLst>
            <a:path>
              <a:moveTo>
                <a:pt x="0" y="10909"/>
              </a:moveTo>
              <a:lnTo>
                <a:pt x="2485652"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gm:spPr>
      <dgm:t>
        <a:bodyPr/>
        <a:lstStyle/>
        <a:p>
          <a:endParaRPr lang="en-US">
            <a:solidFill>
              <a:sysClr val="window" lastClr="FFFFFF"/>
            </a:solidFill>
            <a:latin typeface="Calibri" panose="020F0502020204030204"/>
            <a:ea typeface="+mn-ea"/>
            <a:cs typeface="+mn-cs"/>
          </a:endParaRPr>
        </a:p>
      </dgm:t>
    </dgm:pt>
    <dgm:pt modelId="{9F1EFCBF-607F-425F-8D83-FB59E0227585}" type="sibTrans" cxnId="{D10A3E08-EBAC-4B4A-B45F-4F66DAFC22C1}">
      <dgm:prSet/>
      <dgm:spPr/>
      <dgm:t>
        <a:bodyPr/>
        <a:lstStyle/>
        <a:p>
          <a:endParaRPr lang="en-US">
            <a:solidFill>
              <a:schemeClr val="lt1"/>
            </a:solidFill>
          </a:endParaRPr>
        </a:p>
      </dgm:t>
    </dgm:pt>
    <dgm:pt modelId="{9EEC5A1D-D146-4CEA-B7A8-4911C8088876}">
      <dgm:prSet/>
      <dgm:spPr>
        <a:xfrm>
          <a:off x="133682" y="2637822"/>
          <a:ext cx="1492142" cy="699675"/>
        </a:xfrm>
        <a:prstGeom prst="roundRect">
          <a:avLst>
            <a:gd name="adj" fmla="val 10000"/>
          </a:avLst>
        </a:prstGeom>
        <a:solidFill>
          <a:srgbClr val="00B0F0"/>
        </a:solidFill>
        <a:ln>
          <a:noFill/>
        </a:ln>
        <a:effectLst/>
        <a:sp3d extrusionH="381000" contourW="38100" prstMaterial="matte">
          <a:contourClr>
            <a:sysClr val="window" lastClr="FFFFFF"/>
          </a:contourClr>
        </a:sp3d>
      </dgm:spPr>
      <dgm:t>
        <a:bodyPr/>
        <a:lstStyle/>
        <a:p>
          <a:r>
            <a:rPr lang="en-US">
              <a:solidFill>
                <a:sysClr val="window" lastClr="FFFFFF"/>
              </a:solidFill>
              <a:latin typeface="Calibri" panose="020F0502020204030204"/>
              <a:ea typeface="+mn-ea"/>
              <a:cs typeface="+mn-cs"/>
            </a:rPr>
            <a:t>Director of International Recruitment (Comm. Flow and Events)</a:t>
          </a:r>
        </a:p>
      </dgm:t>
    </dgm:pt>
    <dgm:pt modelId="{88E02D52-2C58-46B5-AF82-8FC69C5379D0}" type="parTrans" cxnId="{04B553E1-6DEA-4125-9C05-7076D102C1D8}">
      <dgm:prSet/>
      <dgm:spPr>
        <a:xfrm rot="8254846">
          <a:off x="-90716" y="2398504"/>
          <a:ext cx="1714467" cy="21818"/>
        </a:xfrm>
        <a:custGeom>
          <a:avLst/>
          <a:gdLst/>
          <a:ahLst/>
          <a:cxnLst/>
          <a:rect l="0" t="0" r="0" b="0"/>
          <a:pathLst>
            <a:path>
              <a:moveTo>
                <a:pt x="0" y="10909"/>
              </a:moveTo>
              <a:lnTo>
                <a:pt x="1714467"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gm:spPr>
      <dgm:t>
        <a:bodyPr/>
        <a:lstStyle/>
        <a:p>
          <a:endParaRPr lang="en-US">
            <a:solidFill>
              <a:sysClr val="window" lastClr="FFFFFF"/>
            </a:solidFill>
            <a:latin typeface="Calibri" panose="020F0502020204030204"/>
            <a:ea typeface="+mn-ea"/>
            <a:cs typeface="+mn-cs"/>
          </a:endParaRPr>
        </a:p>
      </dgm:t>
    </dgm:pt>
    <dgm:pt modelId="{572CB039-B4B2-4445-9008-95CC6DC7BD43}" type="sibTrans" cxnId="{04B553E1-6DEA-4125-9C05-7076D102C1D8}">
      <dgm:prSet/>
      <dgm:spPr/>
      <dgm:t>
        <a:bodyPr/>
        <a:lstStyle/>
        <a:p>
          <a:endParaRPr lang="en-US">
            <a:solidFill>
              <a:schemeClr val="lt1"/>
            </a:solidFill>
          </a:endParaRPr>
        </a:p>
      </dgm:t>
    </dgm:pt>
    <dgm:pt modelId="{14B63AF5-89F5-49DF-9BDD-AC6BAD2989BB}">
      <dgm:prSet/>
      <dgm:spPr>
        <a:xfrm>
          <a:off x="3352793" y="1212485"/>
          <a:ext cx="1399351" cy="699675"/>
        </a:xfrm>
        <a:prstGeom prst="roundRect">
          <a:avLst>
            <a:gd name="adj" fmla="val 10000"/>
          </a:avLst>
        </a:prstGeom>
        <a:solidFill>
          <a:srgbClr val="C00000"/>
        </a:solidFill>
        <a:ln>
          <a:noFill/>
        </a:ln>
        <a:effectLst/>
        <a:sp3d extrusionH="381000" contourW="38100" prstMaterial="matte">
          <a:contourClr>
            <a:sysClr val="window" lastClr="FFFFFF"/>
          </a:contourClr>
        </a:sp3d>
      </dgm:spPr>
      <dgm:t>
        <a:bodyPr/>
        <a:lstStyle/>
        <a:p>
          <a:r>
            <a:rPr lang="en-US">
              <a:solidFill>
                <a:sysClr val="window" lastClr="FFFFFF"/>
              </a:solidFill>
              <a:latin typeface="Calibri" panose="020F0502020204030204"/>
              <a:ea typeface="+mn-ea"/>
              <a:cs typeface="+mn-cs"/>
            </a:rPr>
            <a:t>Director (Technology)</a:t>
          </a:r>
        </a:p>
      </dgm:t>
    </dgm:pt>
    <dgm:pt modelId="{EB3F5489-FAED-4D55-9382-9CB3B94A967E}" type="parTrans" cxnId="{B9E70B88-1527-4751-AFE5-A07F3F043464}">
      <dgm:prSet/>
      <dgm:spPr>
        <a:xfrm rot="10415589">
          <a:off x="3341500" y="1349630"/>
          <a:ext cx="3616584" cy="21818"/>
        </a:xfrm>
        <a:custGeom>
          <a:avLst/>
          <a:gdLst/>
          <a:ahLst/>
          <a:cxnLst/>
          <a:rect l="0" t="0" r="0" b="0"/>
          <a:pathLst>
            <a:path>
              <a:moveTo>
                <a:pt x="0" y="10909"/>
              </a:moveTo>
              <a:lnTo>
                <a:pt x="3616584"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gm:spPr>
      <dgm:t>
        <a:bodyPr/>
        <a:lstStyle/>
        <a:p>
          <a:endParaRPr lang="en-US">
            <a:solidFill>
              <a:sysClr val="window" lastClr="FFFFFF"/>
            </a:solidFill>
            <a:latin typeface="Calibri" panose="020F0502020204030204"/>
            <a:ea typeface="+mn-ea"/>
            <a:cs typeface="+mn-cs"/>
          </a:endParaRPr>
        </a:p>
      </dgm:t>
    </dgm:pt>
    <dgm:pt modelId="{1177AD44-AC91-4E7C-83C9-9B76AE816C65}" type="sibTrans" cxnId="{B9E70B88-1527-4751-AFE5-A07F3F043464}">
      <dgm:prSet/>
      <dgm:spPr/>
      <dgm:t>
        <a:bodyPr/>
        <a:lstStyle/>
        <a:p>
          <a:endParaRPr lang="en-US">
            <a:solidFill>
              <a:schemeClr val="lt1"/>
            </a:solidFill>
          </a:endParaRPr>
        </a:p>
      </dgm:t>
    </dgm:pt>
    <dgm:pt modelId="{A259BDFA-E7DE-4C1D-AF6F-457FEFE36D10}">
      <dgm:prSet/>
      <dgm:spPr>
        <a:xfrm>
          <a:off x="2946995" y="4252947"/>
          <a:ext cx="1513273" cy="699675"/>
        </a:xfrm>
        <a:prstGeom prst="roundRect">
          <a:avLst>
            <a:gd name="adj" fmla="val 10000"/>
          </a:avLst>
        </a:prstGeom>
        <a:solidFill>
          <a:srgbClr val="444D26">
            <a:lumMod val="60000"/>
            <a:lumOff val="40000"/>
          </a:srgbClr>
        </a:solidFill>
        <a:ln>
          <a:noFill/>
        </a:ln>
        <a:effectLst/>
        <a:sp3d extrusionH="381000" contourW="38100" prstMaterial="matte">
          <a:contourClr>
            <a:sysClr val="window" lastClr="FFFFFF"/>
          </a:contourClr>
        </a:sp3d>
      </dgm:spPr>
      <dgm:t>
        <a:bodyPr/>
        <a:lstStyle/>
        <a:p>
          <a:r>
            <a:rPr lang="en-US">
              <a:solidFill>
                <a:sysClr val="windowText" lastClr="000000"/>
              </a:solidFill>
              <a:latin typeface="Calibri" panose="020F0502020204030204"/>
              <a:ea typeface="+mn-ea"/>
              <a:cs typeface="+mn-cs"/>
            </a:rPr>
            <a:t>Associate Director of UG Admissions-Transfers Day, Step-UP &amp; AU (Recruitment)</a:t>
          </a:r>
        </a:p>
      </dgm:t>
    </dgm:pt>
    <dgm:pt modelId="{0F1B6596-37C0-4287-9831-30F1267E6EB4}" type="parTrans" cxnId="{BCEE450A-2C85-469C-823C-1CF1FDD683D6}">
      <dgm:prSet/>
      <dgm:spPr>
        <a:xfrm rot="1409470">
          <a:off x="1871721" y="4368305"/>
          <a:ext cx="1121759" cy="21818"/>
        </a:xfrm>
        <a:custGeom>
          <a:avLst/>
          <a:gdLst/>
          <a:ahLst/>
          <a:cxnLst/>
          <a:rect l="0" t="0" r="0" b="0"/>
          <a:pathLst>
            <a:path>
              <a:moveTo>
                <a:pt x="0" y="10909"/>
              </a:moveTo>
              <a:lnTo>
                <a:pt x="1121759"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gm:spPr>
      <dgm:t>
        <a:bodyPr/>
        <a:lstStyle/>
        <a:p>
          <a:endParaRPr lang="en-US">
            <a:solidFill>
              <a:sysClr val="window" lastClr="FFFFFF"/>
            </a:solidFill>
            <a:latin typeface="Calibri" panose="020F0502020204030204"/>
            <a:ea typeface="+mn-ea"/>
            <a:cs typeface="+mn-cs"/>
          </a:endParaRPr>
        </a:p>
      </dgm:t>
    </dgm:pt>
    <dgm:pt modelId="{50FD576E-076B-424B-A7E7-2B8FB6F65992}" type="sibTrans" cxnId="{BCEE450A-2C85-469C-823C-1CF1FDD683D6}">
      <dgm:prSet/>
      <dgm:spPr/>
      <dgm:t>
        <a:bodyPr/>
        <a:lstStyle/>
        <a:p>
          <a:endParaRPr lang="en-US">
            <a:solidFill>
              <a:schemeClr val="lt1"/>
            </a:solidFill>
          </a:endParaRPr>
        </a:p>
      </dgm:t>
    </dgm:pt>
    <dgm:pt modelId="{6DC67763-DC4D-4EB5-B081-655159D3E221}">
      <dgm:prSet/>
      <dgm:spPr>
        <a:xfrm>
          <a:off x="2586004" y="2286403"/>
          <a:ext cx="1756046" cy="699675"/>
        </a:xfrm>
        <a:prstGeom prst="roundRect">
          <a:avLst>
            <a:gd name="adj" fmla="val 10000"/>
          </a:avLst>
        </a:prstGeom>
        <a:solidFill>
          <a:srgbClr val="444D26">
            <a:lumMod val="60000"/>
            <a:lumOff val="40000"/>
          </a:srgbClr>
        </a:solidFill>
        <a:ln>
          <a:noFill/>
        </a:ln>
        <a:effectLst/>
        <a:sp3d extrusionH="381000" contourW="38100" prstMaterial="matte">
          <a:contourClr>
            <a:sysClr val="window" lastClr="FFFFFF"/>
          </a:contourClr>
        </a:sp3d>
      </dgm:spPr>
      <dgm:t>
        <a:bodyPr/>
        <a:lstStyle/>
        <a:p>
          <a:r>
            <a:rPr lang="en-US">
              <a:solidFill>
                <a:sysClr val="windowText" lastClr="000000"/>
              </a:solidFill>
              <a:latin typeface="Calibri" panose="020F0502020204030204"/>
              <a:ea typeface="+mn-ea"/>
              <a:cs typeface="+mn-cs"/>
            </a:rPr>
            <a:t>Graduate Admissions (Recruitment)</a:t>
          </a:r>
        </a:p>
      </dgm:t>
    </dgm:pt>
    <dgm:pt modelId="{76179AAF-F02A-40E4-B881-68EDCDA7D7C2}" type="parTrans" cxnId="{DC09FE7C-D88B-452E-9DC0-1AABC7E3C440}">
      <dgm:prSet/>
      <dgm:spPr>
        <a:xfrm rot="2049277">
          <a:off x="1275689" y="2222794"/>
          <a:ext cx="1433977" cy="21818"/>
        </a:xfrm>
        <a:custGeom>
          <a:avLst/>
          <a:gdLst/>
          <a:ahLst/>
          <a:cxnLst/>
          <a:rect l="0" t="0" r="0" b="0"/>
          <a:pathLst>
            <a:path>
              <a:moveTo>
                <a:pt x="0" y="10909"/>
              </a:moveTo>
              <a:lnTo>
                <a:pt x="1433977"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gm:spPr>
      <dgm:t>
        <a:bodyPr/>
        <a:lstStyle/>
        <a:p>
          <a:endParaRPr lang="en-US">
            <a:solidFill>
              <a:sysClr val="window" lastClr="FFFFFF"/>
            </a:solidFill>
            <a:latin typeface="Calibri" panose="020F0502020204030204"/>
            <a:ea typeface="+mn-ea"/>
            <a:cs typeface="+mn-cs"/>
          </a:endParaRPr>
        </a:p>
      </dgm:t>
    </dgm:pt>
    <dgm:pt modelId="{E817B979-658A-4D54-9210-A5C2BF99877E}" type="sibTrans" cxnId="{DC09FE7C-D88B-452E-9DC0-1AABC7E3C440}">
      <dgm:prSet/>
      <dgm:spPr/>
      <dgm:t>
        <a:bodyPr/>
        <a:lstStyle/>
        <a:p>
          <a:endParaRPr lang="en-US">
            <a:solidFill>
              <a:schemeClr val="lt1"/>
            </a:solidFill>
          </a:endParaRPr>
        </a:p>
      </dgm:t>
    </dgm:pt>
    <dgm:pt modelId="{F62BA454-3790-4B69-9801-EFDC83AACB33}">
      <dgm:prSet/>
      <dgm:spPr>
        <a:xfrm>
          <a:off x="2805688" y="3406969"/>
          <a:ext cx="1516589" cy="646220"/>
        </a:xfrm>
        <a:prstGeom prst="roundRect">
          <a:avLst>
            <a:gd name="adj" fmla="val 10000"/>
          </a:avLst>
        </a:prstGeom>
        <a:solidFill>
          <a:srgbClr val="444D26">
            <a:lumMod val="60000"/>
            <a:lumOff val="40000"/>
          </a:srgbClr>
        </a:solidFill>
        <a:ln>
          <a:noFill/>
        </a:ln>
        <a:effectLst/>
        <a:sp3d extrusionH="381000" contourW="38100" prstMaterial="matte">
          <a:contourClr>
            <a:sysClr val="window" lastClr="FFFFFF"/>
          </a:contourClr>
        </a:sp3d>
      </dgm:spPr>
      <dgm:t>
        <a:bodyPr/>
        <a:lstStyle/>
        <a:p>
          <a:r>
            <a:rPr lang="en-US">
              <a:solidFill>
                <a:sysClr val="windowText" lastClr="000000"/>
              </a:solidFill>
              <a:latin typeface="Calibri" panose="020F0502020204030204"/>
              <a:ea typeface="+mn-ea"/>
              <a:cs typeface="+mn-cs"/>
            </a:rPr>
            <a:t>Associate Director of UG Admissions-First  Year Day (Recruitment)</a:t>
          </a:r>
        </a:p>
      </dgm:t>
    </dgm:pt>
    <dgm:pt modelId="{F4FC7E84-4AC9-4CF6-A2FF-278274D50AF3}" type="sibTrans" cxnId="{3CBD862E-806F-44AC-A636-33F2149AF4DB}">
      <dgm:prSet/>
      <dgm:spPr/>
      <dgm:t>
        <a:bodyPr/>
        <a:lstStyle/>
        <a:p>
          <a:endParaRPr lang="en-US">
            <a:solidFill>
              <a:schemeClr val="lt1"/>
            </a:solidFill>
          </a:endParaRPr>
        </a:p>
      </dgm:t>
    </dgm:pt>
    <dgm:pt modelId="{5C47423E-02ED-40BA-A3B2-D2388CA3C882}" type="parTrans" cxnId="{3CBD862E-806F-44AC-A636-33F2149AF4DB}">
      <dgm:prSet/>
      <dgm:spPr>
        <a:xfrm rot="20062887">
          <a:off x="1869826" y="3931952"/>
          <a:ext cx="984241" cy="21818"/>
        </a:xfrm>
        <a:custGeom>
          <a:avLst/>
          <a:gdLst/>
          <a:ahLst/>
          <a:cxnLst/>
          <a:rect l="0" t="0" r="0" b="0"/>
          <a:pathLst>
            <a:path>
              <a:moveTo>
                <a:pt x="0" y="10909"/>
              </a:moveTo>
              <a:lnTo>
                <a:pt x="984241"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gm:spPr>
      <dgm:t>
        <a:bodyPr/>
        <a:lstStyle/>
        <a:p>
          <a:endParaRPr lang="en-US">
            <a:solidFill>
              <a:sysClr val="window" lastClr="FFFFFF"/>
            </a:solidFill>
            <a:latin typeface="Calibri" panose="020F0502020204030204"/>
            <a:ea typeface="+mn-ea"/>
            <a:cs typeface="+mn-cs"/>
          </a:endParaRPr>
        </a:p>
      </dgm:t>
    </dgm:pt>
    <dgm:pt modelId="{53FD4456-EAC0-42BE-8CFE-2DA3EF67B868}" type="pres">
      <dgm:prSet presAssocID="{86BC8066-03E5-46B0-A687-859392741888}" presName="diagram" presStyleCnt="0">
        <dgm:presLayoutVars>
          <dgm:chPref val="1"/>
          <dgm:dir/>
          <dgm:animOne val="branch"/>
          <dgm:animLvl val="lvl"/>
          <dgm:resizeHandles val="exact"/>
        </dgm:presLayoutVars>
      </dgm:prSet>
      <dgm:spPr/>
      <dgm:t>
        <a:bodyPr/>
        <a:lstStyle/>
        <a:p>
          <a:endParaRPr lang="en-US"/>
        </a:p>
      </dgm:t>
    </dgm:pt>
    <dgm:pt modelId="{31B6E7A3-AE3B-4AE1-99CE-A2B9F6FE616F}" type="pres">
      <dgm:prSet presAssocID="{949B3B6D-466E-4C49-ADD8-811806A59F43}" presName="root1" presStyleCnt="0"/>
      <dgm:spPr/>
      <dgm:t>
        <a:bodyPr/>
        <a:lstStyle/>
        <a:p>
          <a:endParaRPr lang="en-US"/>
        </a:p>
      </dgm:t>
    </dgm:pt>
    <dgm:pt modelId="{07E839B4-F033-4F9D-88E0-3BE7F6B90F9A}" type="pres">
      <dgm:prSet presAssocID="{949B3B6D-466E-4C49-ADD8-811806A59F43}" presName="LevelOneTextNode" presStyleLbl="node0" presStyleIdx="0" presStyleCnt="1" custLinFactX="100000" custLinFactY="-192436" custLinFactNeighborX="116080" custLinFactNeighborY="-200000">
        <dgm:presLayoutVars>
          <dgm:chPref val="3"/>
        </dgm:presLayoutVars>
      </dgm:prSet>
      <dgm:spPr/>
      <dgm:t>
        <a:bodyPr/>
        <a:lstStyle/>
        <a:p>
          <a:endParaRPr lang="en-US"/>
        </a:p>
      </dgm:t>
    </dgm:pt>
    <dgm:pt modelId="{AF44BA21-104C-4034-B30D-6DB7F2FA41A1}" type="pres">
      <dgm:prSet presAssocID="{949B3B6D-466E-4C49-ADD8-811806A59F43}" presName="level2hierChild" presStyleCnt="0"/>
      <dgm:spPr/>
      <dgm:t>
        <a:bodyPr/>
        <a:lstStyle/>
        <a:p>
          <a:endParaRPr lang="en-US"/>
        </a:p>
      </dgm:t>
    </dgm:pt>
    <dgm:pt modelId="{94EC6CEC-D347-47AD-A550-6E2E865CFF79}" type="pres">
      <dgm:prSet presAssocID="{9431D229-ECDE-4F69-9D67-FF3F62048229}" presName="conn2-1" presStyleLbl="parChTrans1D2" presStyleIdx="0" presStyleCnt="2"/>
      <dgm:spPr/>
      <dgm:t>
        <a:bodyPr/>
        <a:lstStyle/>
        <a:p>
          <a:endParaRPr lang="en-US"/>
        </a:p>
      </dgm:t>
    </dgm:pt>
    <dgm:pt modelId="{8E99198E-15A6-460D-AC3B-DC69158EAA32}" type="pres">
      <dgm:prSet presAssocID="{9431D229-ECDE-4F69-9D67-FF3F62048229}" presName="connTx" presStyleLbl="parChTrans1D2" presStyleIdx="0" presStyleCnt="2"/>
      <dgm:spPr/>
      <dgm:t>
        <a:bodyPr/>
        <a:lstStyle/>
        <a:p>
          <a:endParaRPr lang="en-US"/>
        </a:p>
      </dgm:t>
    </dgm:pt>
    <dgm:pt modelId="{BE64202B-9545-4D0C-B563-D51A711880C2}" type="pres">
      <dgm:prSet presAssocID="{C4F1BF96-38C5-492C-85FD-2937752DBAFF}" presName="root2" presStyleCnt="0"/>
      <dgm:spPr/>
      <dgm:t>
        <a:bodyPr/>
        <a:lstStyle/>
        <a:p>
          <a:endParaRPr lang="en-US"/>
        </a:p>
      </dgm:t>
    </dgm:pt>
    <dgm:pt modelId="{177E4B62-1712-4229-B8F9-BA2221F46361}" type="pres">
      <dgm:prSet presAssocID="{C4F1BF96-38C5-492C-85FD-2937752DBAFF}" presName="LevelTwoTextNode" presStyleLbl="node2" presStyleIdx="0" presStyleCnt="2" custLinFactX="100000" custLinFactNeighborX="156177" custLinFactNeighborY="-47534">
        <dgm:presLayoutVars>
          <dgm:chPref val="3"/>
        </dgm:presLayoutVars>
      </dgm:prSet>
      <dgm:spPr/>
      <dgm:t>
        <a:bodyPr/>
        <a:lstStyle/>
        <a:p>
          <a:endParaRPr lang="en-US"/>
        </a:p>
      </dgm:t>
    </dgm:pt>
    <dgm:pt modelId="{50DDE800-3133-4AF8-AB22-CE06BF56A452}" type="pres">
      <dgm:prSet presAssocID="{C4F1BF96-38C5-492C-85FD-2937752DBAFF}" presName="level3hierChild" presStyleCnt="0"/>
      <dgm:spPr/>
      <dgm:t>
        <a:bodyPr/>
        <a:lstStyle/>
        <a:p>
          <a:endParaRPr lang="en-US"/>
        </a:p>
      </dgm:t>
    </dgm:pt>
    <dgm:pt modelId="{C3C85ED5-075C-4A9F-8F57-99FECEFD4CA2}" type="pres">
      <dgm:prSet presAssocID="{7BB8FA31-2ADE-4497-91E8-00911996AE14}" presName="conn2-1" presStyleLbl="parChTrans1D3" presStyleIdx="0" presStyleCnt="6"/>
      <dgm:spPr/>
      <dgm:t>
        <a:bodyPr/>
        <a:lstStyle/>
        <a:p>
          <a:endParaRPr lang="en-US"/>
        </a:p>
      </dgm:t>
    </dgm:pt>
    <dgm:pt modelId="{84AB4AE7-58FD-4791-BC51-E631AEF9CE19}" type="pres">
      <dgm:prSet presAssocID="{7BB8FA31-2ADE-4497-91E8-00911996AE14}" presName="connTx" presStyleLbl="parChTrans1D3" presStyleIdx="0" presStyleCnt="6"/>
      <dgm:spPr/>
      <dgm:t>
        <a:bodyPr/>
        <a:lstStyle/>
        <a:p>
          <a:endParaRPr lang="en-US"/>
        </a:p>
      </dgm:t>
    </dgm:pt>
    <dgm:pt modelId="{FDB8A8A8-0F77-4059-8D61-A10E3448C1A6}" type="pres">
      <dgm:prSet presAssocID="{2AC52AB5-0D85-469B-89B7-F390462C6CFF}" presName="root2" presStyleCnt="0"/>
      <dgm:spPr/>
      <dgm:t>
        <a:bodyPr/>
        <a:lstStyle/>
        <a:p>
          <a:endParaRPr lang="en-US"/>
        </a:p>
      </dgm:t>
    </dgm:pt>
    <dgm:pt modelId="{2EB965AF-E187-4EB1-AF75-97EF4D50F745}" type="pres">
      <dgm:prSet presAssocID="{2AC52AB5-0D85-469B-89B7-F390462C6CFF}" presName="LevelTwoTextNode" presStyleLbl="node3" presStyleIdx="0" presStyleCnt="6" custLinFactX="36866" custLinFactY="192298" custLinFactNeighborX="100000" custLinFactNeighborY="200000">
        <dgm:presLayoutVars>
          <dgm:chPref val="3"/>
        </dgm:presLayoutVars>
      </dgm:prSet>
      <dgm:spPr/>
      <dgm:t>
        <a:bodyPr/>
        <a:lstStyle/>
        <a:p>
          <a:endParaRPr lang="en-US"/>
        </a:p>
      </dgm:t>
    </dgm:pt>
    <dgm:pt modelId="{887397EC-55F9-45BE-9F4E-A39E5794B940}" type="pres">
      <dgm:prSet presAssocID="{2AC52AB5-0D85-469B-89B7-F390462C6CFF}" presName="level3hierChild" presStyleCnt="0"/>
      <dgm:spPr/>
      <dgm:t>
        <a:bodyPr/>
        <a:lstStyle/>
        <a:p>
          <a:endParaRPr lang="en-US"/>
        </a:p>
      </dgm:t>
    </dgm:pt>
    <dgm:pt modelId="{15BFC331-F92F-47B1-B4B9-5796374B92A9}" type="pres">
      <dgm:prSet presAssocID="{949E0712-40B3-455B-A6E8-89B91044577C}" presName="conn2-1" presStyleLbl="parChTrans1D3" presStyleIdx="1" presStyleCnt="6"/>
      <dgm:spPr/>
      <dgm:t>
        <a:bodyPr/>
        <a:lstStyle/>
        <a:p>
          <a:endParaRPr lang="en-US"/>
        </a:p>
      </dgm:t>
    </dgm:pt>
    <dgm:pt modelId="{33C275B6-2546-4F7A-8FE4-96994B0013B6}" type="pres">
      <dgm:prSet presAssocID="{949E0712-40B3-455B-A6E8-89B91044577C}" presName="connTx" presStyleLbl="parChTrans1D3" presStyleIdx="1" presStyleCnt="6"/>
      <dgm:spPr/>
      <dgm:t>
        <a:bodyPr/>
        <a:lstStyle/>
        <a:p>
          <a:endParaRPr lang="en-US"/>
        </a:p>
      </dgm:t>
    </dgm:pt>
    <dgm:pt modelId="{15D72D6B-D2B4-4FDC-B084-B506925D4F70}" type="pres">
      <dgm:prSet presAssocID="{6B50B086-3DB7-4DC4-8526-47F572D12F03}" presName="root2" presStyleCnt="0"/>
      <dgm:spPr/>
      <dgm:t>
        <a:bodyPr/>
        <a:lstStyle/>
        <a:p>
          <a:endParaRPr lang="en-US"/>
        </a:p>
      </dgm:t>
    </dgm:pt>
    <dgm:pt modelId="{F324A2A6-34D4-4861-9111-C0BF98C9E713}" type="pres">
      <dgm:prSet presAssocID="{6B50B086-3DB7-4DC4-8526-47F572D12F03}" presName="LevelTwoTextNode" presStyleLbl="node3" presStyleIdx="1" presStyleCnt="6" custLinFactX="22258" custLinFactY="40511" custLinFactNeighborX="100000" custLinFactNeighborY="100000">
        <dgm:presLayoutVars>
          <dgm:chPref val="3"/>
        </dgm:presLayoutVars>
      </dgm:prSet>
      <dgm:spPr/>
      <dgm:t>
        <a:bodyPr/>
        <a:lstStyle/>
        <a:p>
          <a:endParaRPr lang="en-US"/>
        </a:p>
      </dgm:t>
    </dgm:pt>
    <dgm:pt modelId="{14FC21F4-2D59-4FD5-AF0B-46362C756FA0}" type="pres">
      <dgm:prSet presAssocID="{6B50B086-3DB7-4DC4-8526-47F572D12F03}" presName="level3hierChild" presStyleCnt="0"/>
      <dgm:spPr/>
      <dgm:t>
        <a:bodyPr/>
        <a:lstStyle/>
        <a:p>
          <a:endParaRPr lang="en-US"/>
        </a:p>
      </dgm:t>
    </dgm:pt>
    <dgm:pt modelId="{E292C351-ADF7-4949-9CBD-38E2F87E6D03}" type="pres">
      <dgm:prSet presAssocID="{EB3F5489-FAED-4D55-9382-9CB3B94A967E}" presName="conn2-1" presStyleLbl="parChTrans1D3" presStyleIdx="2" presStyleCnt="6"/>
      <dgm:spPr/>
      <dgm:t>
        <a:bodyPr/>
        <a:lstStyle/>
        <a:p>
          <a:endParaRPr lang="en-US"/>
        </a:p>
      </dgm:t>
    </dgm:pt>
    <dgm:pt modelId="{28E28B67-1DCF-4163-9CDE-03251FF9CD03}" type="pres">
      <dgm:prSet presAssocID="{EB3F5489-FAED-4D55-9382-9CB3B94A967E}" presName="connTx" presStyleLbl="parChTrans1D3" presStyleIdx="2" presStyleCnt="6"/>
      <dgm:spPr/>
      <dgm:t>
        <a:bodyPr/>
        <a:lstStyle/>
        <a:p>
          <a:endParaRPr lang="en-US"/>
        </a:p>
      </dgm:t>
    </dgm:pt>
    <dgm:pt modelId="{1D060336-67FD-4057-9369-C1F13920A002}" type="pres">
      <dgm:prSet presAssocID="{14B63AF5-89F5-49DF-9BDD-AC6BAD2989BB}" presName="root2" presStyleCnt="0"/>
      <dgm:spPr/>
      <dgm:t>
        <a:bodyPr/>
        <a:lstStyle/>
        <a:p>
          <a:endParaRPr lang="en-US"/>
        </a:p>
      </dgm:t>
    </dgm:pt>
    <dgm:pt modelId="{618ACDA2-2508-44C8-9897-88C30746459B}" type="pres">
      <dgm:prSet presAssocID="{14B63AF5-89F5-49DF-9BDD-AC6BAD2989BB}" presName="LevelTwoTextNode" presStyleLbl="node3" presStyleIdx="2" presStyleCnt="6" custLinFactY="-4855" custLinFactNeighborX="-40656" custLinFactNeighborY="-100000">
        <dgm:presLayoutVars>
          <dgm:chPref val="3"/>
        </dgm:presLayoutVars>
      </dgm:prSet>
      <dgm:spPr/>
      <dgm:t>
        <a:bodyPr/>
        <a:lstStyle/>
        <a:p>
          <a:endParaRPr lang="en-US"/>
        </a:p>
      </dgm:t>
    </dgm:pt>
    <dgm:pt modelId="{3FF4EB21-D60C-44F4-8855-4ECBD2488D75}" type="pres">
      <dgm:prSet presAssocID="{14B63AF5-89F5-49DF-9BDD-AC6BAD2989BB}" presName="level3hierChild" presStyleCnt="0"/>
      <dgm:spPr/>
      <dgm:t>
        <a:bodyPr/>
        <a:lstStyle/>
        <a:p>
          <a:endParaRPr lang="en-US"/>
        </a:p>
      </dgm:t>
    </dgm:pt>
    <dgm:pt modelId="{03E399C9-ED3A-4335-A19A-D93EE8BD99FA}" type="pres">
      <dgm:prSet presAssocID="{4E8B5769-5D40-4C63-9853-01730A3C5906}" presName="conn2-1" presStyleLbl="parChTrans1D2" presStyleIdx="1" presStyleCnt="2"/>
      <dgm:spPr/>
      <dgm:t>
        <a:bodyPr/>
        <a:lstStyle/>
        <a:p>
          <a:endParaRPr lang="en-US"/>
        </a:p>
      </dgm:t>
    </dgm:pt>
    <dgm:pt modelId="{747477CC-6D42-496B-864D-96BF4475DEB9}" type="pres">
      <dgm:prSet presAssocID="{4E8B5769-5D40-4C63-9853-01730A3C5906}" presName="connTx" presStyleLbl="parChTrans1D2" presStyleIdx="1" presStyleCnt="2"/>
      <dgm:spPr/>
      <dgm:t>
        <a:bodyPr/>
        <a:lstStyle/>
        <a:p>
          <a:endParaRPr lang="en-US"/>
        </a:p>
      </dgm:t>
    </dgm:pt>
    <dgm:pt modelId="{57FABB4A-0FEA-4A28-A015-18ADA26535EE}" type="pres">
      <dgm:prSet presAssocID="{0B2AE090-A11F-482F-8EB0-6AACCBE1D44A}" presName="root2" presStyleCnt="0"/>
      <dgm:spPr/>
      <dgm:t>
        <a:bodyPr/>
        <a:lstStyle/>
        <a:p>
          <a:endParaRPr lang="en-US"/>
        </a:p>
      </dgm:t>
    </dgm:pt>
    <dgm:pt modelId="{6AF1F54F-A8CE-458A-9888-D783DC69C572}" type="pres">
      <dgm:prSet presAssocID="{0B2AE090-A11F-482F-8EB0-6AACCBE1D44A}" presName="LevelTwoTextNode" presStyleLbl="node2" presStyleIdx="1" presStyleCnt="2" custLinFactX="-49187" custLinFactY="-150111" custLinFactNeighborX="-100000" custLinFactNeighborY="-200000">
        <dgm:presLayoutVars>
          <dgm:chPref val="3"/>
        </dgm:presLayoutVars>
      </dgm:prSet>
      <dgm:spPr/>
      <dgm:t>
        <a:bodyPr/>
        <a:lstStyle/>
        <a:p>
          <a:endParaRPr lang="en-US"/>
        </a:p>
      </dgm:t>
    </dgm:pt>
    <dgm:pt modelId="{4C0ECA51-92EA-4497-A0AE-411CA9E62958}" type="pres">
      <dgm:prSet presAssocID="{0B2AE090-A11F-482F-8EB0-6AACCBE1D44A}" presName="level3hierChild" presStyleCnt="0"/>
      <dgm:spPr/>
      <dgm:t>
        <a:bodyPr/>
        <a:lstStyle/>
        <a:p>
          <a:endParaRPr lang="en-US"/>
        </a:p>
      </dgm:t>
    </dgm:pt>
    <dgm:pt modelId="{6F1E8F13-2E5C-45C4-BEFE-BF0323321D36}" type="pres">
      <dgm:prSet presAssocID="{5AD3E743-A7D0-4B91-BDC1-385B0C024F3D}" presName="conn2-1" presStyleLbl="parChTrans1D3" presStyleIdx="3" presStyleCnt="6"/>
      <dgm:spPr/>
      <dgm:t>
        <a:bodyPr/>
        <a:lstStyle/>
        <a:p>
          <a:endParaRPr lang="en-US"/>
        </a:p>
      </dgm:t>
    </dgm:pt>
    <dgm:pt modelId="{446B827D-6881-453A-A175-70959C4D9532}" type="pres">
      <dgm:prSet presAssocID="{5AD3E743-A7D0-4B91-BDC1-385B0C024F3D}" presName="connTx" presStyleLbl="parChTrans1D3" presStyleIdx="3" presStyleCnt="6"/>
      <dgm:spPr/>
      <dgm:t>
        <a:bodyPr/>
        <a:lstStyle/>
        <a:p>
          <a:endParaRPr lang="en-US"/>
        </a:p>
      </dgm:t>
    </dgm:pt>
    <dgm:pt modelId="{2E9284EB-B8C4-4A87-A705-2B394FDD3CD4}" type="pres">
      <dgm:prSet presAssocID="{C35F09FB-41D3-4D2A-B25B-F5DC5A94D1FA}" presName="root2" presStyleCnt="0"/>
      <dgm:spPr/>
      <dgm:t>
        <a:bodyPr/>
        <a:lstStyle/>
        <a:p>
          <a:endParaRPr lang="en-US"/>
        </a:p>
      </dgm:t>
    </dgm:pt>
    <dgm:pt modelId="{0F8C14B1-EC08-4B15-9116-B765DBAEC454}" type="pres">
      <dgm:prSet presAssocID="{C35F09FB-41D3-4D2A-B25B-F5DC5A94D1FA}" presName="LevelTwoTextNode" presStyleLbl="node3" presStyleIdx="3" presStyleCnt="6" custLinFactX="-100000" custLinFactNeighborX="-143174" custLinFactNeighborY="97111">
        <dgm:presLayoutVars>
          <dgm:chPref val="3"/>
        </dgm:presLayoutVars>
      </dgm:prSet>
      <dgm:spPr/>
      <dgm:t>
        <a:bodyPr/>
        <a:lstStyle/>
        <a:p>
          <a:endParaRPr lang="en-US"/>
        </a:p>
      </dgm:t>
    </dgm:pt>
    <dgm:pt modelId="{7617D1D0-5BFE-400A-9AB4-79640939EC61}" type="pres">
      <dgm:prSet presAssocID="{C35F09FB-41D3-4D2A-B25B-F5DC5A94D1FA}" presName="level3hierChild" presStyleCnt="0"/>
      <dgm:spPr/>
      <dgm:t>
        <a:bodyPr/>
        <a:lstStyle/>
        <a:p>
          <a:endParaRPr lang="en-US"/>
        </a:p>
      </dgm:t>
    </dgm:pt>
    <dgm:pt modelId="{021EE266-FAB7-4196-A97F-709C73DB2324}" type="pres">
      <dgm:prSet presAssocID="{5C47423E-02ED-40BA-A3B2-D2388CA3C882}" presName="conn2-1" presStyleLbl="parChTrans1D4" presStyleIdx="0" presStyleCnt="2"/>
      <dgm:spPr/>
      <dgm:t>
        <a:bodyPr/>
        <a:lstStyle/>
        <a:p>
          <a:endParaRPr lang="en-US"/>
        </a:p>
      </dgm:t>
    </dgm:pt>
    <dgm:pt modelId="{60CDA81F-0E9A-404E-9D0E-C5E653CA6923}" type="pres">
      <dgm:prSet presAssocID="{5C47423E-02ED-40BA-A3B2-D2388CA3C882}" presName="connTx" presStyleLbl="parChTrans1D4" presStyleIdx="0" presStyleCnt="2"/>
      <dgm:spPr/>
      <dgm:t>
        <a:bodyPr/>
        <a:lstStyle/>
        <a:p>
          <a:endParaRPr lang="en-US"/>
        </a:p>
      </dgm:t>
    </dgm:pt>
    <dgm:pt modelId="{0E846225-90E0-4BAD-93FD-28EAB9269008}" type="pres">
      <dgm:prSet presAssocID="{F62BA454-3790-4B69-9801-EFDC83AACB33}" presName="root2" presStyleCnt="0"/>
      <dgm:spPr/>
      <dgm:t>
        <a:bodyPr/>
        <a:lstStyle/>
        <a:p>
          <a:endParaRPr lang="en-US"/>
        </a:p>
      </dgm:t>
    </dgm:pt>
    <dgm:pt modelId="{8204471A-3D5B-41B1-BBA1-4FA9508E6081}" type="pres">
      <dgm:prSet presAssocID="{F62BA454-3790-4B69-9801-EFDC83AACB33}" presName="LevelTwoTextNode" presStyleLbl="node4" presStyleIdx="0" presStyleCnt="2" custScaleX="108378" custScaleY="92360" custLinFactX="-100000" custLinFactNeighborX="-119753" custLinFactNeighborY="93788">
        <dgm:presLayoutVars>
          <dgm:chPref val="3"/>
        </dgm:presLayoutVars>
      </dgm:prSet>
      <dgm:spPr/>
      <dgm:t>
        <a:bodyPr/>
        <a:lstStyle/>
        <a:p>
          <a:endParaRPr lang="en-US"/>
        </a:p>
      </dgm:t>
    </dgm:pt>
    <dgm:pt modelId="{B6603FA5-B05A-47FC-ACC6-8C658DEB75B4}" type="pres">
      <dgm:prSet presAssocID="{F62BA454-3790-4B69-9801-EFDC83AACB33}" presName="level3hierChild" presStyleCnt="0"/>
      <dgm:spPr/>
      <dgm:t>
        <a:bodyPr/>
        <a:lstStyle/>
        <a:p>
          <a:endParaRPr lang="en-US"/>
        </a:p>
      </dgm:t>
    </dgm:pt>
    <dgm:pt modelId="{D7808E6C-A515-441F-A787-F45214972E7E}" type="pres">
      <dgm:prSet presAssocID="{0F1B6596-37C0-4287-9831-30F1267E6EB4}" presName="conn2-1" presStyleLbl="parChTrans1D4" presStyleIdx="1" presStyleCnt="2"/>
      <dgm:spPr/>
      <dgm:t>
        <a:bodyPr/>
        <a:lstStyle/>
        <a:p>
          <a:endParaRPr lang="en-US"/>
        </a:p>
      </dgm:t>
    </dgm:pt>
    <dgm:pt modelId="{5F26EB7B-88A3-45D3-AD5B-4D273119DDCA}" type="pres">
      <dgm:prSet presAssocID="{0F1B6596-37C0-4287-9831-30F1267E6EB4}" presName="connTx" presStyleLbl="parChTrans1D4" presStyleIdx="1" presStyleCnt="2"/>
      <dgm:spPr/>
      <dgm:t>
        <a:bodyPr/>
        <a:lstStyle/>
        <a:p>
          <a:endParaRPr lang="en-US"/>
        </a:p>
      </dgm:t>
    </dgm:pt>
    <dgm:pt modelId="{F434B163-AC8F-4875-BD03-52D26433625C}" type="pres">
      <dgm:prSet presAssocID="{A259BDFA-E7DE-4C1D-AF6F-457FEFE36D10}" presName="root2" presStyleCnt="0"/>
      <dgm:spPr/>
      <dgm:t>
        <a:bodyPr/>
        <a:lstStyle/>
        <a:p>
          <a:endParaRPr lang="en-US"/>
        </a:p>
      </dgm:t>
    </dgm:pt>
    <dgm:pt modelId="{17C95B8A-6000-4AA0-B5E2-B352EDF73934}" type="pres">
      <dgm:prSet presAssocID="{A259BDFA-E7DE-4C1D-AF6F-457FEFE36D10}" presName="LevelTwoTextNode" presStyleLbl="node4" presStyleIdx="1" presStyleCnt="2" custScaleX="108141" custLinFactX="-100000" custLinFactY="7338" custLinFactNeighborX="-109655" custLinFactNeighborY="100000">
        <dgm:presLayoutVars>
          <dgm:chPref val="3"/>
        </dgm:presLayoutVars>
      </dgm:prSet>
      <dgm:spPr/>
      <dgm:t>
        <a:bodyPr/>
        <a:lstStyle/>
        <a:p>
          <a:endParaRPr lang="en-US"/>
        </a:p>
      </dgm:t>
    </dgm:pt>
    <dgm:pt modelId="{1305F827-94E3-402B-B7BA-A41E72EB8D96}" type="pres">
      <dgm:prSet presAssocID="{A259BDFA-E7DE-4C1D-AF6F-457FEFE36D10}" presName="level3hierChild" presStyleCnt="0"/>
      <dgm:spPr/>
      <dgm:t>
        <a:bodyPr/>
        <a:lstStyle/>
        <a:p>
          <a:endParaRPr lang="en-US"/>
        </a:p>
      </dgm:t>
    </dgm:pt>
    <dgm:pt modelId="{521F3D1A-3AC3-48B6-8CA3-71C086A3A743}" type="pres">
      <dgm:prSet presAssocID="{88E02D52-2C58-46B5-AF82-8FC69C5379D0}" presName="conn2-1" presStyleLbl="parChTrans1D3" presStyleIdx="4" presStyleCnt="6"/>
      <dgm:spPr/>
      <dgm:t>
        <a:bodyPr/>
        <a:lstStyle/>
        <a:p>
          <a:endParaRPr lang="en-US"/>
        </a:p>
      </dgm:t>
    </dgm:pt>
    <dgm:pt modelId="{2A748234-136C-44C7-A52A-C6036E723B37}" type="pres">
      <dgm:prSet presAssocID="{88E02D52-2C58-46B5-AF82-8FC69C5379D0}" presName="connTx" presStyleLbl="parChTrans1D3" presStyleIdx="4" presStyleCnt="6"/>
      <dgm:spPr/>
      <dgm:t>
        <a:bodyPr/>
        <a:lstStyle/>
        <a:p>
          <a:endParaRPr lang="en-US"/>
        </a:p>
      </dgm:t>
    </dgm:pt>
    <dgm:pt modelId="{C511BDF1-EC0D-4F7B-B011-057521DDD9EF}" type="pres">
      <dgm:prSet presAssocID="{9EEC5A1D-D146-4CEA-B7A8-4911C8088876}" presName="root2" presStyleCnt="0"/>
      <dgm:spPr/>
      <dgm:t>
        <a:bodyPr/>
        <a:lstStyle/>
        <a:p>
          <a:endParaRPr lang="en-US"/>
        </a:p>
      </dgm:t>
    </dgm:pt>
    <dgm:pt modelId="{7532BEC2-70F6-4302-94F7-1A8BEAB30C36}" type="pres">
      <dgm:prSet presAssocID="{9EEC5A1D-D146-4CEA-B7A8-4911C8088876}" presName="LevelTwoTextNode" presStyleLbl="node3" presStyleIdx="4" presStyleCnt="6" custScaleX="106631" custLinFactX="-100000" custLinFactY="-84821" custLinFactNeighborX="-170699" custLinFactNeighborY="-100000">
        <dgm:presLayoutVars>
          <dgm:chPref val="3"/>
        </dgm:presLayoutVars>
      </dgm:prSet>
      <dgm:spPr/>
      <dgm:t>
        <a:bodyPr/>
        <a:lstStyle/>
        <a:p>
          <a:endParaRPr lang="en-US"/>
        </a:p>
      </dgm:t>
    </dgm:pt>
    <dgm:pt modelId="{CE55DA6C-6963-40BA-A333-22F3542DD9D8}" type="pres">
      <dgm:prSet presAssocID="{9EEC5A1D-D146-4CEA-B7A8-4911C8088876}" presName="level3hierChild" presStyleCnt="0"/>
      <dgm:spPr/>
      <dgm:t>
        <a:bodyPr/>
        <a:lstStyle/>
        <a:p>
          <a:endParaRPr lang="en-US"/>
        </a:p>
      </dgm:t>
    </dgm:pt>
    <dgm:pt modelId="{4CC1F5A9-923A-48FD-9561-D9B0B318EFC3}" type="pres">
      <dgm:prSet presAssocID="{76179AAF-F02A-40E4-B881-68EDCDA7D7C2}" presName="conn2-1" presStyleLbl="parChTrans1D3" presStyleIdx="5" presStyleCnt="6"/>
      <dgm:spPr/>
      <dgm:t>
        <a:bodyPr/>
        <a:lstStyle/>
        <a:p>
          <a:endParaRPr lang="en-US"/>
        </a:p>
      </dgm:t>
    </dgm:pt>
    <dgm:pt modelId="{E96F4A6B-95EF-4E68-BC1C-949BCD677BCC}" type="pres">
      <dgm:prSet presAssocID="{76179AAF-F02A-40E4-B881-68EDCDA7D7C2}" presName="connTx" presStyleLbl="parChTrans1D3" presStyleIdx="5" presStyleCnt="6"/>
      <dgm:spPr/>
      <dgm:t>
        <a:bodyPr/>
        <a:lstStyle/>
        <a:p>
          <a:endParaRPr lang="en-US"/>
        </a:p>
      </dgm:t>
    </dgm:pt>
    <dgm:pt modelId="{2013E5BE-0943-450A-BFB6-7AE395246296}" type="pres">
      <dgm:prSet presAssocID="{6DC67763-DC4D-4EB5-B081-655159D3E221}" presName="root2" presStyleCnt="0"/>
      <dgm:spPr/>
      <dgm:t>
        <a:bodyPr/>
        <a:lstStyle/>
        <a:p>
          <a:endParaRPr lang="en-US"/>
        </a:p>
      </dgm:t>
    </dgm:pt>
    <dgm:pt modelId="{20224BDA-8CA8-43AD-95DD-57AA68A20878}" type="pres">
      <dgm:prSet presAssocID="{6DC67763-DC4D-4EB5-B081-655159D3E221}" presName="LevelTwoTextNode" presStyleLbl="node3" presStyleIdx="5" presStyleCnt="6" custScaleX="125490" custLinFactY="-150047" custLinFactNeighborX="-95452" custLinFactNeighborY="-200000">
        <dgm:presLayoutVars>
          <dgm:chPref val="3"/>
        </dgm:presLayoutVars>
      </dgm:prSet>
      <dgm:spPr/>
      <dgm:t>
        <a:bodyPr/>
        <a:lstStyle/>
        <a:p>
          <a:endParaRPr lang="en-US"/>
        </a:p>
      </dgm:t>
    </dgm:pt>
    <dgm:pt modelId="{B5975C9C-1D45-4472-B731-D529DB95E0D5}" type="pres">
      <dgm:prSet presAssocID="{6DC67763-DC4D-4EB5-B081-655159D3E221}" presName="level3hierChild" presStyleCnt="0"/>
      <dgm:spPr/>
      <dgm:t>
        <a:bodyPr/>
        <a:lstStyle/>
        <a:p>
          <a:endParaRPr lang="en-US"/>
        </a:p>
      </dgm:t>
    </dgm:pt>
  </dgm:ptLst>
  <dgm:cxnLst>
    <dgm:cxn modelId="{4FC9F5B1-7DF6-4967-9D68-0C782EB46F73}" type="presOf" srcId="{7BB8FA31-2ADE-4497-91E8-00911996AE14}" destId="{84AB4AE7-58FD-4791-BC51-E631AEF9CE19}" srcOrd="1" destOrd="0" presId="urn:microsoft.com/office/officeart/2005/8/layout/hierarchy2"/>
    <dgm:cxn modelId="{B4B6E0F1-6602-474B-91EA-54678CB69913}" type="presOf" srcId="{949E0712-40B3-455B-A6E8-89B91044577C}" destId="{33C275B6-2546-4F7A-8FE4-96994B0013B6}" srcOrd="1" destOrd="0" presId="urn:microsoft.com/office/officeart/2005/8/layout/hierarchy2"/>
    <dgm:cxn modelId="{71E85D25-42D1-4DEE-AC38-712091F4F857}" type="presOf" srcId="{0F1B6596-37C0-4287-9831-30F1267E6EB4}" destId="{D7808E6C-A515-441F-A787-F45214972E7E}" srcOrd="0" destOrd="0" presId="urn:microsoft.com/office/officeart/2005/8/layout/hierarchy2"/>
    <dgm:cxn modelId="{035EA921-B8E4-426C-A522-A3825D9769D6}" srcId="{949B3B6D-466E-4C49-ADD8-811806A59F43}" destId="{C4F1BF96-38C5-492C-85FD-2937752DBAFF}" srcOrd="0" destOrd="0" parTransId="{9431D229-ECDE-4F69-9D67-FF3F62048229}" sibTransId="{6C2FE6EA-2745-41E3-AE13-55709559E634}"/>
    <dgm:cxn modelId="{D8FEDBA7-A65F-4B2A-896C-24C64F112342}" type="presOf" srcId="{C4F1BF96-38C5-492C-85FD-2937752DBAFF}" destId="{177E4B62-1712-4229-B8F9-BA2221F46361}" srcOrd="0" destOrd="0" presId="urn:microsoft.com/office/officeart/2005/8/layout/hierarchy2"/>
    <dgm:cxn modelId="{04B553E1-6DEA-4125-9C05-7076D102C1D8}" srcId="{0B2AE090-A11F-482F-8EB0-6AACCBE1D44A}" destId="{9EEC5A1D-D146-4CEA-B7A8-4911C8088876}" srcOrd="1" destOrd="0" parTransId="{88E02D52-2C58-46B5-AF82-8FC69C5379D0}" sibTransId="{572CB039-B4B2-4445-9008-95CC6DC7BD43}"/>
    <dgm:cxn modelId="{1591D753-40BD-481B-A0BA-7CF46FA3C0EF}" type="presOf" srcId="{76179AAF-F02A-40E4-B881-68EDCDA7D7C2}" destId="{4CC1F5A9-923A-48FD-9561-D9B0B318EFC3}" srcOrd="0" destOrd="0" presId="urn:microsoft.com/office/officeart/2005/8/layout/hierarchy2"/>
    <dgm:cxn modelId="{99979B5E-A336-4A25-AC4B-8896EABD1FCB}" type="presOf" srcId="{5C47423E-02ED-40BA-A3B2-D2388CA3C882}" destId="{60CDA81F-0E9A-404E-9D0E-C5E653CA6923}" srcOrd="1" destOrd="0" presId="urn:microsoft.com/office/officeart/2005/8/layout/hierarchy2"/>
    <dgm:cxn modelId="{A34B0183-BD78-4E38-A9E4-50D46CC04850}" type="presOf" srcId="{6DC67763-DC4D-4EB5-B081-655159D3E221}" destId="{20224BDA-8CA8-43AD-95DD-57AA68A20878}" srcOrd="0" destOrd="0" presId="urn:microsoft.com/office/officeart/2005/8/layout/hierarchy2"/>
    <dgm:cxn modelId="{12C47E9D-A32F-4AAE-9F9C-AF998B5E9116}" type="presOf" srcId="{5C47423E-02ED-40BA-A3B2-D2388CA3C882}" destId="{021EE266-FAB7-4196-A97F-709C73DB2324}" srcOrd="0" destOrd="0" presId="urn:microsoft.com/office/officeart/2005/8/layout/hierarchy2"/>
    <dgm:cxn modelId="{1EE721F2-EEF5-45FD-B7DD-4438ABF7C021}" type="presOf" srcId="{9431D229-ECDE-4F69-9D67-FF3F62048229}" destId="{94EC6CEC-D347-47AD-A550-6E2E865CFF79}" srcOrd="0" destOrd="0" presId="urn:microsoft.com/office/officeart/2005/8/layout/hierarchy2"/>
    <dgm:cxn modelId="{845F7CC1-2265-4F5E-A9EF-5EFDD46A5694}" type="presOf" srcId="{88E02D52-2C58-46B5-AF82-8FC69C5379D0}" destId="{2A748234-136C-44C7-A52A-C6036E723B37}" srcOrd="1" destOrd="0" presId="urn:microsoft.com/office/officeart/2005/8/layout/hierarchy2"/>
    <dgm:cxn modelId="{0CF4C120-C3A3-489C-82C4-C5F7C7DEE2EF}" type="presOf" srcId="{4E8B5769-5D40-4C63-9853-01730A3C5906}" destId="{747477CC-6D42-496B-864D-96BF4475DEB9}" srcOrd="1" destOrd="0" presId="urn:microsoft.com/office/officeart/2005/8/layout/hierarchy2"/>
    <dgm:cxn modelId="{42E79D3B-ABDA-4391-B20E-B74277DE3B9D}" type="presOf" srcId="{9431D229-ECDE-4F69-9D67-FF3F62048229}" destId="{8E99198E-15A6-460D-AC3B-DC69158EAA32}" srcOrd="1" destOrd="0" presId="urn:microsoft.com/office/officeart/2005/8/layout/hierarchy2"/>
    <dgm:cxn modelId="{3CBD862E-806F-44AC-A636-33F2149AF4DB}" srcId="{C35F09FB-41D3-4D2A-B25B-F5DC5A94D1FA}" destId="{F62BA454-3790-4B69-9801-EFDC83AACB33}" srcOrd="0" destOrd="0" parTransId="{5C47423E-02ED-40BA-A3B2-D2388CA3C882}" sibTransId="{F4FC7E84-4AC9-4CF6-A2FF-278274D50AF3}"/>
    <dgm:cxn modelId="{6AAAF95D-FECA-47D5-8C8D-BA05320C50D1}" type="presOf" srcId="{A259BDFA-E7DE-4C1D-AF6F-457FEFE36D10}" destId="{17C95B8A-6000-4AA0-B5E2-B352EDF73934}" srcOrd="0" destOrd="0" presId="urn:microsoft.com/office/officeart/2005/8/layout/hierarchy2"/>
    <dgm:cxn modelId="{70F842E7-8F01-40CB-AC13-1C66B9AB41C4}" type="presOf" srcId="{76179AAF-F02A-40E4-B881-68EDCDA7D7C2}" destId="{E96F4A6B-95EF-4E68-BC1C-949BCD677BCC}" srcOrd="1" destOrd="0" presId="urn:microsoft.com/office/officeart/2005/8/layout/hierarchy2"/>
    <dgm:cxn modelId="{F394682A-955A-4707-9BD9-06855F102C23}" type="presOf" srcId="{6B50B086-3DB7-4DC4-8526-47F572D12F03}" destId="{F324A2A6-34D4-4861-9111-C0BF98C9E713}" srcOrd="0" destOrd="0" presId="urn:microsoft.com/office/officeart/2005/8/layout/hierarchy2"/>
    <dgm:cxn modelId="{DC09FE7C-D88B-452E-9DC0-1AABC7E3C440}" srcId="{0B2AE090-A11F-482F-8EB0-6AACCBE1D44A}" destId="{6DC67763-DC4D-4EB5-B081-655159D3E221}" srcOrd="2" destOrd="0" parTransId="{76179AAF-F02A-40E4-B881-68EDCDA7D7C2}" sibTransId="{E817B979-658A-4D54-9210-A5C2BF99877E}"/>
    <dgm:cxn modelId="{CFA4747D-F54A-4772-B6C9-D08EFB05C416}" type="presOf" srcId="{88E02D52-2C58-46B5-AF82-8FC69C5379D0}" destId="{521F3D1A-3AC3-48B6-8CA3-71C086A3A743}" srcOrd="0" destOrd="0" presId="urn:microsoft.com/office/officeart/2005/8/layout/hierarchy2"/>
    <dgm:cxn modelId="{08470925-CD18-4620-B295-CFE4F5D7F07A}" type="presOf" srcId="{4E8B5769-5D40-4C63-9853-01730A3C5906}" destId="{03E399C9-ED3A-4335-A19A-D93EE8BD99FA}" srcOrd="0" destOrd="0" presId="urn:microsoft.com/office/officeart/2005/8/layout/hierarchy2"/>
    <dgm:cxn modelId="{A3B5D794-63C7-4E12-87AF-837B04A29C8E}" type="presOf" srcId="{0F1B6596-37C0-4287-9831-30F1267E6EB4}" destId="{5F26EB7B-88A3-45D3-AD5B-4D273119DDCA}" srcOrd="1" destOrd="0" presId="urn:microsoft.com/office/officeart/2005/8/layout/hierarchy2"/>
    <dgm:cxn modelId="{4868E4E9-6935-4122-B34F-6F27AF282360}" type="presOf" srcId="{949E0712-40B3-455B-A6E8-89B91044577C}" destId="{15BFC331-F92F-47B1-B4B9-5796374B92A9}" srcOrd="0" destOrd="0" presId="urn:microsoft.com/office/officeart/2005/8/layout/hierarchy2"/>
    <dgm:cxn modelId="{BCEE450A-2C85-469C-823C-1CF1FDD683D6}" srcId="{C35F09FB-41D3-4D2A-B25B-F5DC5A94D1FA}" destId="{A259BDFA-E7DE-4C1D-AF6F-457FEFE36D10}" srcOrd="1" destOrd="0" parTransId="{0F1B6596-37C0-4287-9831-30F1267E6EB4}" sibTransId="{50FD576E-076B-424B-A7E7-2B8FB6F65992}"/>
    <dgm:cxn modelId="{6F872574-A738-4194-9A60-E15F09F2C5DE}" type="presOf" srcId="{EB3F5489-FAED-4D55-9382-9CB3B94A967E}" destId="{28E28B67-1DCF-4163-9CDE-03251FF9CD03}" srcOrd="1" destOrd="0" presId="urn:microsoft.com/office/officeart/2005/8/layout/hierarchy2"/>
    <dgm:cxn modelId="{4BDDF346-B835-47E4-BA38-C935669492CC}" srcId="{C4F1BF96-38C5-492C-85FD-2937752DBAFF}" destId="{2AC52AB5-0D85-469B-89B7-F390462C6CFF}" srcOrd="0" destOrd="0" parTransId="{7BB8FA31-2ADE-4497-91E8-00911996AE14}" sibTransId="{FE1DCEF0-5175-4FD2-9417-44CE10298630}"/>
    <dgm:cxn modelId="{21F1A4EE-FF53-47E9-BBC8-0BBF51D0948B}" type="presOf" srcId="{5AD3E743-A7D0-4B91-BDC1-385B0C024F3D}" destId="{446B827D-6881-453A-A175-70959C4D9532}" srcOrd="1" destOrd="0" presId="urn:microsoft.com/office/officeart/2005/8/layout/hierarchy2"/>
    <dgm:cxn modelId="{9796DD0E-6CB9-4D03-A914-07B691AB69D6}" type="presOf" srcId="{949B3B6D-466E-4C49-ADD8-811806A59F43}" destId="{07E839B4-F033-4F9D-88E0-3BE7F6B90F9A}" srcOrd="0" destOrd="0" presId="urn:microsoft.com/office/officeart/2005/8/layout/hierarchy2"/>
    <dgm:cxn modelId="{6CCDBAE6-DF70-443B-A1A0-00E314419A71}" type="presOf" srcId="{5AD3E743-A7D0-4B91-BDC1-385B0C024F3D}" destId="{6F1E8F13-2E5C-45C4-BEFE-BF0323321D36}" srcOrd="0" destOrd="0" presId="urn:microsoft.com/office/officeart/2005/8/layout/hierarchy2"/>
    <dgm:cxn modelId="{0D329BBE-38A7-435B-AD52-F3A8EA3D7DBE}" type="presOf" srcId="{2AC52AB5-0D85-469B-89B7-F390462C6CFF}" destId="{2EB965AF-E187-4EB1-AF75-97EF4D50F745}" srcOrd="0" destOrd="0" presId="urn:microsoft.com/office/officeart/2005/8/layout/hierarchy2"/>
    <dgm:cxn modelId="{5FAF1D24-0C0F-4F10-97BA-8E53892AB745}" type="presOf" srcId="{7BB8FA31-2ADE-4497-91E8-00911996AE14}" destId="{C3C85ED5-075C-4A9F-8F57-99FECEFD4CA2}" srcOrd="0" destOrd="0" presId="urn:microsoft.com/office/officeart/2005/8/layout/hierarchy2"/>
    <dgm:cxn modelId="{6CF44835-E2AF-41F7-B00B-693551400B98}" srcId="{949B3B6D-466E-4C49-ADD8-811806A59F43}" destId="{0B2AE090-A11F-482F-8EB0-6AACCBE1D44A}" srcOrd="1" destOrd="0" parTransId="{4E8B5769-5D40-4C63-9853-01730A3C5906}" sibTransId="{E24C5145-F3F1-40E3-A66C-FB3D7A779E59}"/>
    <dgm:cxn modelId="{9587FA99-1CA6-4BF8-B7E2-8C909DC2FAC9}" type="presOf" srcId="{9EEC5A1D-D146-4CEA-B7A8-4911C8088876}" destId="{7532BEC2-70F6-4302-94F7-1A8BEAB30C36}" srcOrd="0" destOrd="0" presId="urn:microsoft.com/office/officeart/2005/8/layout/hierarchy2"/>
    <dgm:cxn modelId="{6C011636-8857-40C2-A945-6B794D58A65C}" type="presOf" srcId="{EB3F5489-FAED-4D55-9382-9CB3B94A967E}" destId="{E292C351-ADF7-4949-9CBD-38E2F87E6D03}" srcOrd="0" destOrd="0" presId="urn:microsoft.com/office/officeart/2005/8/layout/hierarchy2"/>
    <dgm:cxn modelId="{81F1F45F-6D87-408D-91C7-A9F7C95910FB}" type="presOf" srcId="{0B2AE090-A11F-482F-8EB0-6AACCBE1D44A}" destId="{6AF1F54F-A8CE-458A-9888-D783DC69C572}" srcOrd="0" destOrd="0" presId="urn:microsoft.com/office/officeart/2005/8/layout/hierarchy2"/>
    <dgm:cxn modelId="{B9E70B88-1527-4751-AFE5-A07F3F043464}" srcId="{C4F1BF96-38C5-492C-85FD-2937752DBAFF}" destId="{14B63AF5-89F5-49DF-9BDD-AC6BAD2989BB}" srcOrd="2" destOrd="0" parTransId="{EB3F5489-FAED-4D55-9382-9CB3B94A967E}" sibTransId="{1177AD44-AC91-4E7C-83C9-9B76AE816C65}"/>
    <dgm:cxn modelId="{7795BA0F-55CD-4D99-92B4-94BCF4A97623}" type="presOf" srcId="{14B63AF5-89F5-49DF-9BDD-AC6BAD2989BB}" destId="{618ACDA2-2508-44C8-9897-88C30746459B}" srcOrd="0" destOrd="0" presId="urn:microsoft.com/office/officeart/2005/8/layout/hierarchy2"/>
    <dgm:cxn modelId="{54BE9C11-BF9C-47D8-8F8D-E3BB70F3CF80}" type="presOf" srcId="{C35F09FB-41D3-4D2A-B25B-F5DC5A94D1FA}" destId="{0F8C14B1-EC08-4B15-9116-B765DBAEC454}" srcOrd="0" destOrd="0" presId="urn:microsoft.com/office/officeart/2005/8/layout/hierarchy2"/>
    <dgm:cxn modelId="{D10A3E08-EBAC-4B4A-B45F-4F66DAFC22C1}" srcId="{0B2AE090-A11F-482F-8EB0-6AACCBE1D44A}" destId="{C35F09FB-41D3-4D2A-B25B-F5DC5A94D1FA}" srcOrd="0" destOrd="0" parTransId="{5AD3E743-A7D0-4B91-BDC1-385B0C024F3D}" sibTransId="{9F1EFCBF-607F-425F-8D83-FB59E0227585}"/>
    <dgm:cxn modelId="{5B2508CF-E622-4355-A79B-4955A970D673}" type="presOf" srcId="{86BC8066-03E5-46B0-A687-859392741888}" destId="{53FD4456-EAC0-42BE-8CFE-2DA3EF67B868}" srcOrd="0" destOrd="0" presId="urn:microsoft.com/office/officeart/2005/8/layout/hierarchy2"/>
    <dgm:cxn modelId="{88B41874-F3D6-45D1-95C8-D50FBE2142DA}" type="presOf" srcId="{F62BA454-3790-4B69-9801-EFDC83AACB33}" destId="{8204471A-3D5B-41B1-BBA1-4FA9508E6081}" srcOrd="0" destOrd="0" presId="urn:microsoft.com/office/officeart/2005/8/layout/hierarchy2"/>
    <dgm:cxn modelId="{3BF7D2F7-11D3-4DD1-A78A-DFAFECBE4AD0}" srcId="{86BC8066-03E5-46B0-A687-859392741888}" destId="{949B3B6D-466E-4C49-ADD8-811806A59F43}" srcOrd="0" destOrd="0" parTransId="{41C937AB-5E9C-4E75-840F-A1DF72C145AB}" sibTransId="{0D1E48C9-DE4D-46E5-B380-DAA0FA886D71}"/>
    <dgm:cxn modelId="{687D41E2-8DA6-44B2-837F-48865F0CB06E}" srcId="{C4F1BF96-38C5-492C-85FD-2937752DBAFF}" destId="{6B50B086-3DB7-4DC4-8526-47F572D12F03}" srcOrd="1" destOrd="0" parTransId="{949E0712-40B3-455B-A6E8-89B91044577C}" sibTransId="{69D1BA29-E2FB-4AF9-9D00-27971DF5F8F6}"/>
    <dgm:cxn modelId="{56473003-6A2D-44A4-90C3-8BCB9D7E663F}" type="presParOf" srcId="{53FD4456-EAC0-42BE-8CFE-2DA3EF67B868}" destId="{31B6E7A3-AE3B-4AE1-99CE-A2B9F6FE616F}" srcOrd="0" destOrd="0" presId="urn:microsoft.com/office/officeart/2005/8/layout/hierarchy2"/>
    <dgm:cxn modelId="{01C0B3B8-6FD1-4529-B49B-EDCCB0944F62}" type="presParOf" srcId="{31B6E7A3-AE3B-4AE1-99CE-A2B9F6FE616F}" destId="{07E839B4-F033-4F9D-88E0-3BE7F6B90F9A}" srcOrd="0" destOrd="0" presId="urn:microsoft.com/office/officeart/2005/8/layout/hierarchy2"/>
    <dgm:cxn modelId="{D778DDEB-F13C-40A6-B893-86035D70CEC9}" type="presParOf" srcId="{31B6E7A3-AE3B-4AE1-99CE-A2B9F6FE616F}" destId="{AF44BA21-104C-4034-B30D-6DB7F2FA41A1}" srcOrd="1" destOrd="0" presId="urn:microsoft.com/office/officeart/2005/8/layout/hierarchy2"/>
    <dgm:cxn modelId="{9E4CD87B-0E62-4B79-B8BD-1CF6513BF249}" type="presParOf" srcId="{AF44BA21-104C-4034-B30D-6DB7F2FA41A1}" destId="{94EC6CEC-D347-47AD-A550-6E2E865CFF79}" srcOrd="0" destOrd="0" presId="urn:microsoft.com/office/officeart/2005/8/layout/hierarchy2"/>
    <dgm:cxn modelId="{3D7EEB31-803A-4D3D-BB94-2186394BC36B}" type="presParOf" srcId="{94EC6CEC-D347-47AD-A550-6E2E865CFF79}" destId="{8E99198E-15A6-460D-AC3B-DC69158EAA32}" srcOrd="0" destOrd="0" presId="urn:microsoft.com/office/officeart/2005/8/layout/hierarchy2"/>
    <dgm:cxn modelId="{B810F9BA-4B76-436A-8E97-72012573B1D9}" type="presParOf" srcId="{AF44BA21-104C-4034-B30D-6DB7F2FA41A1}" destId="{BE64202B-9545-4D0C-B563-D51A711880C2}" srcOrd="1" destOrd="0" presId="urn:microsoft.com/office/officeart/2005/8/layout/hierarchy2"/>
    <dgm:cxn modelId="{85C88DBE-2749-4F74-838A-0669C1245213}" type="presParOf" srcId="{BE64202B-9545-4D0C-B563-D51A711880C2}" destId="{177E4B62-1712-4229-B8F9-BA2221F46361}" srcOrd="0" destOrd="0" presId="urn:microsoft.com/office/officeart/2005/8/layout/hierarchy2"/>
    <dgm:cxn modelId="{15E6188D-3361-4524-AAEE-38160C39049A}" type="presParOf" srcId="{BE64202B-9545-4D0C-B563-D51A711880C2}" destId="{50DDE800-3133-4AF8-AB22-CE06BF56A452}" srcOrd="1" destOrd="0" presId="urn:microsoft.com/office/officeart/2005/8/layout/hierarchy2"/>
    <dgm:cxn modelId="{CFD444AF-3909-404E-A48A-2BF14243DCD7}" type="presParOf" srcId="{50DDE800-3133-4AF8-AB22-CE06BF56A452}" destId="{C3C85ED5-075C-4A9F-8F57-99FECEFD4CA2}" srcOrd="0" destOrd="0" presId="urn:microsoft.com/office/officeart/2005/8/layout/hierarchy2"/>
    <dgm:cxn modelId="{70306FD8-82D7-46EE-AE1D-9D48A93C755B}" type="presParOf" srcId="{C3C85ED5-075C-4A9F-8F57-99FECEFD4CA2}" destId="{84AB4AE7-58FD-4791-BC51-E631AEF9CE19}" srcOrd="0" destOrd="0" presId="urn:microsoft.com/office/officeart/2005/8/layout/hierarchy2"/>
    <dgm:cxn modelId="{9FF452AE-D694-4B42-A4C4-E884A667E823}" type="presParOf" srcId="{50DDE800-3133-4AF8-AB22-CE06BF56A452}" destId="{FDB8A8A8-0F77-4059-8D61-A10E3448C1A6}" srcOrd="1" destOrd="0" presId="urn:microsoft.com/office/officeart/2005/8/layout/hierarchy2"/>
    <dgm:cxn modelId="{DB6FE66F-5390-49EB-81DE-4D8A9C0EBACD}" type="presParOf" srcId="{FDB8A8A8-0F77-4059-8D61-A10E3448C1A6}" destId="{2EB965AF-E187-4EB1-AF75-97EF4D50F745}" srcOrd="0" destOrd="0" presId="urn:microsoft.com/office/officeart/2005/8/layout/hierarchy2"/>
    <dgm:cxn modelId="{FCD2EDB0-9784-4DC1-A6F0-12489600777D}" type="presParOf" srcId="{FDB8A8A8-0F77-4059-8D61-A10E3448C1A6}" destId="{887397EC-55F9-45BE-9F4E-A39E5794B940}" srcOrd="1" destOrd="0" presId="urn:microsoft.com/office/officeart/2005/8/layout/hierarchy2"/>
    <dgm:cxn modelId="{4C13DEF3-181E-4B71-AF88-F9D939CCF787}" type="presParOf" srcId="{50DDE800-3133-4AF8-AB22-CE06BF56A452}" destId="{15BFC331-F92F-47B1-B4B9-5796374B92A9}" srcOrd="2" destOrd="0" presId="urn:microsoft.com/office/officeart/2005/8/layout/hierarchy2"/>
    <dgm:cxn modelId="{333C539C-02CB-4F29-BD4A-80D20CC60779}" type="presParOf" srcId="{15BFC331-F92F-47B1-B4B9-5796374B92A9}" destId="{33C275B6-2546-4F7A-8FE4-96994B0013B6}" srcOrd="0" destOrd="0" presId="urn:microsoft.com/office/officeart/2005/8/layout/hierarchy2"/>
    <dgm:cxn modelId="{3CB16939-4F17-4881-9041-FC807CDE10A5}" type="presParOf" srcId="{50DDE800-3133-4AF8-AB22-CE06BF56A452}" destId="{15D72D6B-D2B4-4FDC-B084-B506925D4F70}" srcOrd="3" destOrd="0" presId="urn:microsoft.com/office/officeart/2005/8/layout/hierarchy2"/>
    <dgm:cxn modelId="{DDF9C58E-F556-4E20-A89C-647066429B7E}" type="presParOf" srcId="{15D72D6B-D2B4-4FDC-B084-B506925D4F70}" destId="{F324A2A6-34D4-4861-9111-C0BF98C9E713}" srcOrd="0" destOrd="0" presId="urn:microsoft.com/office/officeart/2005/8/layout/hierarchy2"/>
    <dgm:cxn modelId="{4022A724-DE20-48A6-AAC3-50DADDE8C70B}" type="presParOf" srcId="{15D72D6B-D2B4-4FDC-B084-B506925D4F70}" destId="{14FC21F4-2D59-4FD5-AF0B-46362C756FA0}" srcOrd="1" destOrd="0" presId="urn:microsoft.com/office/officeart/2005/8/layout/hierarchy2"/>
    <dgm:cxn modelId="{4856ED6E-00B2-45B4-9E61-D9E8E0F12466}" type="presParOf" srcId="{50DDE800-3133-4AF8-AB22-CE06BF56A452}" destId="{E292C351-ADF7-4949-9CBD-38E2F87E6D03}" srcOrd="4" destOrd="0" presId="urn:microsoft.com/office/officeart/2005/8/layout/hierarchy2"/>
    <dgm:cxn modelId="{C8DB7F1B-4BCB-4699-8272-E26AEDBE6635}" type="presParOf" srcId="{E292C351-ADF7-4949-9CBD-38E2F87E6D03}" destId="{28E28B67-1DCF-4163-9CDE-03251FF9CD03}" srcOrd="0" destOrd="0" presId="urn:microsoft.com/office/officeart/2005/8/layout/hierarchy2"/>
    <dgm:cxn modelId="{32BF849B-F85A-4D72-9137-552D6C37E985}" type="presParOf" srcId="{50DDE800-3133-4AF8-AB22-CE06BF56A452}" destId="{1D060336-67FD-4057-9369-C1F13920A002}" srcOrd="5" destOrd="0" presId="urn:microsoft.com/office/officeart/2005/8/layout/hierarchy2"/>
    <dgm:cxn modelId="{7EBEB485-E407-4A97-8BF6-CD01D0DC3071}" type="presParOf" srcId="{1D060336-67FD-4057-9369-C1F13920A002}" destId="{618ACDA2-2508-44C8-9897-88C30746459B}" srcOrd="0" destOrd="0" presId="urn:microsoft.com/office/officeart/2005/8/layout/hierarchy2"/>
    <dgm:cxn modelId="{68BA2A12-E011-44C7-A86D-61D9C8D1CFCE}" type="presParOf" srcId="{1D060336-67FD-4057-9369-C1F13920A002}" destId="{3FF4EB21-D60C-44F4-8855-4ECBD2488D75}" srcOrd="1" destOrd="0" presId="urn:microsoft.com/office/officeart/2005/8/layout/hierarchy2"/>
    <dgm:cxn modelId="{145E4647-8BAC-4A40-9FA1-2E2D3A65D2DE}" type="presParOf" srcId="{AF44BA21-104C-4034-B30D-6DB7F2FA41A1}" destId="{03E399C9-ED3A-4335-A19A-D93EE8BD99FA}" srcOrd="2" destOrd="0" presId="urn:microsoft.com/office/officeart/2005/8/layout/hierarchy2"/>
    <dgm:cxn modelId="{1555C424-B66E-4BF9-8CA1-061210A77238}" type="presParOf" srcId="{03E399C9-ED3A-4335-A19A-D93EE8BD99FA}" destId="{747477CC-6D42-496B-864D-96BF4475DEB9}" srcOrd="0" destOrd="0" presId="urn:microsoft.com/office/officeart/2005/8/layout/hierarchy2"/>
    <dgm:cxn modelId="{A13E4323-7DAB-4EAB-B689-366D027FCC0B}" type="presParOf" srcId="{AF44BA21-104C-4034-B30D-6DB7F2FA41A1}" destId="{57FABB4A-0FEA-4A28-A015-18ADA26535EE}" srcOrd="3" destOrd="0" presId="urn:microsoft.com/office/officeart/2005/8/layout/hierarchy2"/>
    <dgm:cxn modelId="{FF28AF22-B4D7-46A2-89FA-24477E56023B}" type="presParOf" srcId="{57FABB4A-0FEA-4A28-A015-18ADA26535EE}" destId="{6AF1F54F-A8CE-458A-9888-D783DC69C572}" srcOrd="0" destOrd="0" presId="urn:microsoft.com/office/officeart/2005/8/layout/hierarchy2"/>
    <dgm:cxn modelId="{C35C78F3-CE34-457D-989E-058E32366152}" type="presParOf" srcId="{57FABB4A-0FEA-4A28-A015-18ADA26535EE}" destId="{4C0ECA51-92EA-4497-A0AE-411CA9E62958}" srcOrd="1" destOrd="0" presId="urn:microsoft.com/office/officeart/2005/8/layout/hierarchy2"/>
    <dgm:cxn modelId="{AF58A40D-15A9-4401-A173-8AFB98CE1FA1}" type="presParOf" srcId="{4C0ECA51-92EA-4497-A0AE-411CA9E62958}" destId="{6F1E8F13-2E5C-45C4-BEFE-BF0323321D36}" srcOrd="0" destOrd="0" presId="urn:microsoft.com/office/officeart/2005/8/layout/hierarchy2"/>
    <dgm:cxn modelId="{8B73A31D-A1BB-4472-9D09-1C6F9CAEF0C9}" type="presParOf" srcId="{6F1E8F13-2E5C-45C4-BEFE-BF0323321D36}" destId="{446B827D-6881-453A-A175-70959C4D9532}" srcOrd="0" destOrd="0" presId="urn:microsoft.com/office/officeart/2005/8/layout/hierarchy2"/>
    <dgm:cxn modelId="{4F159B05-DD68-4992-BD12-8D398FED91D0}" type="presParOf" srcId="{4C0ECA51-92EA-4497-A0AE-411CA9E62958}" destId="{2E9284EB-B8C4-4A87-A705-2B394FDD3CD4}" srcOrd="1" destOrd="0" presId="urn:microsoft.com/office/officeart/2005/8/layout/hierarchy2"/>
    <dgm:cxn modelId="{BE33E997-C295-4001-839D-DC71024D4C51}" type="presParOf" srcId="{2E9284EB-B8C4-4A87-A705-2B394FDD3CD4}" destId="{0F8C14B1-EC08-4B15-9116-B765DBAEC454}" srcOrd="0" destOrd="0" presId="urn:microsoft.com/office/officeart/2005/8/layout/hierarchy2"/>
    <dgm:cxn modelId="{4F7FD56A-0A54-4411-BBBE-399B889E3FC6}" type="presParOf" srcId="{2E9284EB-B8C4-4A87-A705-2B394FDD3CD4}" destId="{7617D1D0-5BFE-400A-9AB4-79640939EC61}" srcOrd="1" destOrd="0" presId="urn:microsoft.com/office/officeart/2005/8/layout/hierarchy2"/>
    <dgm:cxn modelId="{8D68B49D-C2B1-4951-917E-D503C8DC1906}" type="presParOf" srcId="{7617D1D0-5BFE-400A-9AB4-79640939EC61}" destId="{021EE266-FAB7-4196-A97F-709C73DB2324}" srcOrd="0" destOrd="0" presId="urn:microsoft.com/office/officeart/2005/8/layout/hierarchy2"/>
    <dgm:cxn modelId="{14F5FDD8-B3B5-450C-B734-EE8E22BD02FF}" type="presParOf" srcId="{021EE266-FAB7-4196-A97F-709C73DB2324}" destId="{60CDA81F-0E9A-404E-9D0E-C5E653CA6923}" srcOrd="0" destOrd="0" presId="urn:microsoft.com/office/officeart/2005/8/layout/hierarchy2"/>
    <dgm:cxn modelId="{E26C18C0-2B43-4A74-A2DD-81A8411C990F}" type="presParOf" srcId="{7617D1D0-5BFE-400A-9AB4-79640939EC61}" destId="{0E846225-90E0-4BAD-93FD-28EAB9269008}" srcOrd="1" destOrd="0" presId="urn:microsoft.com/office/officeart/2005/8/layout/hierarchy2"/>
    <dgm:cxn modelId="{EF47ABD5-11E0-4092-B231-C3AABB09DC63}" type="presParOf" srcId="{0E846225-90E0-4BAD-93FD-28EAB9269008}" destId="{8204471A-3D5B-41B1-BBA1-4FA9508E6081}" srcOrd="0" destOrd="0" presId="urn:microsoft.com/office/officeart/2005/8/layout/hierarchy2"/>
    <dgm:cxn modelId="{D4E560A3-83AC-4AF0-97C6-CB5D81FA3ED1}" type="presParOf" srcId="{0E846225-90E0-4BAD-93FD-28EAB9269008}" destId="{B6603FA5-B05A-47FC-ACC6-8C658DEB75B4}" srcOrd="1" destOrd="0" presId="urn:microsoft.com/office/officeart/2005/8/layout/hierarchy2"/>
    <dgm:cxn modelId="{F6DC9EC4-9F2D-48A8-A87D-DFFE3F2FBA11}" type="presParOf" srcId="{7617D1D0-5BFE-400A-9AB4-79640939EC61}" destId="{D7808E6C-A515-441F-A787-F45214972E7E}" srcOrd="2" destOrd="0" presId="urn:microsoft.com/office/officeart/2005/8/layout/hierarchy2"/>
    <dgm:cxn modelId="{F39F868D-D9F9-464B-BCB2-4600492B7F34}" type="presParOf" srcId="{D7808E6C-A515-441F-A787-F45214972E7E}" destId="{5F26EB7B-88A3-45D3-AD5B-4D273119DDCA}" srcOrd="0" destOrd="0" presId="urn:microsoft.com/office/officeart/2005/8/layout/hierarchy2"/>
    <dgm:cxn modelId="{9F26C17A-2138-418C-97B1-331D1FBB0F28}" type="presParOf" srcId="{7617D1D0-5BFE-400A-9AB4-79640939EC61}" destId="{F434B163-AC8F-4875-BD03-52D26433625C}" srcOrd="3" destOrd="0" presId="urn:microsoft.com/office/officeart/2005/8/layout/hierarchy2"/>
    <dgm:cxn modelId="{1732FDDF-6CE2-4E96-A677-0178D1AA7366}" type="presParOf" srcId="{F434B163-AC8F-4875-BD03-52D26433625C}" destId="{17C95B8A-6000-4AA0-B5E2-B352EDF73934}" srcOrd="0" destOrd="0" presId="urn:microsoft.com/office/officeart/2005/8/layout/hierarchy2"/>
    <dgm:cxn modelId="{A09E8998-B1C7-47D7-9BE2-8C361D382843}" type="presParOf" srcId="{F434B163-AC8F-4875-BD03-52D26433625C}" destId="{1305F827-94E3-402B-B7BA-A41E72EB8D96}" srcOrd="1" destOrd="0" presId="urn:microsoft.com/office/officeart/2005/8/layout/hierarchy2"/>
    <dgm:cxn modelId="{35355E39-2D2D-4BC2-A8D9-1B26438D8A44}" type="presParOf" srcId="{4C0ECA51-92EA-4497-A0AE-411CA9E62958}" destId="{521F3D1A-3AC3-48B6-8CA3-71C086A3A743}" srcOrd="2" destOrd="0" presId="urn:microsoft.com/office/officeart/2005/8/layout/hierarchy2"/>
    <dgm:cxn modelId="{215BA34A-D9D6-40E3-A356-21A5B9B37BE9}" type="presParOf" srcId="{521F3D1A-3AC3-48B6-8CA3-71C086A3A743}" destId="{2A748234-136C-44C7-A52A-C6036E723B37}" srcOrd="0" destOrd="0" presId="urn:microsoft.com/office/officeart/2005/8/layout/hierarchy2"/>
    <dgm:cxn modelId="{43606AB2-CE45-4C5D-9235-18B55135AD10}" type="presParOf" srcId="{4C0ECA51-92EA-4497-A0AE-411CA9E62958}" destId="{C511BDF1-EC0D-4F7B-B011-057521DDD9EF}" srcOrd="3" destOrd="0" presId="urn:microsoft.com/office/officeart/2005/8/layout/hierarchy2"/>
    <dgm:cxn modelId="{1B92DBA4-517F-4520-993A-EF2A99B4FFA6}" type="presParOf" srcId="{C511BDF1-EC0D-4F7B-B011-057521DDD9EF}" destId="{7532BEC2-70F6-4302-94F7-1A8BEAB30C36}" srcOrd="0" destOrd="0" presId="urn:microsoft.com/office/officeart/2005/8/layout/hierarchy2"/>
    <dgm:cxn modelId="{DC5032D5-DB8D-4992-8F78-CBC603BA442D}" type="presParOf" srcId="{C511BDF1-EC0D-4F7B-B011-057521DDD9EF}" destId="{CE55DA6C-6963-40BA-A333-22F3542DD9D8}" srcOrd="1" destOrd="0" presId="urn:microsoft.com/office/officeart/2005/8/layout/hierarchy2"/>
    <dgm:cxn modelId="{6F5F7E87-B846-41B6-9E64-7AFE20B2CE79}" type="presParOf" srcId="{4C0ECA51-92EA-4497-A0AE-411CA9E62958}" destId="{4CC1F5A9-923A-48FD-9561-D9B0B318EFC3}" srcOrd="4" destOrd="0" presId="urn:microsoft.com/office/officeart/2005/8/layout/hierarchy2"/>
    <dgm:cxn modelId="{6CD17083-D548-4012-92D7-6F0D5A8A1490}" type="presParOf" srcId="{4CC1F5A9-923A-48FD-9561-D9B0B318EFC3}" destId="{E96F4A6B-95EF-4E68-BC1C-949BCD677BCC}" srcOrd="0" destOrd="0" presId="urn:microsoft.com/office/officeart/2005/8/layout/hierarchy2"/>
    <dgm:cxn modelId="{083F934E-CBA1-44CA-BEC4-3AAF7F8DFB20}" type="presParOf" srcId="{4C0ECA51-92EA-4497-A0AE-411CA9E62958}" destId="{2013E5BE-0943-450A-BFB6-7AE395246296}" srcOrd="5" destOrd="0" presId="urn:microsoft.com/office/officeart/2005/8/layout/hierarchy2"/>
    <dgm:cxn modelId="{29B9DBBE-DCC0-4701-83F2-7D398419A872}" type="presParOf" srcId="{2013E5BE-0943-450A-BFB6-7AE395246296}" destId="{20224BDA-8CA8-43AD-95DD-57AA68A20878}" srcOrd="0" destOrd="0" presId="urn:microsoft.com/office/officeart/2005/8/layout/hierarchy2"/>
    <dgm:cxn modelId="{0832A412-861B-4867-81AA-388C33A1792D}" type="presParOf" srcId="{2013E5BE-0943-450A-BFB6-7AE395246296}" destId="{B5975C9C-1D45-4472-B731-D529DB95E0D5}" srcOrd="1" destOrd="0" presId="urn:microsoft.com/office/officeart/2005/8/layout/hierarchy2"/>
  </dgm:cxnLst>
  <dgm:bg>
    <a:solidFill>
      <a:schemeClr val="lt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839B4-F033-4F9D-88E0-3BE7F6B90F9A}">
      <dsp:nvSpPr>
        <dsp:cNvPr id="0" name=""/>
        <dsp:cNvSpPr/>
      </dsp:nvSpPr>
      <dsp:spPr>
        <a:xfrm>
          <a:off x="3665634" y="0"/>
          <a:ext cx="1613787" cy="806893"/>
        </a:xfrm>
        <a:prstGeom prst="roundRect">
          <a:avLst>
            <a:gd name="adj" fmla="val 10000"/>
          </a:avLst>
        </a:prstGeom>
        <a:solidFill>
          <a:srgbClr val="C00000"/>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 lastClr="FFFFFF"/>
              </a:solidFill>
              <a:latin typeface="Calibri" panose="020F0502020204030204"/>
              <a:ea typeface="+mn-ea"/>
              <a:cs typeface="+mn-cs"/>
            </a:rPr>
            <a:t>VP Strategic Enrollment  Mgt.</a:t>
          </a:r>
        </a:p>
      </dsp:txBody>
      <dsp:txXfrm>
        <a:off x="3689267" y="23633"/>
        <a:ext cx="1566521" cy="759627"/>
      </dsp:txXfrm>
    </dsp:sp>
    <dsp:sp modelId="{94EC6CEC-D347-47AD-A550-6E2E865CFF79}">
      <dsp:nvSpPr>
        <dsp:cNvPr id="0" name=""/>
        <dsp:cNvSpPr/>
      </dsp:nvSpPr>
      <dsp:spPr>
        <a:xfrm rot="1371636">
          <a:off x="5224329" y="663581"/>
          <a:ext cx="1402779" cy="24697"/>
        </a:xfrm>
        <a:custGeom>
          <a:avLst/>
          <a:gdLst/>
          <a:ahLst/>
          <a:cxnLst/>
          <a:rect l="0" t="0" r="0" b="0"/>
          <a:pathLst>
            <a:path>
              <a:moveTo>
                <a:pt x="0" y="10909"/>
              </a:moveTo>
              <a:lnTo>
                <a:pt x="1382255" y="10909"/>
              </a:lnTo>
            </a:path>
          </a:pathLst>
        </a:custGeom>
        <a:noFill/>
        <a:ln w="12700" cap="flat" cmpd="sng" algn="ctr">
          <a:solidFill>
            <a:srgbClr val="A5B592">
              <a:shade val="6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 lastClr="FFFFFF"/>
            </a:solidFill>
            <a:latin typeface="Calibri" panose="020F0502020204030204"/>
            <a:ea typeface="+mn-ea"/>
            <a:cs typeface="+mn-cs"/>
          </a:endParaRPr>
        </a:p>
      </dsp:txBody>
      <dsp:txXfrm>
        <a:off x="5907028" y="629991"/>
        <a:ext cx="0" cy="0"/>
      </dsp:txXfrm>
    </dsp:sp>
    <dsp:sp modelId="{177E4B62-1712-4229-B8F9-BA2221F46361}">
      <dsp:nvSpPr>
        <dsp:cNvPr id="0" name=""/>
        <dsp:cNvSpPr/>
      </dsp:nvSpPr>
      <dsp:spPr>
        <a:xfrm>
          <a:off x="6572016" y="544966"/>
          <a:ext cx="1613787" cy="806893"/>
        </a:xfrm>
        <a:prstGeom prst="roundRect">
          <a:avLst>
            <a:gd name="adj" fmla="val 10000"/>
          </a:avLst>
        </a:prstGeom>
        <a:solidFill>
          <a:srgbClr val="C00000"/>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 lastClr="FFFFFF"/>
              </a:solidFill>
              <a:latin typeface="Calibri" panose="020F0502020204030204"/>
              <a:ea typeface="+mn-ea"/>
              <a:cs typeface="+mn-cs"/>
            </a:rPr>
            <a:t>AVP for Performance Director of Fin AId </a:t>
          </a:r>
        </a:p>
      </dsp:txBody>
      <dsp:txXfrm>
        <a:off x="6595649" y="568599"/>
        <a:ext cx="1566521" cy="759627"/>
      </dsp:txXfrm>
    </dsp:sp>
    <dsp:sp modelId="{C3C85ED5-075C-4A9F-8F57-99FECEFD4CA2}">
      <dsp:nvSpPr>
        <dsp:cNvPr id="0" name=""/>
        <dsp:cNvSpPr/>
      </dsp:nvSpPr>
      <dsp:spPr>
        <a:xfrm rot="6961631">
          <a:off x="6087419" y="2246588"/>
          <a:ext cx="2916859" cy="24697"/>
        </a:xfrm>
        <a:custGeom>
          <a:avLst/>
          <a:gdLst/>
          <a:ahLst/>
          <a:cxnLst/>
          <a:rect l="0" t="0" r="0" b="0"/>
          <a:pathLst>
            <a:path>
              <a:moveTo>
                <a:pt x="0" y="10909"/>
              </a:moveTo>
              <a:lnTo>
                <a:pt x="2529275"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 lastClr="FFFFFF"/>
            </a:solidFill>
            <a:latin typeface="Calibri" panose="020F0502020204030204"/>
            <a:ea typeface="+mn-ea"/>
            <a:cs typeface="+mn-cs"/>
          </a:endParaRPr>
        </a:p>
      </dsp:txBody>
      <dsp:txXfrm rot="10800000">
        <a:off x="7643371" y="2225408"/>
        <a:ext cx="0" cy="0"/>
      </dsp:txXfrm>
    </dsp:sp>
    <dsp:sp modelId="{2EB965AF-E187-4EB1-AF75-97EF4D50F745}">
      <dsp:nvSpPr>
        <dsp:cNvPr id="0" name=""/>
        <dsp:cNvSpPr/>
      </dsp:nvSpPr>
      <dsp:spPr>
        <a:xfrm>
          <a:off x="6905893" y="3166014"/>
          <a:ext cx="1613787" cy="806893"/>
        </a:xfrm>
        <a:prstGeom prst="roundRect">
          <a:avLst>
            <a:gd name="adj" fmla="val 10000"/>
          </a:avLst>
        </a:prstGeom>
        <a:solidFill>
          <a:srgbClr val="7030A0"/>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 lastClr="FFFFFF"/>
              </a:solidFill>
              <a:latin typeface="Calibri" panose="020F0502020204030204"/>
              <a:ea typeface="+mn-ea"/>
              <a:cs typeface="+mn-cs"/>
            </a:rPr>
            <a:t>Associate Director (New Students)</a:t>
          </a:r>
        </a:p>
      </dsp:txBody>
      <dsp:txXfrm>
        <a:off x="6929526" y="3189647"/>
        <a:ext cx="1566521" cy="759627"/>
      </dsp:txXfrm>
    </dsp:sp>
    <dsp:sp modelId="{15BFC331-F92F-47B1-B4B9-5796374B92A9}">
      <dsp:nvSpPr>
        <dsp:cNvPr id="0" name=""/>
        <dsp:cNvSpPr/>
      </dsp:nvSpPr>
      <dsp:spPr>
        <a:xfrm rot="8098107">
          <a:off x="6355658" y="1694725"/>
          <a:ext cx="2144638" cy="24697"/>
        </a:xfrm>
        <a:custGeom>
          <a:avLst/>
          <a:gdLst/>
          <a:ahLst/>
          <a:cxnLst/>
          <a:rect l="0" t="0" r="0" b="0"/>
          <a:pathLst>
            <a:path>
              <a:moveTo>
                <a:pt x="0" y="10909"/>
              </a:moveTo>
              <a:lnTo>
                <a:pt x="1859664"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 lastClr="FFFFFF"/>
            </a:solidFill>
            <a:latin typeface="Calibri" panose="020F0502020204030204"/>
            <a:ea typeface="+mn-ea"/>
            <a:cs typeface="+mn-cs"/>
          </a:endParaRPr>
        </a:p>
      </dsp:txBody>
      <dsp:txXfrm rot="10800000">
        <a:off x="7503800" y="1707032"/>
        <a:ext cx="0" cy="0"/>
      </dsp:txXfrm>
    </dsp:sp>
    <dsp:sp modelId="{F324A2A6-34D4-4861-9111-C0BF98C9E713}">
      <dsp:nvSpPr>
        <dsp:cNvPr id="0" name=""/>
        <dsp:cNvSpPr/>
      </dsp:nvSpPr>
      <dsp:spPr>
        <a:xfrm>
          <a:off x="6670151" y="2062289"/>
          <a:ext cx="1613787" cy="806893"/>
        </a:xfrm>
        <a:prstGeom prst="roundRect">
          <a:avLst>
            <a:gd name="adj" fmla="val 10000"/>
          </a:avLst>
        </a:prstGeom>
        <a:solidFill>
          <a:srgbClr val="7030A0"/>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 lastClr="FFFFFF"/>
              </a:solidFill>
              <a:latin typeface="Calibri" panose="020F0502020204030204"/>
              <a:ea typeface="+mn-ea"/>
              <a:cs typeface="+mn-cs"/>
            </a:rPr>
            <a:t>Assoc Dir.      (Returning Students)</a:t>
          </a:r>
        </a:p>
      </dsp:txBody>
      <dsp:txXfrm>
        <a:off x="6693784" y="2085922"/>
        <a:ext cx="1566521" cy="759627"/>
      </dsp:txXfrm>
    </dsp:sp>
    <dsp:sp modelId="{E292C351-ADF7-4949-9CBD-38E2F87E6D03}">
      <dsp:nvSpPr>
        <dsp:cNvPr id="0" name=""/>
        <dsp:cNvSpPr/>
      </dsp:nvSpPr>
      <dsp:spPr>
        <a:xfrm rot="10415589">
          <a:off x="4028041" y="1168768"/>
          <a:ext cx="4170786" cy="24697"/>
        </a:xfrm>
        <a:custGeom>
          <a:avLst/>
          <a:gdLst/>
          <a:ahLst/>
          <a:cxnLst/>
          <a:rect l="0" t="0" r="0" b="0"/>
          <a:pathLst>
            <a:path>
              <a:moveTo>
                <a:pt x="0" y="10909"/>
              </a:moveTo>
              <a:lnTo>
                <a:pt x="3616584"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 lastClr="FFFFFF"/>
            </a:solidFill>
            <a:latin typeface="Calibri" panose="020F0502020204030204"/>
            <a:ea typeface="+mn-ea"/>
            <a:cs typeface="+mn-cs"/>
          </a:endParaRPr>
        </a:p>
      </dsp:txBody>
      <dsp:txXfrm rot="10800000">
        <a:off x="6228688" y="1273100"/>
        <a:ext cx="0" cy="0"/>
      </dsp:txXfrm>
    </dsp:sp>
    <dsp:sp modelId="{618ACDA2-2508-44C8-9897-88C30746459B}">
      <dsp:nvSpPr>
        <dsp:cNvPr id="0" name=""/>
        <dsp:cNvSpPr/>
      </dsp:nvSpPr>
      <dsp:spPr>
        <a:xfrm>
          <a:off x="4041066" y="1010374"/>
          <a:ext cx="1613787" cy="806893"/>
        </a:xfrm>
        <a:prstGeom prst="roundRect">
          <a:avLst>
            <a:gd name="adj" fmla="val 10000"/>
          </a:avLst>
        </a:prstGeom>
        <a:solidFill>
          <a:srgbClr val="C00000"/>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 lastClr="FFFFFF"/>
              </a:solidFill>
              <a:latin typeface="Calibri" panose="020F0502020204030204"/>
              <a:ea typeface="+mn-ea"/>
              <a:cs typeface="+mn-cs"/>
            </a:rPr>
            <a:t>Director (Technology)</a:t>
          </a:r>
        </a:p>
      </dsp:txBody>
      <dsp:txXfrm>
        <a:off x="4064699" y="1034007"/>
        <a:ext cx="1566521" cy="759627"/>
      </dsp:txXfrm>
    </dsp:sp>
    <dsp:sp modelId="{03E399C9-ED3A-4335-A19A-D93EE8BD99FA}">
      <dsp:nvSpPr>
        <dsp:cNvPr id="0" name=""/>
        <dsp:cNvSpPr/>
      </dsp:nvSpPr>
      <dsp:spPr>
        <a:xfrm rot="9952812">
          <a:off x="-51459" y="1051305"/>
          <a:ext cx="5412644" cy="24697"/>
        </a:xfrm>
        <a:custGeom>
          <a:avLst/>
          <a:gdLst/>
          <a:ahLst/>
          <a:cxnLst/>
          <a:rect l="0" t="0" r="0" b="0"/>
          <a:pathLst>
            <a:path>
              <a:moveTo>
                <a:pt x="0" y="10909"/>
              </a:moveTo>
              <a:lnTo>
                <a:pt x="4667882" y="10909"/>
              </a:lnTo>
            </a:path>
          </a:pathLst>
        </a:custGeom>
        <a:noFill/>
        <a:ln w="12700" cap="flat" cmpd="sng" algn="ctr">
          <a:solidFill>
            <a:srgbClr val="A5B592">
              <a:shade val="6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 lastClr="FFFFFF"/>
            </a:solidFill>
            <a:latin typeface="Calibri" panose="020F0502020204030204"/>
            <a:ea typeface="+mn-ea"/>
            <a:cs typeface="+mn-cs"/>
          </a:endParaRPr>
        </a:p>
      </dsp:txBody>
      <dsp:txXfrm rot="10800000">
        <a:off x="2819101" y="1161871"/>
        <a:ext cx="0" cy="0"/>
      </dsp:txXfrm>
    </dsp:sp>
    <dsp:sp modelId="{6AF1F54F-A8CE-458A-9888-D783DC69C572}">
      <dsp:nvSpPr>
        <dsp:cNvPr id="0" name=""/>
        <dsp:cNvSpPr/>
      </dsp:nvSpPr>
      <dsp:spPr>
        <a:xfrm>
          <a:off x="30304" y="1320415"/>
          <a:ext cx="1613787" cy="806893"/>
        </a:xfrm>
        <a:prstGeom prst="roundRect">
          <a:avLst>
            <a:gd name="adj" fmla="val 10000"/>
          </a:avLst>
        </a:prstGeom>
        <a:solidFill>
          <a:srgbClr val="C00000"/>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 lastClr="FFFFFF"/>
              </a:solidFill>
              <a:latin typeface="Calibri" panose="020F0502020204030204"/>
              <a:ea typeface="+mn-ea"/>
              <a:cs typeface="+mn-cs"/>
            </a:rPr>
            <a:t>AVP for Innovation Director of Graduate Amissions </a:t>
          </a:r>
        </a:p>
      </dsp:txBody>
      <dsp:txXfrm>
        <a:off x="53937" y="1344048"/>
        <a:ext cx="1566521" cy="759627"/>
      </dsp:txXfrm>
    </dsp:sp>
    <dsp:sp modelId="{6F1E8F13-2E5C-45C4-BEFE-BF0323321D36}">
      <dsp:nvSpPr>
        <dsp:cNvPr id="0" name=""/>
        <dsp:cNvSpPr/>
      </dsp:nvSpPr>
      <dsp:spPr>
        <a:xfrm rot="6480267">
          <a:off x="-200877" y="3051852"/>
          <a:ext cx="2818702" cy="24697"/>
        </a:xfrm>
        <a:custGeom>
          <a:avLst/>
          <a:gdLst/>
          <a:ahLst/>
          <a:cxnLst/>
          <a:rect l="0" t="0" r="0" b="0"/>
          <a:pathLst>
            <a:path>
              <a:moveTo>
                <a:pt x="0" y="10909"/>
              </a:moveTo>
              <a:lnTo>
                <a:pt x="2485652"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 lastClr="FFFFFF"/>
            </a:solidFill>
            <a:latin typeface="Calibri" panose="020F0502020204030204"/>
            <a:ea typeface="+mn-ea"/>
            <a:cs typeface="+mn-cs"/>
          </a:endParaRPr>
        </a:p>
      </dsp:txBody>
      <dsp:txXfrm rot="10800000">
        <a:off x="1297271" y="3018964"/>
        <a:ext cx="0" cy="0"/>
      </dsp:txXfrm>
    </dsp:sp>
    <dsp:sp modelId="{0F8C14B1-EC08-4B15-9116-B765DBAEC454}">
      <dsp:nvSpPr>
        <dsp:cNvPr id="0" name=""/>
        <dsp:cNvSpPr/>
      </dsp:nvSpPr>
      <dsp:spPr>
        <a:xfrm>
          <a:off x="772856" y="4001093"/>
          <a:ext cx="1613787" cy="806893"/>
        </a:xfrm>
        <a:prstGeom prst="roundRect">
          <a:avLst>
            <a:gd name="adj" fmla="val 10000"/>
          </a:avLst>
        </a:prstGeom>
        <a:solidFill>
          <a:srgbClr val="00B0F0"/>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 lastClr="FFFFFF"/>
              </a:solidFill>
              <a:latin typeface="Calibri" panose="020F0502020204030204"/>
              <a:ea typeface="+mn-ea"/>
              <a:cs typeface="+mn-cs"/>
            </a:rPr>
            <a:t>Director of UG Admissions (New Day and Transfers)</a:t>
          </a:r>
        </a:p>
      </dsp:txBody>
      <dsp:txXfrm>
        <a:off x="796489" y="4024726"/>
        <a:ext cx="1566521" cy="759627"/>
      </dsp:txXfrm>
    </dsp:sp>
    <dsp:sp modelId="{021EE266-FAB7-4196-A97F-709C73DB2324}">
      <dsp:nvSpPr>
        <dsp:cNvPr id="0" name=""/>
        <dsp:cNvSpPr/>
      </dsp:nvSpPr>
      <dsp:spPr>
        <a:xfrm rot="20062887">
          <a:off x="2330851" y="4146802"/>
          <a:ext cx="1135065" cy="24697"/>
        </a:xfrm>
        <a:custGeom>
          <a:avLst/>
          <a:gdLst/>
          <a:ahLst/>
          <a:cxnLst/>
          <a:rect l="0" t="0" r="0" b="0"/>
          <a:pathLst>
            <a:path>
              <a:moveTo>
                <a:pt x="0" y="10909"/>
              </a:moveTo>
              <a:lnTo>
                <a:pt x="984241"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 lastClr="FFFFFF"/>
            </a:solidFill>
            <a:latin typeface="Calibri" panose="020F0502020204030204"/>
            <a:ea typeface="+mn-ea"/>
            <a:cs typeface="+mn-cs"/>
          </a:endParaRPr>
        </a:p>
      </dsp:txBody>
      <dsp:txXfrm>
        <a:off x="2860527" y="4145833"/>
        <a:ext cx="0" cy="0"/>
      </dsp:txXfrm>
    </dsp:sp>
    <dsp:sp modelId="{8204471A-3D5B-41B1-BBA1-4FA9508E6081}">
      <dsp:nvSpPr>
        <dsp:cNvPr id="0" name=""/>
        <dsp:cNvSpPr/>
      </dsp:nvSpPr>
      <dsp:spPr>
        <a:xfrm>
          <a:off x="3410123" y="3541139"/>
          <a:ext cx="1748990" cy="745246"/>
        </a:xfrm>
        <a:prstGeom prst="roundRect">
          <a:avLst>
            <a:gd name="adj" fmla="val 10000"/>
          </a:avLst>
        </a:prstGeom>
        <a:solidFill>
          <a:srgbClr val="444D26">
            <a:lumMod val="60000"/>
            <a:lumOff val="4000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latin typeface="Calibri" panose="020F0502020204030204"/>
              <a:ea typeface="+mn-ea"/>
              <a:cs typeface="+mn-cs"/>
            </a:rPr>
            <a:t>Associate Director of UG Admissions-First  Year Day (Recruitment)</a:t>
          </a:r>
        </a:p>
      </dsp:txBody>
      <dsp:txXfrm>
        <a:off x="3431951" y="3562967"/>
        <a:ext cx="1705334" cy="701590"/>
      </dsp:txXfrm>
    </dsp:sp>
    <dsp:sp modelId="{D7808E6C-A515-441F-A787-F45214972E7E}">
      <dsp:nvSpPr>
        <dsp:cNvPr id="0" name=""/>
        <dsp:cNvSpPr/>
      </dsp:nvSpPr>
      <dsp:spPr>
        <a:xfrm rot="1409470">
          <a:off x="2333035" y="4650022"/>
          <a:ext cx="1293656" cy="24697"/>
        </a:xfrm>
        <a:custGeom>
          <a:avLst/>
          <a:gdLst/>
          <a:ahLst/>
          <a:cxnLst/>
          <a:rect l="0" t="0" r="0" b="0"/>
          <a:pathLst>
            <a:path>
              <a:moveTo>
                <a:pt x="0" y="10909"/>
              </a:moveTo>
              <a:lnTo>
                <a:pt x="1121759"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 lastClr="FFFFFF"/>
            </a:solidFill>
            <a:latin typeface="Calibri" panose="020F0502020204030204"/>
            <a:ea typeface="+mn-ea"/>
            <a:cs typeface="+mn-cs"/>
          </a:endParaRPr>
        </a:p>
      </dsp:txBody>
      <dsp:txXfrm>
        <a:off x="2963094" y="4619818"/>
        <a:ext cx="0" cy="0"/>
      </dsp:txXfrm>
    </dsp:sp>
    <dsp:sp modelId="{17C95B8A-6000-4AA0-B5E2-B352EDF73934}">
      <dsp:nvSpPr>
        <dsp:cNvPr id="0" name=""/>
        <dsp:cNvSpPr/>
      </dsp:nvSpPr>
      <dsp:spPr>
        <a:xfrm>
          <a:off x="3573083" y="4516754"/>
          <a:ext cx="1745165" cy="806893"/>
        </a:xfrm>
        <a:prstGeom prst="roundRect">
          <a:avLst>
            <a:gd name="adj" fmla="val 10000"/>
          </a:avLst>
        </a:prstGeom>
        <a:solidFill>
          <a:srgbClr val="444D26">
            <a:lumMod val="60000"/>
            <a:lumOff val="4000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latin typeface="Calibri" panose="020F0502020204030204"/>
              <a:ea typeface="+mn-ea"/>
              <a:cs typeface="+mn-cs"/>
            </a:rPr>
            <a:t>Associate Director of UG Admissions-Transfers Day, Step-UP &amp; AU (Recruitment)</a:t>
          </a:r>
        </a:p>
      </dsp:txBody>
      <dsp:txXfrm>
        <a:off x="3596716" y="4540387"/>
        <a:ext cx="1697899" cy="759627"/>
      </dsp:txXfrm>
    </dsp:sp>
    <dsp:sp modelId="{521F3D1A-3AC3-48B6-8CA3-71C086A3A743}">
      <dsp:nvSpPr>
        <dsp:cNvPr id="0" name=""/>
        <dsp:cNvSpPr/>
      </dsp:nvSpPr>
      <dsp:spPr>
        <a:xfrm rot="8076273">
          <a:off x="49740" y="2378370"/>
          <a:ext cx="1873272" cy="24697"/>
        </a:xfrm>
        <a:custGeom>
          <a:avLst/>
          <a:gdLst/>
          <a:ahLst/>
          <a:cxnLst/>
          <a:rect l="0" t="0" r="0" b="0"/>
          <a:pathLst>
            <a:path>
              <a:moveTo>
                <a:pt x="0" y="10909"/>
              </a:moveTo>
              <a:lnTo>
                <a:pt x="1714467"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 lastClr="FFFFFF"/>
            </a:solidFill>
            <a:latin typeface="Calibri" panose="020F0502020204030204"/>
            <a:ea typeface="+mn-ea"/>
            <a:cs typeface="+mn-cs"/>
          </a:endParaRPr>
        </a:p>
      </dsp:txBody>
      <dsp:txXfrm rot="10800000">
        <a:off x="1052605" y="2390261"/>
        <a:ext cx="0" cy="0"/>
      </dsp:txXfrm>
    </dsp:sp>
    <dsp:sp modelId="{7532BEC2-70F6-4302-94F7-1A8BEAB30C36}">
      <dsp:nvSpPr>
        <dsp:cNvPr id="0" name=""/>
        <dsp:cNvSpPr/>
      </dsp:nvSpPr>
      <dsp:spPr>
        <a:xfrm>
          <a:off x="328661" y="2654129"/>
          <a:ext cx="1720797" cy="806893"/>
        </a:xfrm>
        <a:prstGeom prst="roundRect">
          <a:avLst>
            <a:gd name="adj" fmla="val 10000"/>
          </a:avLst>
        </a:prstGeom>
        <a:solidFill>
          <a:srgbClr val="00B0F0"/>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 lastClr="FFFFFF"/>
              </a:solidFill>
              <a:latin typeface="Calibri" panose="020F0502020204030204"/>
              <a:ea typeface="+mn-ea"/>
              <a:cs typeface="+mn-cs"/>
            </a:rPr>
            <a:t>Director of International Recruitment (Comm. Flow and Events)</a:t>
          </a:r>
        </a:p>
      </dsp:txBody>
      <dsp:txXfrm>
        <a:off x="352294" y="2677762"/>
        <a:ext cx="1673531" cy="759627"/>
      </dsp:txXfrm>
    </dsp:sp>
    <dsp:sp modelId="{4CC1F5A9-923A-48FD-9561-D9B0B318EFC3}">
      <dsp:nvSpPr>
        <dsp:cNvPr id="0" name=""/>
        <dsp:cNvSpPr/>
      </dsp:nvSpPr>
      <dsp:spPr>
        <a:xfrm rot="1892428">
          <a:off x="1512990" y="2175735"/>
          <a:ext cx="1774885" cy="24697"/>
        </a:xfrm>
        <a:custGeom>
          <a:avLst/>
          <a:gdLst/>
          <a:ahLst/>
          <a:cxnLst/>
          <a:rect l="0" t="0" r="0" b="0"/>
          <a:pathLst>
            <a:path>
              <a:moveTo>
                <a:pt x="0" y="10909"/>
              </a:moveTo>
              <a:lnTo>
                <a:pt x="1433977" y="10909"/>
              </a:lnTo>
            </a:path>
          </a:pathLst>
        </a:custGeom>
        <a:noFill/>
        <a:ln w="12700" cap="flat" cmpd="sng" algn="ctr">
          <a:solidFill>
            <a:srgbClr val="A5B592">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 lastClr="FFFFFF"/>
            </a:solidFill>
            <a:latin typeface="Calibri" panose="020F0502020204030204"/>
            <a:ea typeface="+mn-ea"/>
            <a:cs typeface="+mn-cs"/>
          </a:endParaRPr>
        </a:p>
      </dsp:txBody>
      <dsp:txXfrm>
        <a:off x="2385827" y="2127055"/>
        <a:ext cx="0" cy="0"/>
      </dsp:txXfrm>
    </dsp:sp>
    <dsp:sp modelId="{20224BDA-8CA8-43AD-95DD-57AA68A20878}">
      <dsp:nvSpPr>
        <dsp:cNvPr id="0" name=""/>
        <dsp:cNvSpPr/>
      </dsp:nvSpPr>
      <dsp:spPr>
        <a:xfrm>
          <a:off x="3156775" y="2248859"/>
          <a:ext cx="2025141" cy="806893"/>
        </a:xfrm>
        <a:prstGeom prst="roundRect">
          <a:avLst>
            <a:gd name="adj" fmla="val 10000"/>
          </a:avLst>
        </a:prstGeom>
        <a:solidFill>
          <a:srgbClr val="444D26">
            <a:lumMod val="60000"/>
            <a:lumOff val="4000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latin typeface="Calibri" panose="020F0502020204030204"/>
              <a:ea typeface="+mn-ea"/>
              <a:cs typeface="+mn-cs"/>
            </a:rPr>
            <a:t>Graduate Admissions (Recruitment)</a:t>
          </a:r>
        </a:p>
      </dsp:txBody>
      <dsp:txXfrm>
        <a:off x="3180408" y="2272492"/>
        <a:ext cx="1977875" cy="7596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0.349</cdr:x>
      <cdr:y>0.06193</cdr:y>
    </cdr:from>
    <cdr:to>
      <cdr:x>0.48924</cdr:x>
      <cdr:y>0.0997</cdr:y>
    </cdr:to>
    <cdr:sp macro="" textlink="">
      <cdr:nvSpPr>
        <cdr:cNvPr id="2" name="TextBox 1"/>
        <cdr:cNvSpPr txBox="1"/>
      </cdr:nvSpPr>
      <cdr:spPr>
        <a:xfrm xmlns:a="http://schemas.openxmlformats.org/drawingml/2006/main">
          <a:off x="4171949" y="390525"/>
          <a:ext cx="1676400"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0.18203</cdr:x>
      <cdr:y>0.06216</cdr:y>
    </cdr:from>
    <cdr:to>
      <cdr:x>0.57778</cdr:x>
      <cdr:y>0.11352</cdr:y>
    </cdr:to>
    <cdr:sp macro="" textlink="">
      <cdr:nvSpPr>
        <cdr:cNvPr id="3" name="TextBox 2"/>
        <cdr:cNvSpPr txBox="1"/>
      </cdr:nvSpPr>
      <cdr:spPr>
        <a:xfrm xmlns:a="http://schemas.openxmlformats.org/drawingml/2006/main">
          <a:off x="1610855" y="302264"/>
          <a:ext cx="3502178" cy="2497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Day</a:t>
          </a:r>
          <a:r>
            <a:rPr lang="en-US" sz="1400" b="1" baseline="0" dirty="0"/>
            <a:t> Enrollment  Actual Fall 2013 - 2018, and Projected Fall 2019 </a:t>
          </a:r>
          <a:r>
            <a:rPr lang="en-US" sz="1400" b="1" baseline="0" dirty="0" smtClean="0"/>
            <a:t>– 2023 (using</a:t>
          </a:r>
          <a:r>
            <a:rPr lang="en-US" sz="1400" b="1" dirty="0" smtClean="0"/>
            <a:t> 430)</a:t>
          </a:r>
          <a:endParaRPr lang="en-US" sz="1400" b="1" dirty="0"/>
        </a:p>
      </cdr:txBody>
    </cdr:sp>
  </cdr:relSizeAnchor>
  <cdr:relSizeAnchor xmlns:cdr="http://schemas.openxmlformats.org/drawingml/2006/chartDrawing">
    <cdr:from>
      <cdr:x>0.95391</cdr:x>
      <cdr:y>0.13394</cdr:y>
    </cdr:from>
    <cdr:to>
      <cdr:x>1</cdr:x>
      <cdr:y>0.78934</cdr:y>
    </cdr:to>
    <cdr:sp macro="" textlink="">
      <cdr:nvSpPr>
        <cdr:cNvPr id="4" name="TextBox 3"/>
        <cdr:cNvSpPr txBox="1"/>
      </cdr:nvSpPr>
      <cdr:spPr>
        <a:xfrm xmlns:a="http://schemas.openxmlformats.org/drawingml/2006/main">
          <a:off x="11039472" y="981075"/>
          <a:ext cx="533401" cy="4800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B9D4A05-2ED1-4B61-A492-A2D7A5EA1521}" type="datetimeFigureOut">
              <a:rPr lang="en-US" smtClean="0"/>
              <a:t>12/5/2018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FE4F811-AD9C-4732-9BA1-B2D677D43E94}" type="slidenum">
              <a:rPr lang="en-US" smtClean="0"/>
              <a:t>‹#›</a:t>
            </a:fld>
            <a:endParaRPr lang="en-US"/>
          </a:p>
        </p:txBody>
      </p:sp>
    </p:spTree>
    <p:extLst>
      <p:ext uri="{BB962C8B-B14F-4D97-AF65-F5344CB8AC3E}">
        <p14:creationId xmlns:p14="http://schemas.microsoft.com/office/powerpoint/2010/main" val="742112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7E41A1-D7DD-41F3-B6A1-172BF96E88A8}" type="datetimeFigureOut">
              <a:rPr lang="en-US" smtClean="0"/>
              <a:t>12/5/2018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85EBA5-558A-450E-9110-15DE37D65ED0}" type="slidenum">
              <a:rPr lang="en-US" smtClean="0"/>
              <a:t>‹#›</a:t>
            </a:fld>
            <a:endParaRPr lang="en-US"/>
          </a:p>
        </p:txBody>
      </p:sp>
    </p:spTree>
    <p:extLst>
      <p:ext uri="{BB962C8B-B14F-4D97-AF65-F5344CB8AC3E}">
        <p14:creationId xmlns:p14="http://schemas.microsoft.com/office/powerpoint/2010/main" val="309385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a:t>
            </a:r>
            <a:r>
              <a:rPr lang="en-US" baseline="0" dirty="0" smtClean="0"/>
              <a:t> like to cover the follow (read off) and then very open to any follow up discussion or feedback, I continue to be thankful for how we have been connecting to discuss our collective thoughts on strategic enrollment management.  Thank you very much for the departments that have made time to share and connect with me on topics crucial to enrollment management.  It will take us all seeing our strengths coupled with the urgency to collaborate and compete in driving demand for our offerings, based on our success thus far.</a:t>
            </a:r>
            <a:endParaRPr lang="en-US" dirty="0"/>
          </a:p>
        </p:txBody>
      </p:sp>
      <p:sp>
        <p:nvSpPr>
          <p:cNvPr id="4" name="Slide Number Placeholder 3"/>
          <p:cNvSpPr>
            <a:spLocks noGrp="1"/>
          </p:cNvSpPr>
          <p:nvPr>
            <p:ph type="sldNum" sz="quarter" idx="10"/>
          </p:nvPr>
        </p:nvSpPr>
        <p:spPr/>
        <p:txBody>
          <a:bodyPr/>
          <a:lstStyle/>
          <a:p>
            <a:fld id="{0B85EBA5-558A-450E-9110-15DE37D65ED0}" type="slidenum">
              <a:rPr lang="en-US" smtClean="0"/>
              <a:t>2</a:t>
            </a:fld>
            <a:endParaRPr lang="en-US"/>
          </a:p>
        </p:txBody>
      </p:sp>
    </p:spTree>
    <p:extLst>
      <p:ext uri="{BB962C8B-B14F-4D97-AF65-F5344CB8AC3E}">
        <p14:creationId xmlns:p14="http://schemas.microsoft.com/office/powerpoint/2010/main" val="429213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5EBA5-558A-450E-9110-15DE37D65E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30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5EBA5-558A-450E-9110-15DE37D65E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15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5EBA5-558A-450E-9110-15DE37D65E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0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5EBA5-558A-450E-9110-15DE37D65E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61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5EBA5-558A-450E-9110-15DE37D65E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8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5EBA5-558A-450E-9110-15DE37D65E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23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looking forward to collaborating</a:t>
            </a:r>
            <a:r>
              <a:rPr lang="en-US" baseline="0" dirty="0" smtClean="0"/>
              <a:t> on strategy getting feedback on plans, metrics quarterly, challenges, and successes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5EBA5-558A-450E-9110-15DE37D65E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23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5EBA5-558A-450E-9110-15DE37D65E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1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5EBA5-558A-450E-9110-15DE37D65E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58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5EBA5-558A-450E-9110-15DE37D65E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02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5EBA5-558A-450E-9110-15DE37D65E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97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C0ED63-647A-4A61-8A40-8931E80A917D}" type="datetime1">
              <a:rPr lang="en-US" smtClean="0"/>
              <a:t>12/5/2018</a:t>
            </a:fld>
            <a:endParaRPr lang="en-US"/>
          </a:p>
        </p:txBody>
      </p:sp>
      <p:sp>
        <p:nvSpPr>
          <p:cNvPr id="5" name="Footer Placeholder 4"/>
          <p:cNvSpPr>
            <a:spLocks noGrp="1"/>
          </p:cNvSpPr>
          <p:nvPr>
            <p:ph type="ftr" sz="quarter" idx="11"/>
          </p:nvPr>
        </p:nvSpPr>
        <p:spPr/>
        <p:txBody>
          <a:bodyPr/>
          <a:lstStyle/>
          <a:p>
            <a:r>
              <a:rPr lang="en-US" smtClean="0"/>
              <a:t>Enrollment Management and Marketing Committee (October 2018)</a:t>
            </a:r>
            <a:endParaRPr lang="en-US"/>
          </a:p>
        </p:txBody>
      </p:sp>
      <p:sp>
        <p:nvSpPr>
          <p:cNvPr id="6" name="Slide Number Placeholder 5"/>
          <p:cNvSpPr>
            <a:spLocks noGrp="1"/>
          </p:cNvSpPr>
          <p:nvPr>
            <p:ph type="sldNum" sz="quarter" idx="12"/>
          </p:nvPr>
        </p:nvSpPr>
        <p:spPr/>
        <p:txBody>
          <a:bodyPr/>
          <a:lstStyle/>
          <a:p>
            <a:fld id="{7E38153E-2C3E-B142-9FC5-457CF857D4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4BC4A8-5FC7-486C-BAF1-CB51B4FD3F90}" type="datetime1">
              <a:rPr lang="en-US" smtClean="0"/>
              <a:t>12/5/2018</a:t>
            </a:fld>
            <a:endParaRPr lang="en-US"/>
          </a:p>
        </p:txBody>
      </p:sp>
      <p:sp>
        <p:nvSpPr>
          <p:cNvPr id="5" name="Footer Placeholder 4"/>
          <p:cNvSpPr>
            <a:spLocks noGrp="1"/>
          </p:cNvSpPr>
          <p:nvPr>
            <p:ph type="ftr" sz="quarter" idx="11"/>
          </p:nvPr>
        </p:nvSpPr>
        <p:spPr/>
        <p:txBody>
          <a:bodyPr/>
          <a:lstStyle/>
          <a:p>
            <a:r>
              <a:rPr lang="en-US" smtClean="0"/>
              <a:t>Enrollment Management and Marketing Committee (October 2018)</a:t>
            </a:r>
            <a:endParaRPr lang="en-US"/>
          </a:p>
        </p:txBody>
      </p:sp>
      <p:sp>
        <p:nvSpPr>
          <p:cNvPr id="6" name="Slide Number Placeholder 5"/>
          <p:cNvSpPr>
            <a:spLocks noGrp="1"/>
          </p:cNvSpPr>
          <p:nvPr>
            <p:ph type="sldNum" sz="quarter" idx="12"/>
          </p:nvPr>
        </p:nvSpPr>
        <p:spPr/>
        <p:txBody>
          <a:bodyPr/>
          <a:lstStyle/>
          <a:p>
            <a:fld id="{7E38153E-2C3E-B142-9FC5-457CF857D4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5039AA-F95C-4588-80B7-42A7B76013C6}" type="datetime1">
              <a:rPr lang="en-US" smtClean="0"/>
              <a:t>12/5/2018</a:t>
            </a:fld>
            <a:endParaRPr lang="en-US"/>
          </a:p>
        </p:txBody>
      </p:sp>
      <p:sp>
        <p:nvSpPr>
          <p:cNvPr id="5" name="Footer Placeholder 4"/>
          <p:cNvSpPr>
            <a:spLocks noGrp="1"/>
          </p:cNvSpPr>
          <p:nvPr>
            <p:ph type="ftr" sz="quarter" idx="11"/>
          </p:nvPr>
        </p:nvSpPr>
        <p:spPr/>
        <p:txBody>
          <a:bodyPr/>
          <a:lstStyle/>
          <a:p>
            <a:r>
              <a:rPr lang="en-US" smtClean="0"/>
              <a:t>Enrollment Management and Marketing Committee (October 2018)</a:t>
            </a:r>
            <a:endParaRPr lang="en-US"/>
          </a:p>
        </p:txBody>
      </p:sp>
      <p:sp>
        <p:nvSpPr>
          <p:cNvPr id="6" name="Slide Number Placeholder 5"/>
          <p:cNvSpPr>
            <a:spLocks noGrp="1"/>
          </p:cNvSpPr>
          <p:nvPr>
            <p:ph type="sldNum" sz="quarter" idx="12"/>
          </p:nvPr>
        </p:nvSpPr>
        <p:spPr/>
        <p:txBody>
          <a:bodyPr/>
          <a:lstStyle/>
          <a:p>
            <a:fld id="{7E38153E-2C3E-B142-9FC5-457CF857D4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80190C-285C-456F-B43F-BC4B209FF326}" type="datetime1">
              <a:rPr lang="en-US" smtClean="0"/>
              <a:t>12/5/2018</a:t>
            </a:fld>
            <a:endParaRPr lang="en-US"/>
          </a:p>
        </p:txBody>
      </p:sp>
      <p:sp>
        <p:nvSpPr>
          <p:cNvPr id="5" name="Footer Placeholder 4"/>
          <p:cNvSpPr>
            <a:spLocks noGrp="1"/>
          </p:cNvSpPr>
          <p:nvPr>
            <p:ph type="ftr" sz="quarter" idx="11"/>
          </p:nvPr>
        </p:nvSpPr>
        <p:spPr/>
        <p:txBody>
          <a:bodyPr/>
          <a:lstStyle/>
          <a:p>
            <a:r>
              <a:rPr lang="en-US" smtClean="0"/>
              <a:t>Enrollment Management and Marketing Committee (October 2018)</a:t>
            </a:r>
            <a:endParaRPr lang="en-US"/>
          </a:p>
        </p:txBody>
      </p:sp>
      <p:sp>
        <p:nvSpPr>
          <p:cNvPr id="6" name="Slide Number Placeholder 5"/>
          <p:cNvSpPr>
            <a:spLocks noGrp="1"/>
          </p:cNvSpPr>
          <p:nvPr>
            <p:ph type="sldNum" sz="quarter" idx="12"/>
          </p:nvPr>
        </p:nvSpPr>
        <p:spPr/>
        <p:txBody>
          <a:bodyPr/>
          <a:lstStyle/>
          <a:p>
            <a:fld id="{7E38153E-2C3E-B142-9FC5-457CF857D4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039D7-6B2D-45ED-B5E5-D9E07010DC67}" type="datetime1">
              <a:rPr lang="en-US" smtClean="0"/>
              <a:t>12/5/2018</a:t>
            </a:fld>
            <a:endParaRPr lang="en-US"/>
          </a:p>
        </p:txBody>
      </p:sp>
      <p:sp>
        <p:nvSpPr>
          <p:cNvPr id="5" name="Footer Placeholder 4"/>
          <p:cNvSpPr>
            <a:spLocks noGrp="1"/>
          </p:cNvSpPr>
          <p:nvPr>
            <p:ph type="ftr" sz="quarter" idx="11"/>
          </p:nvPr>
        </p:nvSpPr>
        <p:spPr/>
        <p:txBody>
          <a:bodyPr/>
          <a:lstStyle/>
          <a:p>
            <a:r>
              <a:rPr lang="en-US" smtClean="0"/>
              <a:t>Enrollment Management and Marketing Committee (October 2018)</a:t>
            </a:r>
            <a:endParaRPr lang="en-US"/>
          </a:p>
        </p:txBody>
      </p:sp>
      <p:sp>
        <p:nvSpPr>
          <p:cNvPr id="6" name="Slide Number Placeholder 5"/>
          <p:cNvSpPr>
            <a:spLocks noGrp="1"/>
          </p:cNvSpPr>
          <p:nvPr>
            <p:ph type="sldNum" sz="quarter" idx="12"/>
          </p:nvPr>
        </p:nvSpPr>
        <p:spPr/>
        <p:txBody>
          <a:bodyPr/>
          <a:lstStyle/>
          <a:p>
            <a:fld id="{7E38153E-2C3E-B142-9FC5-457CF857D4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BD0F73-20D2-4CE8-9525-1BCE8059779C}" type="datetime1">
              <a:rPr lang="en-US" smtClean="0"/>
              <a:t>12/5/2018</a:t>
            </a:fld>
            <a:endParaRPr lang="en-US"/>
          </a:p>
        </p:txBody>
      </p:sp>
      <p:sp>
        <p:nvSpPr>
          <p:cNvPr id="6" name="Footer Placeholder 5"/>
          <p:cNvSpPr>
            <a:spLocks noGrp="1"/>
          </p:cNvSpPr>
          <p:nvPr>
            <p:ph type="ftr" sz="quarter" idx="11"/>
          </p:nvPr>
        </p:nvSpPr>
        <p:spPr/>
        <p:txBody>
          <a:bodyPr/>
          <a:lstStyle/>
          <a:p>
            <a:r>
              <a:rPr lang="en-US" smtClean="0"/>
              <a:t>Enrollment Management and Marketing Committee (October 2018)</a:t>
            </a:r>
            <a:endParaRPr lang="en-US"/>
          </a:p>
        </p:txBody>
      </p:sp>
      <p:sp>
        <p:nvSpPr>
          <p:cNvPr id="7" name="Slide Number Placeholder 6"/>
          <p:cNvSpPr>
            <a:spLocks noGrp="1"/>
          </p:cNvSpPr>
          <p:nvPr>
            <p:ph type="sldNum" sz="quarter" idx="12"/>
          </p:nvPr>
        </p:nvSpPr>
        <p:spPr/>
        <p:txBody>
          <a:bodyPr/>
          <a:lstStyle/>
          <a:p>
            <a:fld id="{7E38153E-2C3E-B142-9FC5-457CF857D4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90473D-B045-4E25-8BD3-DEE7537E9ED1}" type="datetime1">
              <a:rPr lang="en-US" smtClean="0"/>
              <a:t>12/5/2018</a:t>
            </a:fld>
            <a:endParaRPr lang="en-US"/>
          </a:p>
        </p:txBody>
      </p:sp>
      <p:sp>
        <p:nvSpPr>
          <p:cNvPr id="8" name="Footer Placeholder 7"/>
          <p:cNvSpPr>
            <a:spLocks noGrp="1"/>
          </p:cNvSpPr>
          <p:nvPr>
            <p:ph type="ftr" sz="quarter" idx="11"/>
          </p:nvPr>
        </p:nvSpPr>
        <p:spPr/>
        <p:txBody>
          <a:bodyPr/>
          <a:lstStyle/>
          <a:p>
            <a:r>
              <a:rPr lang="en-US" smtClean="0"/>
              <a:t>Enrollment Management and Marketing Committee (October 2018)</a:t>
            </a:r>
            <a:endParaRPr lang="en-US"/>
          </a:p>
        </p:txBody>
      </p:sp>
      <p:sp>
        <p:nvSpPr>
          <p:cNvPr id="9" name="Slide Number Placeholder 8"/>
          <p:cNvSpPr>
            <a:spLocks noGrp="1"/>
          </p:cNvSpPr>
          <p:nvPr>
            <p:ph type="sldNum" sz="quarter" idx="12"/>
          </p:nvPr>
        </p:nvSpPr>
        <p:spPr/>
        <p:txBody>
          <a:bodyPr/>
          <a:lstStyle/>
          <a:p>
            <a:fld id="{7E38153E-2C3E-B142-9FC5-457CF857D4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3511FF-49AC-4D02-888F-2AD24E93DD5D}" type="datetime1">
              <a:rPr lang="en-US" smtClean="0"/>
              <a:t>12/5/2018</a:t>
            </a:fld>
            <a:endParaRPr lang="en-US"/>
          </a:p>
        </p:txBody>
      </p:sp>
      <p:sp>
        <p:nvSpPr>
          <p:cNvPr id="4" name="Footer Placeholder 3"/>
          <p:cNvSpPr>
            <a:spLocks noGrp="1"/>
          </p:cNvSpPr>
          <p:nvPr>
            <p:ph type="ftr" sz="quarter" idx="11"/>
          </p:nvPr>
        </p:nvSpPr>
        <p:spPr/>
        <p:txBody>
          <a:bodyPr/>
          <a:lstStyle/>
          <a:p>
            <a:r>
              <a:rPr lang="en-US" smtClean="0"/>
              <a:t>Enrollment Management and Marketing Committee (October 2018)</a:t>
            </a:r>
            <a:endParaRPr lang="en-US"/>
          </a:p>
        </p:txBody>
      </p:sp>
      <p:sp>
        <p:nvSpPr>
          <p:cNvPr id="5" name="Slide Number Placeholder 4"/>
          <p:cNvSpPr>
            <a:spLocks noGrp="1"/>
          </p:cNvSpPr>
          <p:nvPr>
            <p:ph type="sldNum" sz="quarter" idx="12"/>
          </p:nvPr>
        </p:nvSpPr>
        <p:spPr/>
        <p:txBody>
          <a:bodyPr/>
          <a:lstStyle/>
          <a:p>
            <a:fld id="{7E38153E-2C3E-B142-9FC5-457CF857D4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EE09E-9B03-4F79-9E97-6D4313B5C368}" type="datetime1">
              <a:rPr lang="en-US" smtClean="0"/>
              <a:t>12/5/2018</a:t>
            </a:fld>
            <a:endParaRPr lang="en-US"/>
          </a:p>
        </p:txBody>
      </p:sp>
      <p:sp>
        <p:nvSpPr>
          <p:cNvPr id="3" name="Footer Placeholder 2"/>
          <p:cNvSpPr>
            <a:spLocks noGrp="1"/>
          </p:cNvSpPr>
          <p:nvPr>
            <p:ph type="ftr" sz="quarter" idx="11"/>
          </p:nvPr>
        </p:nvSpPr>
        <p:spPr/>
        <p:txBody>
          <a:bodyPr/>
          <a:lstStyle/>
          <a:p>
            <a:r>
              <a:rPr lang="en-US" smtClean="0"/>
              <a:t>Enrollment Management and Marketing Committee (October 2018)</a:t>
            </a:r>
            <a:endParaRPr lang="en-US"/>
          </a:p>
        </p:txBody>
      </p:sp>
      <p:sp>
        <p:nvSpPr>
          <p:cNvPr id="4" name="Slide Number Placeholder 3"/>
          <p:cNvSpPr>
            <a:spLocks noGrp="1"/>
          </p:cNvSpPr>
          <p:nvPr>
            <p:ph type="sldNum" sz="quarter" idx="12"/>
          </p:nvPr>
        </p:nvSpPr>
        <p:spPr/>
        <p:txBody>
          <a:bodyPr/>
          <a:lstStyle/>
          <a:p>
            <a:fld id="{7E38153E-2C3E-B142-9FC5-457CF857D4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5C202-3AE0-4A59-9425-4482567F8989}" type="datetime1">
              <a:rPr lang="en-US" smtClean="0"/>
              <a:t>12/5/2018</a:t>
            </a:fld>
            <a:endParaRPr lang="en-US"/>
          </a:p>
        </p:txBody>
      </p:sp>
      <p:sp>
        <p:nvSpPr>
          <p:cNvPr id="6" name="Footer Placeholder 5"/>
          <p:cNvSpPr>
            <a:spLocks noGrp="1"/>
          </p:cNvSpPr>
          <p:nvPr>
            <p:ph type="ftr" sz="quarter" idx="11"/>
          </p:nvPr>
        </p:nvSpPr>
        <p:spPr/>
        <p:txBody>
          <a:bodyPr/>
          <a:lstStyle/>
          <a:p>
            <a:r>
              <a:rPr lang="en-US" smtClean="0"/>
              <a:t>Enrollment Management and Marketing Committee (October 2018)</a:t>
            </a:r>
            <a:endParaRPr lang="en-US"/>
          </a:p>
        </p:txBody>
      </p:sp>
      <p:sp>
        <p:nvSpPr>
          <p:cNvPr id="7" name="Slide Number Placeholder 6"/>
          <p:cNvSpPr>
            <a:spLocks noGrp="1"/>
          </p:cNvSpPr>
          <p:nvPr>
            <p:ph type="sldNum" sz="quarter" idx="12"/>
          </p:nvPr>
        </p:nvSpPr>
        <p:spPr/>
        <p:txBody>
          <a:bodyPr/>
          <a:lstStyle/>
          <a:p>
            <a:fld id="{7E38153E-2C3E-B142-9FC5-457CF857D4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9234F-9834-4586-A5C6-B5AD10B14B09}" type="datetime1">
              <a:rPr lang="en-US" smtClean="0"/>
              <a:t>12/5/2018</a:t>
            </a:fld>
            <a:endParaRPr lang="en-US"/>
          </a:p>
        </p:txBody>
      </p:sp>
      <p:sp>
        <p:nvSpPr>
          <p:cNvPr id="6" name="Footer Placeholder 5"/>
          <p:cNvSpPr>
            <a:spLocks noGrp="1"/>
          </p:cNvSpPr>
          <p:nvPr>
            <p:ph type="ftr" sz="quarter" idx="11"/>
          </p:nvPr>
        </p:nvSpPr>
        <p:spPr/>
        <p:txBody>
          <a:bodyPr/>
          <a:lstStyle/>
          <a:p>
            <a:r>
              <a:rPr lang="en-US" smtClean="0"/>
              <a:t>Enrollment Management and Marketing Committee (October 2018)</a:t>
            </a:r>
            <a:endParaRPr lang="en-US"/>
          </a:p>
        </p:txBody>
      </p:sp>
      <p:sp>
        <p:nvSpPr>
          <p:cNvPr id="7" name="Slide Number Placeholder 6"/>
          <p:cNvSpPr>
            <a:spLocks noGrp="1"/>
          </p:cNvSpPr>
          <p:nvPr>
            <p:ph type="sldNum" sz="quarter" idx="12"/>
          </p:nvPr>
        </p:nvSpPr>
        <p:spPr/>
        <p:txBody>
          <a:bodyPr/>
          <a:lstStyle/>
          <a:p>
            <a:fld id="{7E38153E-2C3E-B142-9FC5-457CF857D4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34C8E-9E52-4E65-B94F-5AC2B5E4FBFF}" type="datetime1">
              <a:rPr lang="en-US" smtClean="0"/>
              <a:t>12/5/2018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Enrollment Management and Marketing Committee (October 2018)</a:t>
            </a:r>
            <a:endParaRPr lang="en-US"/>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8153E-2C3E-B142-9FC5-457CF857D479}" type="slidenum">
              <a:rPr lang="en-US" smtClean="0"/>
              <a:pPr/>
              <a:t>‹#›</a:t>
            </a:fld>
            <a:endParaRPr lang="en-US"/>
          </a:p>
        </p:txBody>
      </p:sp>
    </p:spTree>
    <p:extLst>
      <p:ext uri="{BB962C8B-B14F-4D97-AF65-F5344CB8AC3E}">
        <p14:creationId xmlns:p14="http://schemas.microsoft.com/office/powerpoint/2010/main" val="105160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hyperlink" Target="https://www.imdb.com/title/tt6097886/videoplayer/vi309901337?ref_=vp_pl_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63932" y="2839385"/>
            <a:ext cx="7544693" cy="25545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libri" panose="020F0502020204030204"/>
                <a:ea typeface="+mn-ea"/>
                <a:cs typeface="+mn-cs"/>
              </a:rPr>
              <a:t>Strategic</a:t>
            </a: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smtClean="0">
                <a:ln>
                  <a:noFill/>
                </a:ln>
                <a:solidFill>
                  <a:prstClr val="white"/>
                </a:solidFill>
                <a:effectLst/>
                <a:uLnTx/>
                <a:uFillTx/>
                <a:latin typeface="Calibri" panose="020F0502020204030204"/>
                <a:ea typeface="+mn-ea"/>
                <a:cs typeface="+mn-cs"/>
              </a:rPr>
              <a:t>Enrollment Management</a:t>
            </a:r>
          </a:p>
          <a:p>
            <a:pPr algn="r"/>
            <a:r>
              <a:rPr lang="en-US" sz="2000" b="1" dirty="0">
                <a:solidFill>
                  <a:schemeClr val="bg2">
                    <a:lumMod val="50000"/>
                  </a:schemeClr>
                </a:solidFill>
              </a:rPr>
              <a:t>Faculty </a:t>
            </a:r>
            <a:r>
              <a:rPr lang="en-US" sz="2000" b="1" dirty="0" smtClean="0">
                <a:solidFill>
                  <a:schemeClr val="bg2">
                    <a:lumMod val="50000"/>
                  </a:schemeClr>
                </a:solidFill>
              </a:rPr>
              <a:t>Meeting-December </a:t>
            </a:r>
            <a:r>
              <a:rPr lang="en-US" sz="2000" b="1" dirty="0">
                <a:solidFill>
                  <a:schemeClr val="bg2">
                    <a:lumMod val="50000"/>
                  </a:schemeClr>
                </a:solidFill>
              </a:rPr>
              <a:t>5, 2018 </a:t>
            </a:r>
          </a:p>
          <a:p>
            <a:pPr lvl="0" algn="r"/>
            <a:r>
              <a:rPr lang="en-US" sz="2000" b="1" dirty="0" smtClean="0">
                <a:solidFill>
                  <a:schemeClr val="bg2">
                    <a:lumMod val="50000"/>
                  </a:schemeClr>
                </a:solidFill>
              </a:rPr>
              <a:t>Robert Gould</a:t>
            </a:r>
            <a:endParaRPr lang="en-US" sz="2000" b="1" dirty="0">
              <a:solidFill>
                <a:schemeClr val="bg2">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495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New Initiatives </a:t>
            </a:r>
            <a:r>
              <a:rPr lang="en-US" sz="2800" b="1" dirty="0" smtClean="0">
                <a:latin typeface="+mn-lt"/>
              </a:rPr>
              <a:t/>
            </a:r>
            <a:br>
              <a:rPr lang="en-US" sz="2800" b="1" dirty="0" smtClean="0">
                <a:latin typeface="+mn-lt"/>
              </a:rPr>
            </a:br>
            <a:r>
              <a:rPr lang="en-US" sz="2800" b="1" dirty="0" smtClean="0">
                <a:solidFill>
                  <a:srgbClr val="C00000"/>
                </a:solidFill>
                <a:latin typeface="+mn-lt"/>
              </a:rPr>
              <a:t>(Financia</a:t>
            </a:r>
            <a:r>
              <a:rPr lang="en-US" sz="2800" b="1" dirty="0" smtClean="0">
                <a:solidFill>
                  <a:srgbClr val="C00000"/>
                </a:solidFill>
                <a:latin typeface="+mn-lt"/>
              </a:rPr>
              <a:t>l Aid Award –New Students</a:t>
            </a:r>
            <a:r>
              <a:rPr lang="en-US" sz="2800" b="1" dirty="0" smtClean="0">
                <a:solidFill>
                  <a:srgbClr val="C00000"/>
                </a:solidFill>
                <a:latin typeface="+mn-lt"/>
              </a:rPr>
              <a:t>)</a:t>
            </a:r>
            <a:endParaRPr lang="en-US" sz="2800" b="1" dirty="0">
              <a:solidFill>
                <a:srgbClr val="C00000"/>
              </a:solidFill>
              <a:latin typeface="+mn-lt"/>
            </a:endParaRPr>
          </a:p>
        </p:txBody>
      </p:sp>
      <p:sp>
        <p:nvSpPr>
          <p:cNvPr id="4"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8153E-2C3E-B142-9FC5-457CF857D4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p:nvPicPr>
        <p:blipFill>
          <a:blip r:embed="rId4"/>
          <a:stretch>
            <a:fillRect/>
          </a:stretch>
        </p:blipFill>
        <p:spPr>
          <a:xfrm>
            <a:off x="729051" y="1447137"/>
            <a:ext cx="8154973" cy="5248823"/>
          </a:xfrm>
          <a:prstGeom prst="rect">
            <a:avLst/>
          </a:prstGeom>
        </p:spPr>
      </p:pic>
    </p:spTree>
    <p:extLst>
      <p:ext uri="{BB962C8B-B14F-4D97-AF65-F5344CB8AC3E}">
        <p14:creationId xmlns:p14="http://schemas.microsoft.com/office/powerpoint/2010/main" val="2443455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lvl="0" algn="ctr">
              <a:spcBef>
                <a:spcPts val="1000"/>
              </a:spcBef>
            </a:pPr>
            <a:r>
              <a:rPr lang="en-US" sz="2800" b="1" dirty="0">
                <a:solidFill>
                  <a:prstClr val="black"/>
                </a:solidFill>
                <a:latin typeface="Calibri" panose="020F0502020204030204"/>
              </a:rPr>
              <a:t>New Initiatives </a:t>
            </a:r>
            <a:br>
              <a:rPr lang="en-US" sz="2800" b="1" dirty="0">
                <a:solidFill>
                  <a:prstClr val="black"/>
                </a:solidFill>
                <a:latin typeface="Calibri" panose="020F0502020204030204"/>
              </a:rPr>
            </a:br>
            <a:r>
              <a:rPr lang="en-US" sz="2800" b="1" dirty="0" smtClean="0">
                <a:solidFill>
                  <a:srgbClr val="C00000"/>
                </a:solidFill>
                <a:latin typeface="Calibri" panose="020F0502020204030204"/>
              </a:rPr>
              <a:t>(Test Optional Implementation)</a:t>
            </a:r>
            <a:endParaRPr lang="en-US" sz="2400" b="1" dirty="0">
              <a:solidFill>
                <a:prstClr val="black"/>
              </a:solidFill>
              <a:latin typeface="Calibri" panose="020F0502020204030204"/>
              <a:ea typeface="+mn-ea"/>
              <a:cs typeface="+mn-cs"/>
            </a:endParaRPr>
          </a:p>
        </p:txBody>
      </p:sp>
      <p:sp>
        <p:nvSpPr>
          <p:cNvPr id="3" name="Content Placeholder 2"/>
          <p:cNvSpPr>
            <a:spLocks noGrp="1"/>
          </p:cNvSpPr>
          <p:nvPr>
            <p:ph idx="1"/>
          </p:nvPr>
        </p:nvSpPr>
        <p:spPr>
          <a:xfrm>
            <a:off x="628650" y="1351395"/>
            <a:ext cx="7886700" cy="4351338"/>
          </a:xfrm>
        </p:spPr>
        <p:txBody>
          <a:bodyPr>
            <a:normAutofit fontScale="92500" lnSpcReduction="10000"/>
          </a:bodyPr>
          <a:lstStyle/>
          <a:p>
            <a:r>
              <a:rPr lang="en-US" dirty="0"/>
              <a:t>Thursday, January 31, </a:t>
            </a:r>
            <a:r>
              <a:rPr lang="en-US" dirty="0" smtClean="0"/>
              <a:t>2019  3:40 </a:t>
            </a:r>
            <a:r>
              <a:rPr lang="en-US" dirty="0"/>
              <a:t>– </a:t>
            </a:r>
            <a:r>
              <a:rPr lang="en-US" dirty="0" smtClean="0"/>
              <a:t>5:40pm       Screening </a:t>
            </a:r>
            <a:r>
              <a:rPr lang="en-US" dirty="0"/>
              <a:t>of “The test and the art of thinking” </a:t>
            </a:r>
            <a:r>
              <a:rPr lang="en-US" dirty="0">
                <a:hlinkClick r:id="rId3" tooltip="The Test and The Art of Thinking"/>
              </a:rPr>
              <a:t>https://www.imdb.com/title/tt6097886/videoplayer/vi309901337?ref_=vp_pl_0</a:t>
            </a:r>
            <a:endParaRPr lang="en-US" dirty="0"/>
          </a:p>
          <a:p>
            <a:r>
              <a:rPr lang="en-US" dirty="0" smtClean="0"/>
              <a:t>ACCRAO-Consulting/Training for Admissions, Advising, and Trio staff</a:t>
            </a:r>
          </a:p>
          <a:p>
            <a:r>
              <a:rPr lang="en-US" dirty="0" smtClean="0"/>
              <a:t>Financial Aid- no further adjustments for year one, tracking data to monitor impact to discount for future year adjustments</a:t>
            </a:r>
          </a:p>
          <a:p>
            <a:r>
              <a:rPr lang="en-US" dirty="0" smtClean="0"/>
              <a:t>Faculty </a:t>
            </a:r>
            <a:r>
              <a:rPr lang="en-US" dirty="0"/>
              <a:t>updates -will share data on participation, academic indicators, yield, first-year success</a:t>
            </a:r>
          </a:p>
          <a:p>
            <a:endParaRPr lang="en-US" dirty="0" smtClean="0"/>
          </a:p>
        </p:txBody>
      </p:sp>
      <p:sp>
        <p:nvSpPr>
          <p:cNvPr id="5" name="Slide Number Placeholder 4"/>
          <p:cNvSpPr>
            <a:spLocks noGrp="1"/>
          </p:cNvSpPr>
          <p:nvPr>
            <p:ph type="sldNum" sz="quarter" idx="12"/>
          </p:nvPr>
        </p:nvSpPr>
        <p:spPr/>
        <p:txBody>
          <a:bodyPr/>
          <a:lstStyle/>
          <a:p>
            <a:fld id="{7E38153E-2C3E-B142-9FC5-457CF857D479}" type="slidenum">
              <a:rPr lang="en-US" smtClean="0"/>
              <a:t>11</a:t>
            </a:fld>
            <a:endParaRPr lang="en-US"/>
          </a:p>
        </p:txBody>
      </p:sp>
      <p:sp>
        <p:nvSpPr>
          <p:cNvPr id="6"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Tree>
    <p:extLst>
      <p:ext uri="{BB962C8B-B14F-4D97-AF65-F5344CB8AC3E}">
        <p14:creationId xmlns:p14="http://schemas.microsoft.com/office/powerpoint/2010/main" val="46351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Strategic Enrollment Management </a:t>
            </a:r>
            <a:r>
              <a:rPr lang="en-US" sz="2800" b="1" dirty="0" smtClean="0">
                <a:latin typeface="+mn-lt"/>
              </a:rPr>
              <a:t/>
            </a:r>
            <a:br>
              <a:rPr lang="en-US" sz="2800" b="1" dirty="0" smtClean="0">
                <a:latin typeface="+mn-lt"/>
              </a:rPr>
            </a:br>
            <a:r>
              <a:rPr lang="en-US" sz="2800" b="1" dirty="0" smtClean="0">
                <a:solidFill>
                  <a:srgbClr val="C00000"/>
                </a:solidFill>
                <a:latin typeface="+mn-lt"/>
              </a:rPr>
              <a:t>(</a:t>
            </a:r>
            <a:r>
              <a:rPr lang="en-US" sz="2800" b="1" dirty="0">
                <a:solidFill>
                  <a:srgbClr val="C00000"/>
                </a:solidFill>
                <a:latin typeface="+mn-lt"/>
              </a:rPr>
              <a:t>Commission 150) </a:t>
            </a:r>
          </a:p>
        </p:txBody>
      </p:sp>
      <p:sp>
        <p:nvSpPr>
          <p:cNvPr id="3" name="Content Placeholder 2"/>
          <p:cNvSpPr>
            <a:spLocks noGrp="1"/>
          </p:cNvSpPr>
          <p:nvPr>
            <p:ph idx="1"/>
          </p:nvPr>
        </p:nvSpPr>
        <p:spPr>
          <a:xfrm>
            <a:off x="889907" y="1862208"/>
            <a:ext cx="8149590" cy="4486274"/>
          </a:xfrm>
        </p:spPr>
        <p:txBody>
          <a:bodyPr>
            <a:normAutofit/>
          </a:bodyPr>
          <a:lstStyle/>
          <a:p>
            <a:pPr marL="0" indent="0">
              <a:buNone/>
            </a:pPr>
            <a:r>
              <a:rPr lang="en-US" sz="2400" dirty="0" smtClean="0"/>
              <a:t>Collaborations</a:t>
            </a:r>
          </a:p>
          <a:p>
            <a:pPr lvl="1"/>
            <a:r>
              <a:rPr lang="en-US" sz="2000" dirty="0" smtClean="0"/>
              <a:t>Academic Plan</a:t>
            </a:r>
          </a:p>
          <a:p>
            <a:pPr lvl="1"/>
            <a:r>
              <a:rPr lang="en-US" sz="2000" dirty="0" smtClean="0"/>
              <a:t>Enrollment division alignment with Multicultural Student Services</a:t>
            </a:r>
          </a:p>
          <a:p>
            <a:pPr lvl="1"/>
            <a:r>
              <a:rPr lang="en-US" sz="2000" dirty="0" smtClean="0"/>
              <a:t>Honors and Fine Arts </a:t>
            </a:r>
            <a:endParaRPr lang="en-US" sz="2000" dirty="0"/>
          </a:p>
          <a:p>
            <a:pPr lvl="1"/>
            <a:r>
              <a:rPr lang="en-US" sz="2000" dirty="0" smtClean="0"/>
              <a:t>UC Net Revenue Growth Team </a:t>
            </a:r>
          </a:p>
          <a:p>
            <a:pPr marL="914400" lvl="2" indent="0">
              <a:buNone/>
            </a:pPr>
            <a:r>
              <a:rPr lang="en-US" b="1" i="1" dirty="0" smtClean="0"/>
              <a:t>-</a:t>
            </a:r>
            <a:r>
              <a:rPr lang="en-US" b="1" i="1" dirty="0"/>
              <a:t>Day/Adult/Grad- Strengthen, Innovate, Grow</a:t>
            </a:r>
          </a:p>
          <a:p>
            <a:pPr lvl="1"/>
            <a:endParaRPr lang="en-US" sz="2000" dirty="0" smtClean="0"/>
          </a:p>
          <a:p>
            <a:pPr marL="0" indent="0">
              <a:buNone/>
            </a:pPr>
            <a:r>
              <a:rPr lang="en-US" sz="2400" dirty="0" smtClean="0"/>
              <a:t>Undergraduate: market demand opportunities</a:t>
            </a:r>
          </a:p>
          <a:p>
            <a:pPr lvl="1"/>
            <a:r>
              <a:rPr lang="en-US" sz="2000" dirty="0" smtClean="0"/>
              <a:t>STEM, FINE ARTS, ATHLETICS </a:t>
            </a:r>
            <a:endParaRPr lang="en-US" sz="2000" dirty="0"/>
          </a:p>
          <a:p>
            <a:pPr lvl="1"/>
            <a:r>
              <a:rPr lang="en-US" sz="2000" dirty="0" err="1" smtClean="0"/>
              <a:t>Hagfors</a:t>
            </a:r>
            <a:r>
              <a:rPr lang="en-US" sz="2000" dirty="0" smtClean="0"/>
              <a:t> interdepartmental demand driver</a:t>
            </a:r>
          </a:p>
        </p:txBody>
      </p:sp>
      <p:sp>
        <p:nvSpPr>
          <p:cNvPr id="4"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8153E-2C3E-B142-9FC5-457CF857D4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548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2800" b="1" dirty="0">
                <a:solidFill>
                  <a:prstClr val="black"/>
                </a:solidFill>
                <a:latin typeface="Calibri" panose="020F0502020204030204"/>
              </a:rPr>
              <a:t>Strategic Enrollment Management </a:t>
            </a:r>
            <a:br>
              <a:rPr lang="en-US" sz="2800" b="1" dirty="0">
                <a:solidFill>
                  <a:prstClr val="black"/>
                </a:solidFill>
                <a:latin typeface="Calibri" panose="020F0502020204030204"/>
              </a:rPr>
            </a:br>
            <a:r>
              <a:rPr lang="en-US" sz="2800" b="1" dirty="0">
                <a:solidFill>
                  <a:srgbClr val="C00000"/>
                </a:solidFill>
                <a:latin typeface="Calibri" panose="020F0502020204030204"/>
              </a:rPr>
              <a:t>(Commission 150) </a:t>
            </a:r>
            <a:endParaRPr lang="en-US" sz="2400" b="1" dirty="0"/>
          </a:p>
        </p:txBody>
      </p:sp>
      <p:sp>
        <p:nvSpPr>
          <p:cNvPr id="3" name="Content Placeholder 2"/>
          <p:cNvSpPr>
            <a:spLocks noGrp="1"/>
          </p:cNvSpPr>
          <p:nvPr>
            <p:ph idx="1"/>
          </p:nvPr>
        </p:nvSpPr>
        <p:spPr>
          <a:xfrm>
            <a:off x="628650" y="1325563"/>
            <a:ext cx="8255977" cy="4351338"/>
          </a:xfrm>
        </p:spPr>
        <p:txBody>
          <a:bodyPr>
            <a:normAutofit/>
          </a:bodyPr>
          <a:lstStyle/>
          <a:p>
            <a:pPr>
              <a:lnSpc>
                <a:spcPct val="100000"/>
              </a:lnSpc>
              <a:spcBef>
                <a:spcPts val="0"/>
              </a:spcBef>
            </a:pPr>
            <a:r>
              <a:rPr lang="en-US" dirty="0" smtClean="0"/>
              <a:t>Applicant completion impact- </a:t>
            </a:r>
            <a:r>
              <a:rPr lang="en-US" dirty="0" smtClean="0">
                <a:solidFill>
                  <a:srgbClr val="C00000"/>
                </a:solidFill>
              </a:rPr>
              <a:t>-5% drop from 2017,      -19% drop from 2015</a:t>
            </a:r>
          </a:p>
          <a:p>
            <a:pPr>
              <a:lnSpc>
                <a:spcPct val="100000"/>
              </a:lnSpc>
              <a:spcBef>
                <a:spcPts val="0"/>
              </a:spcBef>
            </a:pPr>
            <a:r>
              <a:rPr lang="en-US" dirty="0" smtClean="0"/>
              <a:t>International Students- </a:t>
            </a:r>
            <a:r>
              <a:rPr lang="en-US" dirty="0" smtClean="0">
                <a:solidFill>
                  <a:srgbClr val="C00000"/>
                </a:solidFill>
              </a:rPr>
              <a:t>9 new degree students</a:t>
            </a:r>
          </a:p>
          <a:p>
            <a:pPr>
              <a:lnSpc>
                <a:spcPct val="100000"/>
              </a:lnSpc>
              <a:spcBef>
                <a:spcPts val="0"/>
              </a:spcBef>
            </a:pPr>
            <a:r>
              <a:rPr lang="en-US" dirty="0" smtClean="0"/>
              <a:t>Augie Plan- </a:t>
            </a:r>
            <a:r>
              <a:rPr lang="en-US" dirty="0" smtClean="0">
                <a:solidFill>
                  <a:srgbClr val="C00000"/>
                </a:solidFill>
              </a:rPr>
              <a:t>9 new students </a:t>
            </a:r>
          </a:p>
          <a:p>
            <a:pPr>
              <a:lnSpc>
                <a:spcPct val="100000"/>
              </a:lnSpc>
              <a:spcBef>
                <a:spcPts val="0"/>
              </a:spcBef>
            </a:pPr>
            <a:r>
              <a:rPr lang="en-US" dirty="0" smtClean="0"/>
              <a:t>Step-Up- </a:t>
            </a:r>
            <a:r>
              <a:rPr lang="en-US" dirty="0" smtClean="0">
                <a:solidFill>
                  <a:srgbClr val="C00000"/>
                </a:solidFill>
              </a:rPr>
              <a:t>28 new students</a:t>
            </a:r>
          </a:p>
          <a:p>
            <a:pPr>
              <a:lnSpc>
                <a:spcPct val="100000"/>
              </a:lnSpc>
              <a:spcBef>
                <a:spcPts val="0"/>
              </a:spcBef>
            </a:pPr>
            <a:r>
              <a:rPr lang="en-US" dirty="0" smtClean="0"/>
              <a:t>Adult-Degree Completion- </a:t>
            </a:r>
            <a:r>
              <a:rPr lang="en-US" dirty="0" smtClean="0">
                <a:solidFill>
                  <a:srgbClr val="C00000"/>
                </a:solidFill>
              </a:rPr>
              <a:t>generally on track with lower revenue vs. prior FY</a:t>
            </a:r>
          </a:p>
          <a:p>
            <a:pPr>
              <a:lnSpc>
                <a:spcPct val="100000"/>
              </a:lnSpc>
              <a:spcBef>
                <a:spcPts val="0"/>
              </a:spcBef>
            </a:pPr>
            <a:r>
              <a:rPr lang="en-US" dirty="0" smtClean="0"/>
              <a:t>Graduate- </a:t>
            </a:r>
            <a:r>
              <a:rPr lang="en-US" dirty="0" smtClean="0">
                <a:solidFill>
                  <a:srgbClr val="C00000"/>
                </a:solidFill>
              </a:rPr>
              <a:t>successful fall with some exceeding goals</a:t>
            </a:r>
          </a:p>
          <a:p>
            <a:pPr>
              <a:lnSpc>
                <a:spcPct val="100000"/>
              </a:lnSpc>
              <a:spcBef>
                <a:spcPts val="0"/>
              </a:spcBef>
            </a:pPr>
            <a:r>
              <a:rPr lang="en-US" dirty="0" smtClean="0"/>
              <a:t>Spring 19 </a:t>
            </a:r>
            <a:r>
              <a:rPr lang="en-US" dirty="0" smtClean="0">
                <a:solidFill>
                  <a:srgbClr val="C00000"/>
                </a:solidFill>
              </a:rPr>
              <a:t>(target 75 new transfer, 10 new first year)</a:t>
            </a:r>
          </a:p>
          <a:p>
            <a:pPr marL="0" indent="0">
              <a:buNone/>
            </a:pPr>
            <a:endParaRPr lang="en-US" sz="3600" dirty="0" smtClean="0">
              <a:solidFill>
                <a:srgbClr val="C00000"/>
              </a:solidFill>
            </a:endParaRPr>
          </a:p>
        </p:txBody>
      </p:sp>
      <p:sp>
        <p:nvSpPr>
          <p:cNvPr id="6" name="Slide Number Placeholder 5"/>
          <p:cNvSpPr>
            <a:spLocks noGrp="1"/>
          </p:cNvSpPr>
          <p:nvPr>
            <p:ph type="sldNum" sz="quarter" idx="12"/>
          </p:nvPr>
        </p:nvSpPr>
        <p:spPr/>
        <p:txBody>
          <a:bodyPr/>
          <a:lstStyle/>
          <a:p>
            <a:fld id="{7E38153E-2C3E-B142-9FC5-457CF857D479}" type="slidenum">
              <a:rPr lang="en-US" smtClean="0"/>
              <a:t>13</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034903848"/>
              </p:ext>
            </p:extLst>
          </p:nvPr>
        </p:nvGraphicFramePr>
        <p:xfrm>
          <a:off x="233083" y="982474"/>
          <a:ext cx="8849470" cy="4862514"/>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Tree>
    <p:extLst>
      <p:ext uri="{BB962C8B-B14F-4D97-AF65-F5344CB8AC3E}">
        <p14:creationId xmlns:p14="http://schemas.microsoft.com/office/powerpoint/2010/main" val="271988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latin typeface="+mn-lt"/>
              </a:rPr>
              <a:t>Strategic Enrollment Management </a:t>
            </a:r>
            <a:r>
              <a:rPr lang="en-US" sz="2800" b="1" dirty="0" smtClean="0">
                <a:latin typeface="+mn-lt"/>
              </a:rPr>
              <a:t/>
            </a:r>
            <a:br>
              <a:rPr lang="en-US" sz="2800" b="1" dirty="0" smtClean="0">
                <a:latin typeface="+mn-lt"/>
              </a:rPr>
            </a:br>
            <a:r>
              <a:rPr lang="en-US" sz="2800" b="1" dirty="0">
                <a:solidFill>
                  <a:srgbClr val="C00000"/>
                </a:solidFill>
                <a:latin typeface="+mn-lt"/>
              </a:rPr>
              <a:t>(UC Enrollment </a:t>
            </a:r>
            <a:r>
              <a:rPr lang="en-US" sz="2800" b="1" dirty="0" smtClean="0">
                <a:solidFill>
                  <a:srgbClr val="C00000"/>
                </a:solidFill>
                <a:latin typeface="+mn-lt"/>
              </a:rPr>
              <a:t>Committee</a:t>
            </a:r>
            <a:r>
              <a:rPr lang="en-US" sz="2800" b="1" dirty="0">
                <a:solidFill>
                  <a:srgbClr val="C00000"/>
                </a:solidFill>
                <a:latin typeface="+mn-lt"/>
              </a:rPr>
              <a:t>) </a:t>
            </a:r>
            <a:br>
              <a:rPr lang="en-US" sz="2800" b="1" dirty="0">
                <a:solidFill>
                  <a:srgbClr val="C00000"/>
                </a:solidFill>
                <a:latin typeface="+mn-lt"/>
              </a:rPr>
            </a:br>
            <a:r>
              <a:rPr lang="en-US" sz="2000" b="1" dirty="0">
                <a:solidFill>
                  <a:srgbClr val="C00000"/>
                </a:solidFill>
                <a:latin typeface="+mn-lt"/>
              </a:rPr>
              <a:t>Spring 2019 Charge/Strategic </a:t>
            </a:r>
            <a:r>
              <a:rPr lang="en-US" sz="2000" b="1" dirty="0" smtClean="0">
                <a:solidFill>
                  <a:srgbClr val="C00000"/>
                </a:solidFill>
                <a:latin typeface="+mn-lt"/>
              </a:rPr>
              <a:t>Focus</a:t>
            </a:r>
            <a:r>
              <a:rPr lang="en-US" sz="2000" b="1" dirty="0">
                <a:solidFill>
                  <a:srgbClr val="C00000"/>
                </a:solidFill>
                <a:latin typeface="+mn-lt"/>
              </a:rPr>
              <a:t/>
            </a:r>
            <a:br>
              <a:rPr lang="en-US" sz="2000" b="1" dirty="0">
                <a:solidFill>
                  <a:srgbClr val="C00000"/>
                </a:solidFill>
                <a:latin typeface="+mn-lt"/>
              </a:rPr>
            </a:br>
            <a:endParaRPr lang="en-US" sz="2000" b="1" dirty="0">
              <a:solidFill>
                <a:srgbClr val="C00000"/>
              </a:solidFill>
              <a:latin typeface="+mn-lt"/>
            </a:endParaRPr>
          </a:p>
        </p:txBody>
      </p:sp>
      <p:sp>
        <p:nvSpPr>
          <p:cNvPr id="3" name="Content Placeholder 2"/>
          <p:cNvSpPr>
            <a:spLocks noGrp="1"/>
          </p:cNvSpPr>
          <p:nvPr>
            <p:ph idx="1"/>
          </p:nvPr>
        </p:nvSpPr>
        <p:spPr>
          <a:xfrm>
            <a:off x="628650" y="1575338"/>
            <a:ext cx="8149590" cy="4486274"/>
          </a:xfrm>
        </p:spPr>
        <p:txBody>
          <a:bodyPr>
            <a:normAutofit fontScale="92500" lnSpcReduction="20000"/>
          </a:bodyPr>
          <a:lstStyle/>
          <a:p>
            <a:pPr marL="0" lvl="0" indent="0">
              <a:buNone/>
            </a:pPr>
            <a:r>
              <a:rPr lang="en-US" sz="2600" i="1" dirty="0" smtClean="0">
                <a:solidFill>
                  <a:schemeClr val="bg1">
                    <a:lumMod val="50000"/>
                  </a:schemeClr>
                </a:solidFill>
              </a:rPr>
              <a:t>Strengthen </a:t>
            </a:r>
            <a:r>
              <a:rPr lang="en-US" sz="2600" i="1" dirty="0">
                <a:solidFill>
                  <a:schemeClr val="bg1">
                    <a:lumMod val="50000"/>
                  </a:schemeClr>
                </a:solidFill>
              </a:rPr>
              <a:t>the partnership between Admissions/Financial Aid (Day, Transfer, Adult, Graduate) and Augsburg faculty to </a:t>
            </a:r>
            <a:r>
              <a:rPr lang="en-US" sz="2600" i="1" u="sng" dirty="0">
                <a:solidFill>
                  <a:schemeClr val="bg1">
                    <a:lumMod val="50000"/>
                  </a:schemeClr>
                </a:solidFill>
              </a:rPr>
              <a:t>recruit </a:t>
            </a:r>
            <a:r>
              <a:rPr lang="en-US" sz="2600" i="1" dirty="0">
                <a:solidFill>
                  <a:schemeClr val="bg1">
                    <a:lumMod val="50000"/>
                  </a:schemeClr>
                </a:solidFill>
              </a:rPr>
              <a:t>students to meet institutional goals.</a:t>
            </a:r>
          </a:p>
          <a:p>
            <a:r>
              <a:rPr lang="en-US" sz="2400" dirty="0" smtClean="0"/>
              <a:t>Author </a:t>
            </a:r>
            <a:r>
              <a:rPr lang="en-US" sz="2400" dirty="0"/>
              <a:t>an operational briefing that documents selected best practices/assessments for faculty to efficiently contribute to enrollment success for Augsburg.  Deadline: March 1, 2019 </a:t>
            </a:r>
          </a:p>
          <a:p>
            <a:pPr lvl="2"/>
            <a:r>
              <a:rPr lang="en-US" dirty="0"/>
              <a:t>Recommend actionable items to contribute to fall 2019 admit to enrolled yield</a:t>
            </a:r>
          </a:p>
          <a:p>
            <a:pPr lvl="2"/>
            <a:r>
              <a:rPr lang="en-US" dirty="0"/>
              <a:t>Recommend quality improvements that can be effective in student engagement during recruitment</a:t>
            </a:r>
          </a:p>
          <a:p>
            <a:pPr lvl="2"/>
            <a:r>
              <a:rPr lang="en-US" dirty="0"/>
              <a:t>Recommend efficient and effective recruitment activities coupled with informative assessment/feedback loop.</a:t>
            </a:r>
          </a:p>
          <a:p>
            <a:pPr lvl="2"/>
            <a:r>
              <a:rPr lang="en-US" dirty="0"/>
              <a:t>Recommend activities to ensure the faculty's awareness of the outward facing recruiting landscape.</a:t>
            </a:r>
          </a:p>
          <a:p>
            <a:pPr lvl="2"/>
            <a:r>
              <a:rPr lang="en-US" dirty="0"/>
              <a:t>Explore potential transferable recommendations for staff, alumni, parents, and community members.  </a:t>
            </a:r>
          </a:p>
          <a:p>
            <a:pPr marL="0" indent="0">
              <a:buNone/>
            </a:pPr>
            <a:endParaRPr lang="en-US" sz="2400" dirty="0" smtClean="0"/>
          </a:p>
        </p:txBody>
      </p:sp>
      <p:sp>
        <p:nvSpPr>
          <p:cNvPr id="4"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8153E-2C3E-B142-9FC5-457CF857D4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538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latin typeface="+mn-lt"/>
              </a:rPr>
              <a:t>Strategic Enrollment Management </a:t>
            </a:r>
            <a:r>
              <a:rPr lang="en-US" sz="2800" b="1" dirty="0" smtClean="0">
                <a:latin typeface="+mn-lt"/>
              </a:rPr>
              <a:t/>
            </a:r>
            <a:br>
              <a:rPr lang="en-US" sz="2800" b="1" dirty="0" smtClean="0">
                <a:latin typeface="+mn-lt"/>
              </a:rPr>
            </a:br>
            <a:r>
              <a:rPr lang="en-US" sz="2800" b="1" dirty="0">
                <a:solidFill>
                  <a:srgbClr val="C00000"/>
                </a:solidFill>
                <a:latin typeface="+mn-lt"/>
              </a:rPr>
              <a:t>(UC Enrollment </a:t>
            </a:r>
            <a:r>
              <a:rPr lang="en-US" sz="2800" b="1" dirty="0" smtClean="0">
                <a:solidFill>
                  <a:srgbClr val="C00000"/>
                </a:solidFill>
                <a:latin typeface="+mn-lt"/>
              </a:rPr>
              <a:t>Committee</a:t>
            </a:r>
            <a:r>
              <a:rPr lang="en-US" sz="2800" b="1" dirty="0">
                <a:solidFill>
                  <a:srgbClr val="C00000"/>
                </a:solidFill>
                <a:latin typeface="+mn-lt"/>
              </a:rPr>
              <a:t>) </a:t>
            </a:r>
            <a:br>
              <a:rPr lang="en-US" sz="2800" b="1" dirty="0">
                <a:solidFill>
                  <a:srgbClr val="C00000"/>
                </a:solidFill>
                <a:latin typeface="+mn-lt"/>
              </a:rPr>
            </a:br>
            <a:r>
              <a:rPr lang="en-US" sz="2000" b="1" dirty="0">
                <a:solidFill>
                  <a:srgbClr val="C00000"/>
                </a:solidFill>
                <a:latin typeface="+mn-lt"/>
              </a:rPr>
              <a:t>Spring 2019 Charge/Strategic </a:t>
            </a:r>
            <a:r>
              <a:rPr lang="en-US" sz="2000" b="1" dirty="0" smtClean="0">
                <a:solidFill>
                  <a:srgbClr val="C00000"/>
                </a:solidFill>
                <a:latin typeface="+mn-lt"/>
              </a:rPr>
              <a:t>Focus</a:t>
            </a:r>
            <a:r>
              <a:rPr lang="en-US" sz="2000" b="1" dirty="0">
                <a:solidFill>
                  <a:srgbClr val="C00000"/>
                </a:solidFill>
                <a:latin typeface="+mn-lt"/>
              </a:rPr>
              <a:t/>
            </a:r>
            <a:br>
              <a:rPr lang="en-US" sz="2000" b="1" dirty="0">
                <a:solidFill>
                  <a:srgbClr val="C00000"/>
                </a:solidFill>
                <a:latin typeface="+mn-lt"/>
              </a:rPr>
            </a:br>
            <a:endParaRPr lang="en-US" sz="2000" b="1" dirty="0">
              <a:solidFill>
                <a:srgbClr val="C00000"/>
              </a:solidFill>
              <a:latin typeface="+mn-lt"/>
            </a:endParaRPr>
          </a:p>
        </p:txBody>
      </p:sp>
      <p:sp>
        <p:nvSpPr>
          <p:cNvPr id="3" name="Content Placeholder 2"/>
          <p:cNvSpPr>
            <a:spLocks noGrp="1"/>
          </p:cNvSpPr>
          <p:nvPr>
            <p:ph idx="1"/>
          </p:nvPr>
        </p:nvSpPr>
        <p:spPr>
          <a:xfrm>
            <a:off x="628650" y="1611504"/>
            <a:ext cx="8149590" cy="4486274"/>
          </a:xfrm>
        </p:spPr>
        <p:txBody>
          <a:bodyPr>
            <a:normAutofit fontScale="62500" lnSpcReduction="20000"/>
          </a:bodyPr>
          <a:lstStyle/>
          <a:p>
            <a:pPr marL="0" lvl="0" indent="0">
              <a:buNone/>
            </a:pPr>
            <a:r>
              <a:rPr lang="en-US" sz="3800" i="1" dirty="0" smtClean="0">
                <a:solidFill>
                  <a:schemeClr val="bg1">
                    <a:lumMod val="50000"/>
                  </a:schemeClr>
                </a:solidFill>
              </a:rPr>
              <a:t>Co-develop </a:t>
            </a:r>
            <a:r>
              <a:rPr lang="en-US" sz="3800" i="1" dirty="0">
                <a:solidFill>
                  <a:schemeClr val="bg1">
                    <a:lumMod val="50000"/>
                  </a:schemeClr>
                </a:solidFill>
              </a:rPr>
              <a:t>a culture at Augsburg where faculty and staff understand the importance of enrollment management (both strategic and operational), and are empowered to take action.</a:t>
            </a:r>
          </a:p>
          <a:p>
            <a:r>
              <a:rPr lang="en-US" sz="3500" dirty="0" smtClean="0"/>
              <a:t>Partake in an undergraduate enrollment management effectiveness review and recommend a set of actionable innovations.  May 1, 2019 (Including but not limited to the following):</a:t>
            </a:r>
            <a:endParaRPr lang="en-US" sz="3500" dirty="0"/>
          </a:p>
          <a:p>
            <a:pPr lvl="2"/>
            <a:r>
              <a:rPr lang="en-US" sz="2500" dirty="0"/>
              <a:t>Review, evaluate and recommended changes for enrollment management policies to meet institutional goals.</a:t>
            </a:r>
          </a:p>
          <a:p>
            <a:pPr lvl="2"/>
            <a:r>
              <a:rPr lang="en-US" sz="2500" dirty="0"/>
              <a:t>Review enrollment management related research and make recommendations for further analysis or new research projects.</a:t>
            </a:r>
          </a:p>
          <a:p>
            <a:pPr lvl="2"/>
            <a:r>
              <a:rPr lang="en-US" sz="2500" dirty="0"/>
              <a:t>Determine format and review routine enrollment performance data and recommend campus wide communication to ensure transparency</a:t>
            </a:r>
          </a:p>
          <a:p>
            <a:pPr lvl="2"/>
            <a:r>
              <a:rPr lang="en-US" sz="2500" dirty="0"/>
              <a:t>Review and recommended enhancements to structural relationships between enrollment functions. </a:t>
            </a:r>
          </a:p>
          <a:p>
            <a:pPr lvl="2"/>
            <a:r>
              <a:rPr lang="en-US" sz="2500" dirty="0"/>
              <a:t>Review and endorse the enrollment division's mission and guiding principles, and Strategic Enrollment Management descriptive definition for Augsburg</a:t>
            </a:r>
            <a:r>
              <a:rPr lang="en-US" sz="2500" dirty="0" smtClean="0"/>
              <a:t>.</a:t>
            </a:r>
          </a:p>
          <a:p>
            <a:pPr lvl="2"/>
            <a:r>
              <a:rPr lang="en-US" sz="2500" dirty="0" smtClean="0"/>
              <a:t>Similar initiative being completed by Graduate Counsel</a:t>
            </a:r>
            <a:endParaRPr lang="en-US" sz="2500" dirty="0"/>
          </a:p>
          <a:p>
            <a:pPr marL="0" indent="0">
              <a:buNone/>
            </a:pPr>
            <a:endParaRPr lang="en-US" sz="2400" dirty="0" smtClean="0"/>
          </a:p>
        </p:txBody>
      </p:sp>
      <p:sp>
        <p:nvSpPr>
          <p:cNvPr id="4"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8153E-2C3E-B142-9FC5-457CF857D4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919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latin typeface="+mn-lt"/>
              </a:rPr>
              <a:t>Enrollment – </a:t>
            </a:r>
            <a:r>
              <a:rPr lang="en-US" sz="2800" b="1" dirty="0" smtClean="0">
                <a:solidFill>
                  <a:srgbClr val="C00000"/>
                </a:solidFill>
                <a:latin typeface="+mn-lt"/>
              </a:rPr>
              <a:t>Fall Updates </a:t>
            </a:r>
            <a:endParaRPr lang="en-US" sz="2800" b="1" dirty="0">
              <a:solidFill>
                <a:srgbClr val="C00000"/>
              </a:solidFill>
              <a:latin typeface="+mn-lt"/>
            </a:endParaRPr>
          </a:p>
        </p:txBody>
      </p:sp>
      <p:sp>
        <p:nvSpPr>
          <p:cNvPr id="3" name="Content Placeholder 2"/>
          <p:cNvSpPr>
            <a:spLocks noGrp="1"/>
          </p:cNvSpPr>
          <p:nvPr>
            <p:ph idx="1"/>
          </p:nvPr>
        </p:nvSpPr>
        <p:spPr>
          <a:xfrm>
            <a:off x="889907" y="1862208"/>
            <a:ext cx="8149590" cy="4486274"/>
          </a:xfrm>
        </p:spPr>
        <p:txBody>
          <a:bodyPr>
            <a:normAutofit/>
          </a:bodyPr>
          <a:lstStyle/>
          <a:p>
            <a:r>
              <a:rPr lang="en-US" sz="2400" dirty="0" smtClean="0"/>
              <a:t>Spring &amp; Fall 19 enrollment, admission assumptions</a:t>
            </a:r>
          </a:p>
          <a:p>
            <a:r>
              <a:rPr lang="en-US" sz="2400" dirty="0" smtClean="0"/>
              <a:t>New Initiatives (Recruitment, Admission, Financial Aid)</a:t>
            </a:r>
          </a:p>
          <a:p>
            <a:r>
              <a:rPr lang="en-US" sz="2400" dirty="0" smtClean="0"/>
              <a:t>Strategic Enrollment Management (Commission 150) </a:t>
            </a:r>
            <a:endParaRPr lang="en-US" dirty="0" smtClean="0"/>
          </a:p>
        </p:txBody>
      </p:sp>
      <p:sp>
        <p:nvSpPr>
          <p:cNvPr id="4" name="Footer Placeholder 3"/>
          <p:cNvSpPr>
            <a:spLocks noGrp="1"/>
          </p:cNvSpPr>
          <p:nvPr>
            <p:ph type="ftr" sz="quarter" idx="11"/>
          </p:nvPr>
        </p:nvSpPr>
        <p:spPr>
          <a:xfrm>
            <a:off x="628650" y="6364153"/>
            <a:ext cx="4429941" cy="365125"/>
          </a:xfrm>
        </p:spPr>
        <p:txBody>
          <a:bodyPr/>
          <a:lstStyle/>
          <a:p>
            <a:r>
              <a:rPr lang="en-US" sz="900" dirty="0"/>
              <a:t>Faculty Meeting-Robert </a:t>
            </a:r>
            <a:r>
              <a:rPr lang="en-US" sz="900" dirty="0" smtClean="0"/>
              <a:t>Gould,  December </a:t>
            </a:r>
            <a:r>
              <a:rPr lang="en-US" sz="900" dirty="0"/>
              <a:t>5, 2018 </a:t>
            </a:r>
          </a:p>
        </p:txBody>
      </p:sp>
      <p:sp>
        <p:nvSpPr>
          <p:cNvPr id="5" name="Slide Number Placeholder 4"/>
          <p:cNvSpPr>
            <a:spLocks noGrp="1"/>
          </p:cNvSpPr>
          <p:nvPr>
            <p:ph type="sldNum" sz="quarter" idx="12"/>
          </p:nvPr>
        </p:nvSpPr>
        <p:spPr/>
        <p:txBody>
          <a:bodyPr/>
          <a:lstStyle/>
          <a:p>
            <a:fld id="{7E38153E-2C3E-B142-9FC5-457CF857D479}" type="slidenum">
              <a:rPr lang="en-US" smtClean="0"/>
              <a:t>2</a:t>
            </a:fld>
            <a:endParaRPr lang="en-US" dirty="0"/>
          </a:p>
        </p:txBody>
      </p:sp>
    </p:spTree>
    <p:extLst>
      <p:ext uri="{BB962C8B-B14F-4D97-AF65-F5344CB8AC3E}">
        <p14:creationId xmlns:p14="http://schemas.microsoft.com/office/powerpoint/2010/main" val="299388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862" y="365126"/>
            <a:ext cx="7886700" cy="1325563"/>
          </a:xfrm>
        </p:spPr>
        <p:txBody>
          <a:bodyPr>
            <a:normAutofit/>
          </a:bodyPr>
          <a:lstStyle/>
          <a:p>
            <a:pPr algn="ctr"/>
            <a:r>
              <a:rPr lang="en-US" sz="2800" b="1" dirty="0">
                <a:latin typeface="+mn-lt"/>
              </a:rPr>
              <a:t>Spring </a:t>
            </a:r>
            <a:r>
              <a:rPr lang="en-US" sz="2800" b="1" dirty="0" smtClean="0">
                <a:latin typeface="+mn-lt"/>
              </a:rPr>
              <a:t>2019 enrollment</a:t>
            </a:r>
            <a:r>
              <a:rPr lang="en-US" sz="2800" b="1" dirty="0">
                <a:latin typeface="+mn-lt"/>
              </a:rPr>
              <a:t>, admission </a:t>
            </a:r>
            <a:r>
              <a:rPr lang="en-US" sz="2800" b="1" dirty="0" smtClean="0">
                <a:latin typeface="+mn-lt"/>
              </a:rPr>
              <a:t>assumptions</a:t>
            </a:r>
            <a:br>
              <a:rPr lang="en-US" sz="2800" b="1" dirty="0" smtClean="0">
                <a:latin typeface="+mn-lt"/>
              </a:rPr>
            </a:br>
            <a:r>
              <a:rPr lang="en-US" sz="2800" b="1" dirty="0" smtClean="0">
                <a:solidFill>
                  <a:srgbClr val="C00000"/>
                </a:solidFill>
                <a:latin typeface="+mn-lt"/>
              </a:rPr>
              <a:t>(review of Fall 2018 results-tuition ONLY)</a:t>
            </a:r>
            <a:endParaRPr lang="en-US" sz="2800" b="1" dirty="0">
              <a:solidFill>
                <a:srgbClr val="C00000"/>
              </a:solidFill>
              <a:latin typeface="+mn-lt"/>
            </a:endParaRPr>
          </a:p>
        </p:txBody>
      </p:sp>
      <p:sp>
        <p:nvSpPr>
          <p:cNvPr id="4"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8153E-2C3E-B142-9FC5-457CF857D4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2302448"/>
              </p:ext>
            </p:extLst>
          </p:nvPr>
        </p:nvGraphicFramePr>
        <p:xfrm>
          <a:off x="1134209" y="1827335"/>
          <a:ext cx="6847376" cy="3667850"/>
        </p:xfrm>
        <a:graphic>
          <a:graphicData uri="http://schemas.openxmlformats.org/presentationml/2006/ole">
            <mc:AlternateContent xmlns:mc="http://schemas.openxmlformats.org/markup-compatibility/2006">
              <mc:Choice xmlns:v="urn:schemas-microsoft-com:vml" Requires="v">
                <p:oleObj spid="_x0000_s1050" name="Worksheet" r:id="rId5" imgW="6010243" imgH="3219590" progId="Excel.Sheet.12">
                  <p:embed/>
                </p:oleObj>
              </mc:Choice>
              <mc:Fallback>
                <p:oleObj name="Worksheet" r:id="rId5" imgW="6010243" imgH="3219590" progId="Excel.Sheet.12">
                  <p:embed/>
                  <p:pic>
                    <p:nvPicPr>
                      <p:cNvPr id="0" name=""/>
                      <p:cNvPicPr/>
                      <p:nvPr/>
                    </p:nvPicPr>
                    <p:blipFill>
                      <a:blip r:embed="rId6"/>
                      <a:stretch>
                        <a:fillRect/>
                      </a:stretch>
                    </p:blipFill>
                    <p:spPr>
                      <a:xfrm>
                        <a:off x="1134209" y="1827335"/>
                        <a:ext cx="6847376" cy="3667850"/>
                      </a:xfrm>
                      <a:prstGeom prst="rect">
                        <a:avLst/>
                      </a:prstGeom>
                    </p:spPr>
                  </p:pic>
                </p:oleObj>
              </mc:Fallback>
            </mc:AlternateContent>
          </a:graphicData>
        </a:graphic>
      </p:graphicFrame>
    </p:spTree>
    <p:extLst>
      <p:ext uri="{BB962C8B-B14F-4D97-AF65-F5344CB8AC3E}">
        <p14:creationId xmlns:p14="http://schemas.microsoft.com/office/powerpoint/2010/main" val="2497366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Spring </a:t>
            </a:r>
            <a:r>
              <a:rPr lang="en-US" sz="2800" b="1" dirty="0" smtClean="0">
                <a:latin typeface="+mn-lt"/>
              </a:rPr>
              <a:t>2019 enrollment</a:t>
            </a:r>
            <a:r>
              <a:rPr lang="en-US" sz="2800" b="1" dirty="0">
                <a:latin typeface="+mn-lt"/>
              </a:rPr>
              <a:t>, admission </a:t>
            </a:r>
            <a:r>
              <a:rPr lang="en-US" sz="2800" b="1" dirty="0" smtClean="0">
                <a:latin typeface="+mn-lt"/>
              </a:rPr>
              <a:t>assumptions</a:t>
            </a:r>
            <a:br>
              <a:rPr lang="en-US" sz="2800" b="1" dirty="0" smtClean="0">
                <a:latin typeface="+mn-lt"/>
              </a:rPr>
            </a:br>
            <a:r>
              <a:rPr lang="en-US" sz="2800" b="1" dirty="0">
                <a:solidFill>
                  <a:srgbClr val="C00000"/>
                </a:solidFill>
                <a:latin typeface="+mn-lt"/>
              </a:rPr>
              <a:t>(Spring 2019 Registration Trend </a:t>
            </a:r>
            <a:r>
              <a:rPr lang="en-US" sz="2800" b="1" dirty="0" smtClean="0">
                <a:solidFill>
                  <a:srgbClr val="C00000"/>
                </a:solidFill>
                <a:latin typeface="+mn-lt"/>
              </a:rPr>
              <a:t>as </a:t>
            </a:r>
            <a:r>
              <a:rPr lang="en-US" sz="2800" b="1" dirty="0">
                <a:solidFill>
                  <a:srgbClr val="C00000"/>
                </a:solidFill>
                <a:latin typeface="+mn-lt"/>
              </a:rPr>
              <a:t>of 12/3/18</a:t>
            </a:r>
            <a:r>
              <a:rPr lang="en-US" sz="2800" b="1" dirty="0" smtClean="0">
                <a:solidFill>
                  <a:srgbClr val="C00000"/>
                </a:solidFill>
                <a:latin typeface="+mn-lt"/>
              </a:rPr>
              <a:t>)</a:t>
            </a:r>
            <a:endParaRPr lang="en-US" sz="2800" b="1" dirty="0">
              <a:solidFill>
                <a:srgbClr val="C00000"/>
              </a:solidFill>
              <a:latin typeface="+mn-lt"/>
            </a:endParaRPr>
          </a:p>
        </p:txBody>
      </p:sp>
      <p:sp>
        <p:nvSpPr>
          <p:cNvPr id="4"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8153E-2C3E-B142-9FC5-457CF857D4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094877563"/>
              </p:ext>
            </p:extLst>
          </p:nvPr>
        </p:nvGraphicFramePr>
        <p:xfrm>
          <a:off x="1084730" y="1762697"/>
          <a:ext cx="10478994" cy="5662975"/>
        </p:xfrm>
        <a:graphic>
          <a:graphicData uri="http://schemas.openxmlformats.org/presentationml/2006/ole">
            <mc:AlternateContent xmlns:mc="http://schemas.openxmlformats.org/markup-compatibility/2006">
              <mc:Choice xmlns:v="urn:schemas-microsoft-com:vml" Requires="v">
                <p:oleObj spid="_x0000_s2081" name="Worksheet" r:id="rId5" imgW="9015422" imgH="4872297" progId="Excel.Sheet.12">
                  <p:embed/>
                </p:oleObj>
              </mc:Choice>
              <mc:Fallback>
                <p:oleObj name="Worksheet" r:id="rId5" imgW="9015422" imgH="4872297" progId="Excel.Sheet.12">
                  <p:embed/>
                  <p:pic>
                    <p:nvPicPr>
                      <p:cNvPr id="0" name=""/>
                      <p:cNvPicPr/>
                      <p:nvPr/>
                    </p:nvPicPr>
                    <p:blipFill>
                      <a:blip r:embed="rId6"/>
                      <a:stretch>
                        <a:fillRect/>
                      </a:stretch>
                    </p:blipFill>
                    <p:spPr>
                      <a:xfrm>
                        <a:off x="1084730" y="1762697"/>
                        <a:ext cx="10478994" cy="5662975"/>
                      </a:xfrm>
                      <a:prstGeom prst="rect">
                        <a:avLst/>
                      </a:prstGeom>
                    </p:spPr>
                  </p:pic>
                </p:oleObj>
              </mc:Fallback>
            </mc:AlternateContent>
          </a:graphicData>
        </a:graphic>
      </p:graphicFrame>
    </p:spTree>
    <p:extLst>
      <p:ext uri="{BB962C8B-B14F-4D97-AF65-F5344CB8AC3E}">
        <p14:creationId xmlns:p14="http://schemas.microsoft.com/office/powerpoint/2010/main" val="2588699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Fall </a:t>
            </a:r>
            <a:r>
              <a:rPr lang="en-US" sz="2800" b="1" dirty="0" smtClean="0">
                <a:latin typeface="+mn-lt"/>
              </a:rPr>
              <a:t>2019 </a:t>
            </a:r>
            <a:r>
              <a:rPr lang="en-US" sz="2800" b="1" dirty="0">
                <a:latin typeface="+mn-lt"/>
              </a:rPr>
              <a:t>enrollment, admission </a:t>
            </a:r>
            <a:r>
              <a:rPr lang="en-US" sz="2800" b="1" dirty="0" smtClean="0">
                <a:latin typeface="+mn-lt"/>
              </a:rPr>
              <a:t>assumptions</a:t>
            </a:r>
            <a:br>
              <a:rPr lang="en-US" sz="2800" b="1" dirty="0" smtClean="0">
                <a:latin typeface="+mn-lt"/>
              </a:rPr>
            </a:br>
            <a:r>
              <a:rPr lang="en-US" sz="2800" b="1" dirty="0" smtClean="0">
                <a:solidFill>
                  <a:srgbClr val="C00000"/>
                </a:solidFill>
                <a:latin typeface="Calibri" panose="020F0502020204030204"/>
              </a:rPr>
              <a:t>(New Day Application Trend </a:t>
            </a:r>
            <a:r>
              <a:rPr lang="en-US" sz="2800" b="1" dirty="0">
                <a:solidFill>
                  <a:srgbClr val="C00000"/>
                </a:solidFill>
                <a:latin typeface="Calibri" panose="020F0502020204030204"/>
              </a:rPr>
              <a:t>as of 12/3/18)</a:t>
            </a:r>
            <a:endParaRPr lang="en-US" sz="2800" b="1" dirty="0">
              <a:solidFill>
                <a:srgbClr val="C00000"/>
              </a:solidFill>
              <a:latin typeface="+mn-lt"/>
            </a:endParaRPr>
          </a:p>
        </p:txBody>
      </p:sp>
      <p:sp>
        <p:nvSpPr>
          <p:cNvPr id="4"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8153E-2C3E-B142-9FC5-457CF857D4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313764" y="2222744"/>
            <a:ext cx="8597153" cy="1857999"/>
          </a:xfrm>
          <a:prstGeom prst="rect">
            <a:avLst/>
          </a:prstGeom>
        </p:spPr>
      </p:pic>
    </p:spTree>
    <p:extLst>
      <p:ext uri="{BB962C8B-B14F-4D97-AF65-F5344CB8AC3E}">
        <p14:creationId xmlns:p14="http://schemas.microsoft.com/office/powerpoint/2010/main" val="2701704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New Initiatives </a:t>
            </a:r>
            <a:r>
              <a:rPr lang="en-US" sz="2800" b="1" dirty="0" smtClean="0">
                <a:latin typeface="+mn-lt"/>
              </a:rPr>
              <a:t/>
            </a:r>
            <a:br>
              <a:rPr lang="en-US" sz="2800" b="1" dirty="0" smtClean="0">
                <a:latin typeface="+mn-lt"/>
              </a:rPr>
            </a:br>
            <a:r>
              <a:rPr lang="en-US" sz="2800" b="1" dirty="0" smtClean="0">
                <a:solidFill>
                  <a:srgbClr val="C00000"/>
                </a:solidFill>
                <a:latin typeface="+mn-lt"/>
              </a:rPr>
              <a:t>(</a:t>
            </a:r>
            <a:r>
              <a:rPr lang="en-US" sz="2800" b="1" dirty="0">
                <a:solidFill>
                  <a:srgbClr val="C00000"/>
                </a:solidFill>
                <a:latin typeface="+mn-lt"/>
              </a:rPr>
              <a:t>Recruitment, Admission, Financial Aid)</a:t>
            </a:r>
          </a:p>
        </p:txBody>
      </p:sp>
      <p:sp>
        <p:nvSpPr>
          <p:cNvPr id="3" name="Content Placeholder 2"/>
          <p:cNvSpPr>
            <a:spLocks noGrp="1"/>
          </p:cNvSpPr>
          <p:nvPr>
            <p:ph idx="1"/>
          </p:nvPr>
        </p:nvSpPr>
        <p:spPr>
          <a:xfrm>
            <a:off x="889907" y="1862208"/>
            <a:ext cx="8149590" cy="4486274"/>
          </a:xfrm>
        </p:spPr>
        <p:txBody>
          <a:bodyPr>
            <a:normAutofit/>
          </a:bodyPr>
          <a:lstStyle/>
          <a:p>
            <a:r>
              <a:rPr lang="en-US" sz="2400" dirty="0" smtClean="0"/>
              <a:t>Co-Leadership </a:t>
            </a:r>
            <a:r>
              <a:rPr lang="en-US" sz="2400" dirty="0" smtClean="0"/>
              <a:t>culture</a:t>
            </a:r>
          </a:p>
          <a:p>
            <a:r>
              <a:rPr lang="en-US" sz="2400" dirty="0" smtClean="0"/>
              <a:t>Program </a:t>
            </a:r>
            <a:r>
              <a:rPr lang="en-US" sz="2400" dirty="0" smtClean="0"/>
              <a:t>videos for (internal use) tours, recruitment etc.</a:t>
            </a:r>
          </a:p>
          <a:p>
            <a:r>
              <a:rPr lang="en-US" sz="2400" dirty="0" err="1" smtClean="0"/>
              <a:t>Naviance</a:t>
            </a:r>
            <a:r>
              <a:rPr lang="en-US" sz="2400" dirty="0" smtClean="0"/>
              <a:t>, Zee </a:t>
            </a:r>
            <a:r>
              <a:rPr lang="en-US" sz="2400" dirty="0" err="1" smtClean="0"/>
              <a:t>Mee</a:t>
            </a:r>
            <a:r>
              <a:rPr lang="en-US" sz="2400" dirty="0" smtClean="0"/>
              <a:t>, Raise.me, Longmire Study</a:t>
            </a:r>
          </a:p>
          <a:p>
            <a:r>
              <a:rPr lang="en-US" sz="2400" dirty="0" smtClean="0"/>
              <a:t>Financial </a:t>
            </a:r>
            <a:r>
              <a:rPr lang="en-US" sz="2400" dirty="0" smtClean="0"/>
              <a:t>Aid award </a:t>
            </a:r>
            <a:r>
              <a:rPr lang="en-US" sz="2400" dirty="0" smtClean="0"/>
              <a:t>brochure</a:t>
            </a:r>
          </a:p>
          <a:p>
            <a:r>
              <a:rPr lang="en-US" sz="2400" dirty="0"/>
              <a:t>Test Optional</a:t>
            </a:r>
          </a:p>
          <a:p>
            <a:endParaRPr lang="en-US" sz="2400" dirty="0" smtClean="0"/>
          </a:p>
        </p:txBody>
      </p:sp>
      <p:sp>
        <p:nvSpPr>
          <p:cNvPr id="4"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8153E-2C3E-B142-9FC5-457CF857D4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3920719" y="5687820"/>
            <a:ext cx="1993565" cy="506012"/>
          </a:xfrm>
          <a:prstGeom prst="rect">
            <a:avLst/>
          </a:prstGeom>
        </p:spPr>
      </p:pic>
      <p:pic>
        <p:nvPicPr>
          <p:cNvPr id="15" name="Picture 14"/>
          <p:cNvPicPr>
            <a:picLocks noChangeAspect="1"/>
          </p:cNvPicPr>
          <p:nvPr/>
        </p:nvPicPr>
        <p:blipFill>
          <a:blip r:embed="rId5"/>
          <a:stretch>
            <a:fillRect/>
          </a:stretch>
        </p:blipFill>
        <p:spPr>
          <a:xfrm>
            <a:off x="628650" y="5631444"/>
            <a:ext cx="2919302" cy="618765"/>
          </a:xfrm>
          <a:prstGeom prst="rect">
            <a:avLst/>
          </a:prstGeom>
        </p:spPr>
      </p:pic>
      <p:pic>
        <p:nvPicPr>
          <p:cNvPr id="16" name="Picture 15"/>
          <p:cNvPicPr>
            <a:picLocks noChangeAspect="1"/>
          </p:cNvPicPr>
          <p:nvPr/>
        </p:nvPicPr>
        <p:blipFill>
          <a:blip r:embed="rId6"/>
          <a:stretch>
            <a:fillRect/>
          </a:stretch>
        </p:blipFill>
        <p:spPr>
          <a:xfrm>
            <a:off x="693507" y="4204955"/>
            <a:ext cx="2789588" cy="1373418"/>
          </a:xfrm>
          <a:prstGeom prst="rect">
            <a:avLst/>
          </a:prstGeom>
        </p:spPr>
      </p:pic>
      <p:pic>
        <p:nvPicPr>
          <p:cNvPr id="17" name="Picture 16"/>
          <p:cNvPicPr>
            <a:picLocks noChangeAspect="1"/>
          </p:cNvPicPr>
          <p:nvPr/>
        </p:nvPicPr>
        <p:blipFill>
          <a:blip r:embed="rId7"/>
          <a:stretch>
            <a:fillRect/>
          </a:stretch>
        </p:blipFill>
        <p:spPr>
          <a:xfrm>
            <a:off x="3744352" y="4721084"/>
            <a:ext cx="1863758" cy="559128"/>
          </a:xfrm>
          <a:prstGeom prst="rect">
            <a:avLst/>
          </a:prstGeom>
        </p:spPr>
      </p:pic>
      <p:pic>
        <p:nvPicPr>
          <p:cNvPr id="18" name="Picture 17"/>
          <p:cNvPicPr>
            <a:picLocks noChangeAspect="1"/>
          </p:cNvPicPr>
          <p:nvPr/>
        </p:nvPicPr>
        <p:blipFill>
          <a:blip r:embed="rId8"/>
          <a:stretch>
            <a:fillRect/>
          </a:stretch>
        </p:blipFill>
        <p:spPr>
          <a:xfrm>
            <a:off x="5755341" y="3226525"/>
            <a:ext cx="3798558" cy="2132855"/>
          </a:xfrm>
          <a:prstGeom prst="rect">
            <a:avLst/>
          </a:prstGeom>
        </p:spPr>
      </p:pic>
    </p:spTree>
    <p:extLst>
      <p:ext uri="{BB962C8B-B14F-4D97-AF65-F5344CB8AC3E}">
        <p14:creationId xmlns:p14="http://schemas.microsoft.com/office/powerpoint/2010/main" val="2804273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New Initiatives </a:t>
            </a:r>
            <a:r>
              <a:rPr lang="en-US" sz="2800" b="1" dirty="0" smtClean="0">
                <a:latin typeface="+mn-lt"/>
              </a:rPr>
              <a:t/>
            </a:r>
            <a:br>
              <a:rPr lang="en-US" sz="2800" b="1" dirty="0" smtClean="0">
                <a:latin typeface="+mn-lt"/>
              </a:rPr>
            </a:br>
            <a:r>
              <a:rPr lang="en-US" sz="2800" b="1" dirty="0" smtClean="0">
                <a:solidFill>
                  <a:srgbClr val="C00000"/>
                </a:solidFill>
                <a:latin typeface="+mn-lt"/>
              </a:rPr>
              <a:t>(Co-Leadership </a:t>
            </a:r>
            <a:r>
              <a:rPr lang="en-US" sz="2800" b="1" dirty="0">
                <a:solidFill>
                  <a:srgbClr val="C00000"/>
                </a:solidFill>
                <a:latin typeface="+mn-lt"/>
              </a:rPr>
              <a:t>for Admissions &amp; Financial </a:t>
            </a:r>
            <a:r>
              <a:rPr lang="en-US" sz="2800" b="1" dirty="0" smtClean="0">
                <a:solidFill>
                  <a:srgbClr val="C00000"/>
                </a:solidFill>
                <a:latin typeface="+mn-lt"/>
              </a:rPr>
              <a:t>Aid)</a:t>
            </a:r>
            <a:endParaRPr lang="en-US" sz="2800" b="1" dirty="0">
              <a:solidFill>
                <a:srgbClr val="C00000"/>
              </a:solidFill>
              <a:latin typeface="+mn-lt"/>
            </a:endParaRPr>
          </a:p>
        </p:txBody>
      </p:sp>
      <p:sp>
        <p:nvSpPr>
          <p:cNvPr id="4"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8153E-2C3E-B142-9FC5-457CF857D4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Diagram 6"/>
          <p:cNvGraphicFramePr/>
          <p:nvPr>
            <p:extLst>
              <p:ext uri="{D42A27DB-BD31-4B8C-83A1-F6EECF244321}">
                <p14:modId xmlns:p14="http://schemas.microsoft.com/office/powerpoint/2010/main" val="1080577223"/>
              </p:ext>
            </p:extLst>
          </p:nvPr>
        </p:nvGraphicFramePr>
        <p:xfrm>
          <a:off x="259977" y="1568824"/>
          <a:ext cx="8884023" cy="5880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6677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New Initiatives </a:t>
            </a:r>
            <a:r>
              <a:rPr lang="en-US" sz="2800" b="1" dirty="0" smtClean="0">
                <a:latin typeface="+mn-lt"/>
              </a:rPr>
              <a:t/>
            </a:r>
            <a:br>
              <a:rPr lang="en-US" sz="2800" b="1" dirty="0" smtClean="0">
                <a:latin typeface="+mn-lt"/>
              </a:rPr>
            </a:br>
            <a:r>
              <a:rPr lang="en-US" sz="2800" b="1" dirty="0" smtClean="0">
                <a:solidFill>
                  <a:srgbClr val="C00000"/>
                </a:solidFill>
                <a:latin typeface="+mn-lt"/>
              </a:rPr>
              <a:t>(Great Colleges To Work For </a:t>
            </a:r>
            <a:br>
              <a:rPr lang="en-US" sz="2800" b="1" dirty="0" smtClean="0">
                <a:solidFill>
                  <a:srgbClr val="C00000"/>
                </a:solidFill>
                <a:latin typeface="+mn-lt"/>
              </a:rPr>
            </a:br>
            <a:r>
              <a:rPr lang="en-US" sz="2800" b="1" dirty="0" smtClean="0">
                <a:solidFill>
                  <a:srgbClr val="C00000"/>
                </a:solidFill>
                <a:latin typeface="+mn-lt"/>
              </a:rPr>
              <a:t>Enrollment Division Action Plan)</a:t>
            </a:r>
            <a:endParaRPr lang="en-US" sz="2800" b="1" dirty="0">
              <a:solidFill>
                <a:srgbClr val="C00000"/>
              </a:solidFill>
              <a:latin typeface="+mn-lt"/>
            </a:endParaRPr>
          </a:p>
        </p:txBody>
      </p:sp>
      <p:sp>
        <p:nvSpPr>
          <p:cNvPr id="3" name="Content Placeholder 2"/>
          <p:cNvSpPr>
            <a:spLocks noGrp="1"/>
          </p:cNvSpPr>
          <p:nvPr>
            <p:ph idx="1"/>
          </p:nvPr>
        </p:nvSpPr>
        <p:spPr>
          <a:xfrm>
            <a:off x="340660" y="1774031"/>
            <a:ext cx="8698838" cy="4486274"/>
          </a:xfrm>
        </p:spPr>
        <p:txBody>
          <a:bodyPr>
            <a:normAutofit/>
          </a:bodyPr>
          <a:lstStyle/>
          <a:p>
            <a:pPr marL="0" indent="0">
              <a:buNone/>
            </a:pPr>
            <a:r>
              <a:rPr lang="en-US" b="1" i="1" dirty="0" smtClean="0"/>
              <a:t>Improve NEXT Great Colleges To Work For Survey Results:</a:t>
            </a:r>
          </a:p>
          <a:p>
            <a:r>
              <a:rPr lang="en-US" sz="3200" dirty="0" smtClean="0"/>
              <a:t>Create and orientation/on boarding process that both prepares new faculty and staff to the University and their specific department.</a:t>
            </a:r>
          </a:p>
          <a:p>
            <a:r>
              <a:rPr lang="en-US" sz="3200" dirty="0" smtClean="0"/>
              <a:t>Encourage a culture of shared ideation and trust amongst  departments that currently have the greatest need to work together.</a:t>
            </a:r>
          </a:p>
        </p:txBody>
      </p:sp>
      <p:sp>
        <p:nvSpPr>
          <p:cNvPr id="4"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8153E-2C3E-B142-9FC5-457CF857D4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562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New Initiatives </a:t>
            </a:r>
            <a:r>
              <a:rPr lang="en-US" sz="2800" b="1" dirty="0" smtClean="0">
                <a:latin typeface="+mn-lt"/>
              </a:rPr>
              <a:t/>
            </a:r>
            <a:br>
              <a:rPr lang="en-US" sz="2800" b="1" dirty="0" smtClean="0">
                <a:latin typeface="+mn-lt"/>
              </a:rPr>
            </a:br>
            <a:r>
              <a:rPr lang="en-US" sz="2800" b="1" dirty="0" smtClean="0">
                <a:solidFill>
                  <a:srgbClr val="C00000"/>
                </a:solidFill>
                <a:latin typeface="+mn-lt"/>
              </a:rPr>
              <a:t>(Financia</a:t>
            </a:r>
            <a:r>
              <a:rPr lang="en-US" sz="2800" b="1" dirty="0" smtClean="0">
                <a:solidFill>
                  <a:srgbClr val="C00000"/>
                </a:solidFill>
                <a:latin typeface="+mn-lt"/>
              </a:rPr>
              <a:t>l Aid Award –New Students</a:t>
            </a:r>
            <a:r>
              <a:rPr lang="en-US" sz="2800" b="1" dirty="0" smtClean="0">
                <a:solidFill>
                  <a:srgbClr val="C00000"/>
                </a:solidFill>
                <a:latin typeface="+mn-lt"/>
              </a:rPr>
              <a:t>)</a:t>
            </a:r>
            <a:endParaRPr lang="en-US" sz="2800" b="1" dirty="0">
              <a:solidFill>
                <a:srgbClr val="C00000"/>
              </a:solidFill>
              <a:latin typeface="+mn-lt"/>
            </a:endParaRPr>
          </a:p>
        </p:txBody>
      </p:sp>
      <p:sp>
        <p:nvSpPr>
          <p:cNvPr id="4" name="Footer Placeholder 3"/>
          <p:cNvSpPr>
            <a:spLocks noGrp="1"/>
          </p:cNvSpPr>
          <p:nvPr>
            <p:ph type="ftr" sz="quarter" idx="11"/>
          </p:nvPr>
        </p:nvSpPr>
        <p:spPr>
          <a:xfrm>
            <a:off x="628650" y="6364153"/>
            <a:ext cx="44299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Faculty Meeting-Robert </a:t>
            </a:r>
            <a:r>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Gould,  December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5, 2018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8153E-2C3E-B142-9FC5-457CF857D4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p:nvPicPr>
        <p:blipFill>
          <a:blip r:embed="rId4"/>
          <a:stretch>
            <a:fillRect/>
          </a:stretch>
        </p:blipFill>
        <p:spPr>
          <a:xfrm>
            <a:off x="797859" y="1472753"/>
            <a:ext cx="8103089" cy="5385247"/>
          </a:xfrm>
          <a:prstGeom prst="rect">
            <a:avLst/>
          </a:prstGeom>
        </p:spPr>
      </p:pic>
    </p:spTree>
    <p:extLst>
      <p:ext uri="{BB962C8B-B14F-4D97-AF65-F5344CB8AC3E}">
        <p14:creationId xmlns:p14="http://schemas.microsoft.com/office/powerpoint/2010/main" val="1293028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9729</TotalTime>
  <Words>771</Words>
  <Application>Microsoft Office PowerPoint</Application>
  <PresentationFormat>On-screen Show (4:3)</PresentationFormat>
  <Paragraphs>168</Paragraphs>
  <Slides>15</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1" baseType="lpstr">
      <vt:lpstr>Arial</vt:lpstr>
      <vt:lpstr>Calibri</vt:lpstr>
      <vt:lpstr>Calibri Light</vt:lpstr>
      <vt:lpstr>Office Theme</vt:lpstr>
      <vt:lpstr>Worksheet</vt:lpstr>
      <vt:lpstr>Microsoft Excel Worksheet</vt:lpstr>
      <vt:lpstr>PowerPoint Presentation</vt:lpstr>
      <vt:lpstr>Enrollment – Fall Updates </vt:lpstr>
      <vt:lpstr>Spring 2019 enrollment, admission assumptions (review of Fall 2018 results-tuition ONLY)</vt:lpstr>
      <vt:lpstr>Spring 2019 enrollment, admission assumptions (Spring 2019 Registration Trend as of 12/3/18)</vt:lpstr>
      <vt:lpstr>Fall 2019 enrollment, admission assumptions (New Day Application Trend as of 12/3/18)</vt:lpstr>
      <vt:lpstr>New Initiatives  (Recruitment, Admission, Financial Aid)</vt:lpstr>
      <vt:lpstr>New Initiatives  (Co-Leadership for Admissions &amp; Financial Aid)</vt:lpstr>
      <vt:lpstr>New Initiatives  (Great Colleges To Work For  Enrollment Division Action Plan)</vt:lpstr>
      <vt:lpstr>New Initiatives  (Financial Aid Award –New Students)</vt:lpstr>
      <vt:lpstr>New Initiatives  (Financial Aid Award –New Students)</vt:lpstr>
      <vt:lpstr>New Initiatives  (Test Optional Implementation)</vt:lpstr>
      <vt:lpstr>Strategic Enrollment Management  (Commission 150) </vt:lpstr>
      <vt:lpstr>Strategic Enrollment Management  (Commission 150) </vt:lpstr>
      <vt:lpstr>Strategic Enrollment Management  (UC Enrollment Committee)  Spring 2019 Charge/Strategic Focus </vt:lpstr>
      <vt:lpstr>Strategic Enrollment Management  (UC Enrollment Committee)  Spring 2019 Charge/Strategic Focus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Chamberlain</dc:creator>
  <cp:lastModifiedBy>Robert Gould</cp:lastModifiedBy>
  <cp:revision>108</cp:revision>
  <cp:lastPrinted>2018-12-05T14:16:41Z</cp:lastPrinted>
  <dcterms:created xsi:type="dcterms:W3CDTF">2017-01-13T20:50:05Z</dcterms:created>
  <dcterms:modified xsi:type="dcterms:W3CDTF">2018-12-05T14:17:51Z</dcterms:modified>
</cp:coreProperties>
</file>