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Gill Sans"/>
      <p:regular r:id="rId19"/>
      <p:bold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GillSans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GillSans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5c299bd72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5c299bd7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45c702c35b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45c702c35b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5bed331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5bed331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5c299bd7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45c299bd7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45be63317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45be63317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45be63317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45be63317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5be633173_3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5be633173_3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5c299bd7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5c299bd7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45c702c35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45c702c35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45be633173_4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45be633173_4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45be633173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45be633173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5be633173_4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5be633173_4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47188" y="974250"/>
            <a:ext cx="8626500" cy="159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Gill Sans"/>
                <a:ea typeface="Gill Sans"/>
                <a:cs typeface="Gill Sans"/>
                <a:sym typeface="Gill Sans"/>
              </a:rPr>
              <a:t>Provost’s Report</a:t>
            </a:r>
            <a:endParaRPr sz="48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Gill Sans"/>
                <a:ea typeface="Gill Sans"/>
                <a:cs typeface="Gill Sans"/>
                <a:sym typeface="Gill Sans"/>
              </a:rPr>
              <a:t>November 7, 2018</a:t>
            </a:r>
            <a:endParaRPr sz="3600"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8313" y="3225475"/>
            <a:ext cx="3477975" cy="136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5222"/>
            <a:ext cx="9144000" cy="4031729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2"/>
          <p:cNvSpPr txBox="1"/>
          <p:nvPr/>
        </p:nvSpPr>
        <p:spPr>
          <a:xfrm>
            <a:off x="1152900" y="4161475"/>
            <a:ext cx="6838200" cy="7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Gill Sans"/>
                <a:ea typeface="Gill Sans"/>
                <a:cs typeface="Gill Sans"/>
                <a:sym typeface="Gill Sans"/>
              </a:rPr>
              <a:t>http://inside.augsburg.edu/academicaffairs/policies/</a:t>
            </a: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225" y="376500"/>
            <a:ext cx="8553777" cy="4378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/>
        </p:nvSpPr>
        <p:spPr>
          <a:xfrm>
            <a:off x="192500" y="137500"/>
            <a:ext cx="83466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4"/>
          <p:cNvPicPr preferRelativeResize="0"/>
          <p:nvPr/>
        </p:nvPicPr>
        <p:blipFill rotWithShape="1">
          <a:blip r:embed="rId3">
            <a:alphaModFix/>
          </a:blip>
          <a:srcRect b="13559" l="0" r="0" t="-13560"/>
          <a:stretch/>
        </p:blipFill>
        <p:spPr>
          <a:xfrm>
            <a:off x="0" y="-697325"/>
            <a:ext cx="703411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4"/>
          <p:cNvSpPr txBox="1"/>
          <p:nvPr/>
        </p:nvSpPr>
        <p:spPr>
          <a:xfrm>
            <a:off x="371150" y="4510150"/>
            <a:ext cx="8705400" cy="55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Augsburg Team:  Karen Kaivola, Joaquin Munoz, Tim Pippert, Joanne Reeck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362" y="483900"/>
            <a:ext cx="4191276" cy="280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51" y="0"/>
            <a:ext cx="75758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303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351" y="3336646"/>
            <a:ext cx="1929298" cy="1654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8687" y="399400"/>
            <a:ext cx="5826626" cy="434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051" y="0"/>
            <a:ext cx="7575898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86976" cy="325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6975" y="2268058"/>
            <a:ext cx="4313148" cy="2875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516325" y="919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ill Sans"/>
                <a:ea typeface="Gill Sans"/>
                <a:cs typeface="Gill Sans"/>
                <a:sym typeface="Gill Sans"/>
              </a:rPr>
              <a:t> general education redesign</a:t>
            </a:r>
            <a:endParaRPr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2325"/>
            <a:ext cx="6531424" cy="3707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1425" y="962425"/>
            <a:ext cx="2612575" cy="398762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0"/>
          <p:cNvSpPr txBox="1"/>
          <p:nvPr/>
        </p:nvSpPr>
        <p:spPr>
          <a:xfrm>
            <a:off x="166850" y="4046375"/>
            <a:ext cx="5856900" cy="9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/>
          <p:nvPr>
            <p:ph type="title"/>
          </p:nvPr>
        </p:nvSpPr>
        <p:spPr>
          <a:xfrm>
            <a:off x="727175" y="768575"/>
            <a:ext cx="4812600" cy="22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A86E8"/>
                </a:solidFill>
                <a:latin typeface="Gill Sans"/>
                <a:ea typeface="Gill Sans"/>
                <a:cs typeface="Gill Sans"/>
                <a:sym typeface="Gill Sans"/>
              </a:rPr>
              <a:t>diversity, equity and inclusion</a:t>
            </a:r>
            <a:endParaRPr sz="3000">
              <a:solidFill>
                <a:srgbClr val="4A86E8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0" name="Google Shape;100;p21"/>
          <p:cNvSpPr txBox="1"/>
          <p:nvPr>
            <p:ph type="title"/>
          </p:nvPr>
        </p:nvSpPr>
        <p:spPr>
          <a:xfrm>
            <a:off x="4811375" y="3332550"/>
            <a:ext cx="3635700" cy="22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00FF"/>
                </a:solidFill>
                <a:latin typeface="Gill Sans"/>
                <a:ea typeface="Gill Sans"/>
                <a:cs typeface="Gill Sans"/>
                <a:sym typeface="Gill Sans"/>
              </a:rPr>
              <a:t>academic freedom</a:t>
            </a:r>
            <a:endParaRPr sz="3000">
              <a:solidFill>
                <a:srgbClr val="FF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1" name="Google Shape;101;p21"/>
          <p:cNvSpPr txBox="1"/>
          <p:nvPr/>
        </p:nvSpPr>
        <p:spPr>
          <a:xfrm>
            <a:off x="1578725" y="2035050"/>
            <a:ext cx="64305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00FF"/>
                </a:solidFill>
                <a:latin typeface="Gill Sans"/>
                <a:ea typeface="Gill Sans"/>
                <a:cs typeface="Gill Sans"/>
                <a:sym typeface="Gill Sans"/>
              </a:rPr>
              <a:t>TRANSFORMING HIGHER EDUCATION  (and ourselves)</a:t>
            </a:r>
            <a:endParaRPr b="1" sz="2400">
              <a:solidFill>
                <a:srgbClr val="9900FF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