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2"/>
  </p:handoutMasterIdLst>
  <p:sldIdLst>
    <p:sldId id="258" r:id="rId2"/>
    <p:sldId id="270" r:id="rId3"/>
    <p:sldId id="266" r:id="rId4"/>
    <p:sldId id="267" r:id="rId5"/>
    <p:sldId id="260" r:id="rId6"/>
    <p:sldId id="273" r:id="rId7"/>
    <p:sldId id="274" r:id="rId8"/>
    <p:sldId id="269" r:id="rId9"/>
    <p:sldId id="272" r:id="rId10"/>
    <p:sldId id="264" r:id="rId11"/>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3597" autoAdjust="0"/>
    <p:restoredTop sz="94660"/>
  </p:normalViewPr>
  <p:slideViewPr>
    <p:cSldViewPr snapToGrid="0">
      <p:cViewPr varScale="1">
        <p:scale>
          <a:sx n="92" d="100"/>
          <a:sy n="92" d="100"/>
        </p:scale>
        <p:origin x="176" y="102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handoutMaster" Target="handoutMasters/handout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001CE0E-E467-4D0C-8AB5-D8AF4ACEF8C4}"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en-US"/>
        </a:p>
      </dgm:t>
    </dgm:pt>
    <dgm:pt modelId="{B8750857-38A9-4F02-99DB-1FD3BDEDBB0C}">
      <dgm:prSet phldrT="[Text]" custT="1"/>
      <dgm:spPr/>
      <dgm:t>
        <a:bodyPr/>
        <a:lstStyle/>
        <a:p>
          <a:r>
            <a:rPr lang="en-US" sz="1400" dirty="0" smtClean="0"/>
            <a:t>Provost</a:t>
          </a:r>
          <a:endParaRPr lang="en-US" sz="1400" dirty="0"/>
        </a:p>
      </dgm:t>
    </dgm:pt>
    <dgm:pt modelId="{82134F22-D1D2-4784-946A-F279FF8F45FC}" type="parTrans" cxnId="{8D234432-4786-4335-80E1-38726082C46D}">
      <dgm:prSet/>
      <dgm:spPr/>
      <dgm:t>
        <a:bodyPr/>
        <a:lstStyle/>
        <a:p>
          <a:endParaRPr lang="en-US" sz="1400"/>
        </a:p>
      </dgm:t>
    </dgm:pt>
    <dgm:pt modelId="{7AE1DA4D-6024-4C8F-9510-AC9E6A763FF2}" type="sibTrans" cxnId="{8D234432-4786-4335-80E1-38726082C46D}">
      <dgm:prSet/>
      <dgm:spPr/>
      <dgm:t>
        <a:bodyPr/>
        <a:lstStyle/>
        <a:p>
          <a:endParaRPr lang="en-US" sz="1400"/>
        </a:p>
      </dgm:t>
    </dgm:pt>
    <dgm:pt modelId="{ED87C936-157C-4276-9B50-21F93FB60997}">
      <dgm:prSet phldrT="[Text]" custT="1"/>
      <dgm:spPr/>
      <dgm:t>
        <a:bodyPr/>
        <a:lstStyle/>
        <a:p>
          <a:r>
            <a:rPr lang="en-US" sz="1400" dirty="0" smtClean="0"/>
            <a:t>School of Culture and Society</a:t>
          </a:r>
          <a:endParaRPr lang="en-US" sz="1400" dirty="0"/>
        </a:p>
      </dgm:t>
    </dgm:pt>
    <dgm:pt modelId="{495876A3-F909-4428-9978-CEAEF89A58B9}" type="parTrans" cxnId="{7AF21E1E-9DC5-482D-BC46-3E9DEA9C9965}">
      <dgm:prSet/>
      <dgm:spPr/>
      <dgm:t>
        <a:bodyPr/>
        <a:lstStyle/>
        <a:p>
          <a:endParaRPr lang="en-US" sz="1400"/>
        </a:p>
      </dgm:t>
    </dgm:pt>
    <dgm:pt modelId="{C35F36D6-A7DB-4CAD-BB00-1C80154E01A8}" type="sibTrans" cxnId="{7AF21E1E-9DC5-482D-BC46-3E9DEA9C9965}">
      <dgm:prSet/>
      <dgm:spPr/>
      <dgm:t>
        <a:bodyPr/>
        <a:lstStyle/>
        <a:p>
          <a:endParaRPr lang="en-US" sz="1400"/>
        </a:p>
      </dgm:t>
    </dgm:pt>
    <dgm:pt modelId="{8DEB8E98-B3C8-4265-8FF3-7A596948F353}">
      <dgm:prSet phldrT="[Text]" custT="1"/>
      <dgm:spPr/>
      <dgm:t>
        <a:bodyPr/>
        <a:lstStyle/>
        <a:p>
          <a:r>
            <a:rPr lang="en-US" sz="1400" dirty="0" smtClean="0"/>
            <a:t>School of Ethics and Citizenship</a:t>
          </a:r>
          <a:endParaRPr lang="en-US" sz="1400" dirty="0"/>
        </a:p>
      </dgm:t>
    </dgm:pt>
    <dgm:pt modelId="{86555568-CE76-49AF-B996-55DFFEA1C9D4}" type="parTrans" cxnId="{2305637A-CD38-45FE-AEC4-7024BADD02CF}">
      <dgm:prSet/>
      <dgm:spPr/>
      <dgm:t>
        <a:bodyPr/>
        <a:lstStyle/>
        <a:p>
          <a:endParaRPr lang="en-US" sz="1400"/>
        </a:p>
      </dgm:t>
    </dgm:pt>
    <dgm:pt modelId="{1047E057-3694-4288-B2F5-4A557DBE6A92}" type="sibTrans" cxnId="{2305637A-CD38-45FE-AEC4-7024BADD02CF}">
      <dgm:prSet/>
      <dgm:spPr/>
      <dgm:t>
        <a:bodyPr/>
        <a:lstStyle/>
        <a:p>
          <a:endParaRPr lang="en-US" sz="1400"/>
        </a:p>
      </dgm:t>
    </dgm:pt>
    <dgm:pt modelId="{68AEEE73-B730-47DB-AA43-469AE796F07F}">
      <dgm:prSet phldrT="[Text]" custT="1"/>
      <dgm:spPr/>
      <dgm:t>
        <a:bodyPr/>
        <a:lstStyle/>
        <a:p>
          <a:r>
            <a:rPr lang="en-US" sz="1400" dirty="0" smtClean="0"/>
            <a:t>School of Scientific Inquiry</a:t>
          </a:r>
          <a:endParaRPr lang="en-US" sz="1400" dirty="0"/>
        </a:p>
      </dgm:t>
    </dgm:pt>
    <dgm:pt modelId="{881CDA84-D19C-40B9-B7D8-791C9B4D072F}" type="parTrans" cxnId="{4E82D4D9-72E7-423E-BA54-B5E2094A95DA}">
      <dgm:prSet/>
      <dgm:spPr/>
      <dgm:t>
        <a:bodyPr/>
        <a:lstStyle/>
        <a:p>
          <a:endParaRPr lang="en-US" sz="1400"/>
        </a:p>
      </dgm:t>
    </dgm:pt>
    <dgm:pt modelId="{599264A8-0AD2-4BD2-9E1D-6C44CE2C763B}" type="sibTrans" cxnId="{4E82D4D9-72E7-423E-BA54-B5E2094A95DA}">
      <dgm:prSet/>
      <dgm:spPr/>
      <dgm:t>
        <a:bodyPr/>
        <a:lstStyle/>
        <a:p>
          <a:endParaRPr lang="en-US" sz="1400"/>
        </a:p>
      </dgm:t>
    </dgm:pt>
    <dgm:pt modelId="{DBB63B3F-34EF-4108-9692-A980665E9242}" type="pres">
      <dgm:prSet presAssocID="{D001CE0E-E467-4D0C-8AB5-D8AF4ACEF8C4}" presName="hierChild1" presStyleCnt="0">
        <dgm:presLayoutVars>
          <dgm:orgChart val="1"/>
          <dgm:chPref val="1"/>
          <dgm:dir/>
          <dgm:animOne val="branch"/>
          <dgm:animLvl val="lvl"/>
          <dgm:resizeHandles/>
        </dgm:presLayoutVars>
      </dgm:prSet>
      <dgm:spPr/>
      <dgm:t>
        <a:bodyPr/>
        <a:lstStyle/>
        <a:p>
          <a:endParaRPr lang="en-US"/>
        </a:p>
      </dgm:t>
    </dgm:pt>
    <dgm:pt modelId="{6390B03D-1F70-45A8-9C7C-B26E96F0D3D1}" type="pres">
      <dgm:prSet presAssocID="{B8750857-38A9-4F02-99DB-1FD3BDEDBB0C}" presName="hierRoot1" presStyleCnt="0">
        <dgm:presLayoutVars>
          <dgm:hierBranch val="init"/>
        </dgm:presLayoutVars>
      </dgm:prSet>
      <dgm:spPr/>
    </dgm:pt>
    <dgm:pt modelId="{FCD275BE-6AB9-480C-91C7-B334325440C6}" type="pres">
      <dgm:prSet presAssocID="{B8750857-38A9-4F02-99DB-1FD3BDEDBB0C}" presName="rootComposite1" presStyleCnt="0"/>
      <dgm:spPr/>
    </dgm:pt>
    <dgm:pt modelId="{F50D60DE-2735-43D8-B083-EA63FD04EE41}" type="pres">
      <dgm:prSet presAssocID="{B8750857-38A9-4F02-99DB-1FD3BDEDBB0C}" presName="rootText1" presStyleLbl="node0" presStyleIdx="0" presStyleCnt="1">
        <dgm:presLayoutVars>
          <dgm:chPref val="3"/>
        </dgm:presLayoutVars>
      </dgm:prSet>
      <dgm:spPr/>
      <dgm:t>
        <a:bodyPr/>
        <a:lstStyle/>
        <a:p>
          <a:endParaRPr lang="en-US"/>
        </a:p>
      </dgm:t>
    </dgm:pt>
    <dgm:pt modelId="{8DD0A363-5F74-4B3F-9B66-7683D55604AA}" type="pres">
      <dgm:prSet presAssocID="{B8750857-38A9-4F02-99DB-1FD3BDEDBB0C}" presName="rootConnector1" presStyleLbl="node1" presStyleIdx="0" presStyleCnt="0"/>
      <dgm:spPr/>
      <dgm:t>
        <a:bodyPr/>
        <a:lstStyle/>
        <a:p>
          <a:endParaRPr lang="en-US"/>
        </a:p>
      </dgm:t>
    </dgm:pt>
    <dgm:pt modelId="{BF0D71DC-1DCF-4689-B12C-2239CB119A57}" type="pres">
      <dgm:prSet presAssocID="{B8750857-38A9-4F02-99DB-1FD3BDEDBB0C}" presName="hierChild2" presStyleCnt="0"/>
      <dgm:spPr/>
    </dgm:pt>
    <dgm:pt modelId="{E6283E1B-3DA9-47EA-AB90-E9B3B4ABD2C3}" type="pres">
      <dgm:prSet presAssocID="{495876A3-F909-4428-9978-CEAEF89A58B9}" presName="Name37" presStyleLbl="parChTrans1D2" presStyleIdx="0" presStyleCnt="3"/>
      <dgm:spPr/>
      <dgm:t>
        <a:bodyPr/>
        <a:lstStyle/>
        <a:p>
          <a:endParaRPr lang="en-US"/>
        </a:p>
      </dgm:t>
    </dgm:pt>
    <dgm:pt modelId="{B3CC0654-4D3C-44A3-B6C4-B730DD37A626}" type="pres">
      <dgm:prSet presAssocID="{ED87C936-157C-4276-9B50-21F93FB60997}" presName="hierRoot2" presStyleCnt="0">
        <dgm:presLayoutVars>
          <dgm:hierBranch val="init"/>
        </dgm:presLayoutVars>
      </dgm:prSet>
      <dgm:spPr/>
    </dgm:pt>
    <dgm:pt modelId="{38DD103F-53F4-4132-A22B-41F5886CFB4A}" type="pres">
      <dgm:prSet presAssocID="{ED87C936-157C-4276-9B50-21F93FB60997}" presName="rootComposite" presStyleCnt="0"/>
      <dgm:spPr/>
    </dgm:pt>
    <dgm:pt modelId="{01E041E7-6529-4C73-8B04-0010537EA529}" type="pres">
      <dgm:prSet presAssocID="{ED87C936-157C-4276-9B50-21F93FB60997}" presName="rootText" presStyleLbl="node2" presStyleIdx="0" presStyleCnt="3">
        <dgm:presLayoutVars>
          <dgm:chPref val="3"/>
        </dgm:presLayoutVars>
      </dgm:prSet>
      <dgm:spPr/>
      <dgm:t>
        <a:bodyPr/>
        <a:lstStyle/>
        <a:p>
          <a:endParaRPr lang="en-US"/>
        </a:p>
      </dgm:t>
    </dgm:pt>
    <dgm:pt modelId="{F79BAD4D-36E8-478F-90B5-7DE31932F9C0}" type="pres">
      <dgm:prSet presAssocID="{ED87C936-157C-4276-9B50-21F93FB60997}" presName="rootConnector" presStyleLbl="node2" presStyleIdx="0" presStyleCnt="3"/>
      <dgm:spPr/>
      <dgm:t>
        <a:bodyPr/>
        <a:lstStyle/>
        <a:p>
          <a:endParaRPr lang="en-US"/>
        </a:p>
      </dgm:t>
    </dgm:pt>
    <dgm:pt modelId="{C1555B90-83B0-4F7D-9DAA-F656D92EAD4C}" type="pres">
      <dgm:prSet presAssocID="{ED87C936-157C-4276-9B50-21F93FB60997}" presName="hierChild4" presStyleCnt="0"/>
      <dgm:spPr/>
    </dgm:pt>
    <dgm:pt modelId="{46D22AFC-1E8A-46BD-B68F-D1FDBCC442F5}" type="pres">
      <dgm:prSet presAssocID="{ED87C936-157C-4276-9B50-21F93FB60997}" presName="hierChild5" presStyleCnt="0"/>
      <dgm:spPr/>
    </dgm:pt>
    <dgm:pt modelId="{2BD72FC1-7C81-4F67-9004-DB691D70D480}" type="pres">
      <dgm:prSet presAssocID="{86555568-CE76-49AF-B996-55DFFEA1C9D4}" presName="Name37" presStyleLbl="parChTrans1D2" presStyleIdx="1" presStyleCnt="3"/>
      <dgm:spPr/>
      <dgm:t>
        <a:bodyPr/>
        <a:lstStyle/>
        <a:p>
          <a:endParaRPr lang="en-US"/>
        </a:p>
      </dgm:t>
    </dgm:pt>
    <dgm:pt modelId="{3E6A4F04-42DF-4BE5-9CFA-DC0F59031BB0}" type="pres">
      <dgm:prSet presAssocID="{8DEB8E98-B3C8-4265-8FF3-7A596948F353}" presName="hierRoot2" presStyleCnt="0">
        <dgm:presLayoutVars>
          <dgm:hierBranch val="init"/>
        </dgm:presLayoutVars>
      </dgm:prSet>
      <dgm:spPr/>
    </dgm:pt>
    <dgm:pt modelId="{8CE0781A-0B41-4E91-9C00-33C9EC8B32B3}" type="pres">
      <dgm:prSet presAssocID="{8DEB8E98-B3C8-4265-8FF3-7A596948F353}" presName="rootComposite" presStyleCnt="0"/>
      <dgm:spPr/>
    </dgm:pt>
    <dgm:pt modelId="{8CAD50F4-04F9-49C0-BCD9-9F0D57592E6A}" type="pres">
      <dgm:prSet presAssocID="{8DEB8E98-B3C8-4265-8FF3-7A596948F353}" presName="rootText" presStyleLbl="node2" presStyleIdx="1" presStyleCnt="3">
        <dgm:presLayoutVars>
          <dgm:chPref val="3"/>
        </dgm:presLayoutVars>
      </dgm:prSet>
      <dgm:spPr/>
      <dgm:t>
        <a:bodyPr/>
        <a:lstStyle/>
        <a:p>
          <a:endParaRPr lang="en-US"/>
        </a:p>
      </dgm:t>
    </dgm:pt>
    <dgm:pt modelId="{5CB5090C-5236-4394-AF4C-791143D4D933}" type="pres">
      <dgm:prSet presAssocID="{8DEB8E98-B3C8-4265-8FF3-7A596948F353}" presName="rootConnector" presStyleLbl="node2" presStyleIdx="1" presStyleCnt="3"/>
      <dgm:spPr/>
      <dgm:t>
        <a:bodyPr/>
        <a:lstStyle/>
        <a:p>
          <a:endParaRPr lang="en-US"/>
        </a:p>
      </dgm:t>
    </dgm:pt>
    <dgm:pt modelId="{BC5BD994-09EA-444A-B978-BA4CD8E421C8}" type="pres">
      <dgm:prSet presAssocID="{8DEB8E98-B3C8-4265-8FF3-7A596948F353}" presName="hierChild4" presStyleCnt="0"/>
      <dgm:spPr/>
    </dgm:pt>
    <dgm:pt modelId="{F60C1CE6-DB38-4C4C-B85D-F869B8580727}" type="pres">
      <dgm:prSet presAssocID="{8DEB8E98-B3C8-4265-8FF3-7A596948F353}" presName="hierChild5" presStyleCnt="0"/>
      <dgm:spPr/>
    </dgm:pt>
    <dgm:pt modelId="{39B88462-330F-4602-A6F6-F2E415A909C3}" type="pres">
      <dgm:prSet presAssocID="{881CDA84-D19C-40B9-B7D8-791C9B4D072F}" presName="Name37" presStyleLbl="parChTrans1D2" presStyleIdx="2" presStyleCnt="3"/>
      <dgm:spPr/>
      <dgm:t>
        <a:bodyPr/>
        <a:lstStyle/>
        <a:p>
          <a:endParaRPr lang="en-US"/>
        </a:p>
      </dgm:t>
    </dgm:pt>
    <dgm:pt modelId="{9EABF6B4-AD25-4316-B5EE-2E5A85F9EC13}" type="pres">
      <dgm:prSet presAssocID="{68AEEE73-B730-47DB-AA43-469AE796F07F}" presName="hierRoot2" presStyleCnt="0">
        <dgm:presLayoutVars>
          <dgm:hierBranch val="init"/>
        </dgm:presLayoutVars>
      </dgm:prSet>
      <dgm:spPr/>
    </dgm:pt>
    <dgm:pt modelId="{24011852-A640-45EF-B558-2AEE53CDD6C4}" type="pres">
      <dgm:prSet presAssocID="{68AEEE73-B730-47DB-AA43-469AE796F07F}" presName="rootComposite" presStyleCnt="0"/>
      <dgm:spPr/>
    </dgm:pt>
    <dgm:pt modelId="{97376B21-C89F-4185-B17F-CDB78623970B}" type="pres">
      <dgm:prSet presAssocID="{68AEEE73-B730-47DB-AA43-469AE796F07F}" presName="rootText" presStyleLbl="node2" presStyleIdx="2" presStyleCnt="3">
        <dgm:presLayoutVars>
          <dgm:chPref val="3"/>
        </dgm:presLayoutVars>
      </dgm:prSet>
      <dgm:spPr/>
      <dgm:t>
        <a:bodyPr/>
        <a:lstStyle/>
        <a:p>
          <a:endParaRPr lang="en-US"/>
        </a:p>
      </dgm:t>
    </dgm:pt>
    <dgm:pt modelId="{DC5946A6-BA64-4309-A423-5B7799838F05}" type="pres">
      <dgm:prSet presAssocID="{68AEEE73-B730-47DB-AA43-469AE796F07F}" presName="rootConnector" presStyleLbl="node2" presStyleIdx="2" presStyleCnt="3"/>
      <dgm:spPr/>
      <dgm:t>
        <a:bodyPr/>
        <a:lstStyle/>
        <a:p>
          <a:endParaRPr lang="en-US"/>
        </a:p>
      </dgm:t>
    </dgm:pt>
    <dgm:pt modelId="{5C88B2A2-37F3-4F6E-AE60-ABC4DF42AF24}" type="pres">
      <dgm:prSet presAssocID="{68AEEE73-B730-47DB-AA43-469AE796F07F}" presName="hierChild4" presStyleCnt="0"/>
      <dgm:spPr/>
    </dgm:pt>
    <dgm:pt modelId="{45AFD2C4-245B-4E6E-92B8-5CCA685E6E16}" type="pres">
      <dgm:prSet presAssocID="{68AEEE73-B730-47DB-AA43-469AE796F07F}" presName="hierChild5" presStyleCnt="0"/>
      <dgm:spPr/>
    </dgm:pt>
    <dgm:pt modelId="{DED270C8-317E-44CA-A603-EDA5D77F66BD}" type="pres">
      <dgm:prSet presAssocID="{B8750857-38A9-4F02-99DB-1FD3BDEDBB0C}" presName="hierChild3" presStyleCnt="0"/>
      <dgm:spPr/>
    </dgm:pt>
  </dgm:ptLst>
  <dgm:cxnLst>
    <dgm:cxn modelId="{FC6B7087-CF50-481C-9476-A056F8372DC2}" type="presOf" srcId="{8DEB8E98-B3C8-4265-8FF3-7A596948F353}" destId="{8CAD50F4-04F9-49C0-BCD9-9F0D57592E6A}" srcOrd="0" destOrd="0" presId="urn:microsoft.com/office/officeart/2005/8/layout/orgChart1"/>
    <dgm:cxn modelId="{8D234432-4786-4335-80E1-38726082C46D}" srcId="{D001CE0E-E467-4D0C-8AB5-D8AF4ACEF8C4}" destId="{B8750857-38A9-4F02-99DB-1FD3BDEDBB0C}" srcOrd="0" destOrd="0" parTransId="{82134F22-D1D2-4784-946A-F279FF8F45FC}" sibTransId="{7AE1DA4D-6024-4C8F-9510-AC9E6A763FF2}"/>
    <dgm:cxn modelId="{8058BAE4-527E-4E30-9797-5F1FA3C2673A}" type="presOf" srcId="{ED87C936-157C-4276-9B50-21F93FB60997}" destId="{F79BAD4D-36E8-478F-90B5-7DE31932F9C0}" srcOrd="1" destOrd="0" presId="urn:microsoft.com/office/officeart/2005/8/layout/orgChart1"/>
    <dgm:cxn modelId="{B3720F6A-7D14-4891-92AB-C6C45520251D}" type="presOf" srcId="{D001CE0E-E467-4D0C-8AB5-D8AF4ACEF8C4}" destId="{DBB63B3F-34EF-4108-9692-A980665E9242}" srcOrd="0" destOrd="0" presId="urn:microsoft.com/office/officeart/2005/8/layout/orgChart1"/>
    <dgm:cxn modelId="{A6CEF305-FD83-422C-966B-7001EA5AA2E9}" type="presOf" srcId="{68AEEE73-B730-47DB-AA43-469AE796F07F}" destId="{DC5946A6-BA64-4309-A423-5B7799838F05}" srcOrd="1" destOrd="0" presId="urn:microsoft.com/office/officeart/2005/8/layout/orgChart1"/>
    <dgm:cxn modelId="{B4BF52C8-50E4-45DA-8767-092AE4D5A567}" type="presOf" srcId="{86555568-CE76-49AF-B996-55DFFEA1C9D4}" destId="{2BD72FC1-7C81-4F67-9004-DB691D70D480}" srcOrd="0" destOrd="0" presId="urn:microsoft.com/office/officeart/2005/8/layout/orgChart1"/>
    <dgm:cxn modelId="{7AF21E1E-9DC5-482D-BC46-3E9DEA9C9965}" srcId="{B8750857-38A9-4F02-99DB-1FD3BDEDBB0C}" destId="{ED87C936-157C-4276-9B50-21F93FB60997}" srcOrd="0" destOrd="0" parTransId="{495876A3-F909-4428-9978-CEAEF89A58B9}" sibTransId="{C35F36D6-A7DB-4CAD-BB00-1C80154E01A8}"/>
    <dgm:cxn modelId="{2305637A-CD38-45FE-AEC4-7024BADD02CF}" srcId="{B8750857-38A9-4F02-99DB-1FD3BDEDBB0C}" destId="{8DEB8E98-B3C8-4265-8FF3-7A596948F353}" srcOrd="1" destOrd="0" parTransId="{86555568-CE76-49AF-B996-55DFFEA1C9D4}" sibTransId="{1047E057-3694-4288-B2F5-4A557DBE6A92}"/>
    <dgm:cxn modelId="{5B4E5858-ED59-4E64-B0E8-26554899FE64}" type="presOf" srcId="{B8750857-38A9-4F02-99DB-1FD3BDEDBB0C}" destId="{8DD0A363-5F74-4B3F-9B66-7683D55604AA}" srcOrd="1" destOrd="0" presId="urn:microsoft.com/office/officeart/2005/8/layout/orgChart1"/>
    <dgm:cxn modelId="{5D6E8A78-E703-4B4D-9D17-6FF221128308}" type="presOf" srcId="{495876A3-F909-4428-9978-CEAEF89A58B9}" destId="{E6283E1B-3DA9-47EA-AB90-E9B3B4ABD2C3}" srcOrd="0" destOrd="0" presId="urn:microsoft.com/office/officeart/2005/8/layout/orgChart1"/>
    <dgm:cxn modelId="{84A902BB-A3A1-415E-93A6-B15650900F51}" type="presOf" srcId="{68AEEE73-B730-47DB-AA43-469AE796F07F}" destId="{97376B21-C89F-4185-B17F-CDB78623970B}" srcOrd="0" destOrd="0" presId="urn:microsoft.com/office/officeart/2005/8/layout/orgChart1"/>
    <dgm:cxn modelId="{F15E6891-9CAF-4F41-9A9E-2CF735931886}" type="presOf" srcId="{881CDA84-D19C-40B9-B7D8-791C9B4D072F}" destId="{39B88462-330F-4602-A6F6-F2E415A909C3}" srcOrd="0" destOrd="0" presId="urn:microsoft.com/office/officeart/2005/8/layout/orgChart1"/>
    <dgm:cxn modelId="{7DB025E3-8A02-48AF-B559-080252226691}" type="presOf" srcId="{8DEB8E98-B3C8-4265-8FF3-7A596948F353}" destId="{5CB5090C-5236-4394-AF4C-791143D4D933}" srcOrd="1" destOrd="0" presId="urn:microsoft.com/office/officeart/2005/8/layout/orgChart1"/>
    <dgm:cxn modelId="{880D98D0-A876-462A-8E1A-EBA83CDA7EF0}" type="presOf" srcId="{ED87C936-157C-4276-9B50-21F93FB60997}" destId="{01E041E7-6529-4C73-8B04-0010537EA529}" srcOrd="0" destOrd="0" presId="urn:microsoft.com/office/officeart/2005/8/layout/orgChart1"/>
    <dgm:cxn modelId="{4E82D4D9-72E7-423E-BA54-B5E2094A95DA}" srcId="{B8750857-38A9-4F02-99DB-1FD3BDEDBB0C}" destId="{68AEEE73-B730-47DB-AA43-469AE796F07F}" srcOrd="2" destOrd="0" parTransId="{881CDA84-D19C-40B9-B7D8-791C9B4D072F}" sibTransId="{599264A8-0AD2-4BD2-9E1D-6C44CE2C763B}"/>
    <dgm:cxn modelId="{7B2F43C6-4C47-4CBC-ABA1-382D7A6447CF}" type="presOf" srcId="{B8750857-38A9-4F02-99DB-1FD3BDEDBB0C}" destId="{F50D60DE-2735-43D8-B083-EA63FD04EE41}" srcOrd="0" destOrd="0" presId="urn:microsoft.com/office/officeart/2005/8/layout/orgChart1"/>
    <dgm:cxn modelId="{5C4A291C-68C3-4373-8745-934834939457}" type="presParOf" srcId="{DBB63B3F-34EF-4108-9692-A980665E9242}" destId="{6390B03D-1F70-45A8-9C7C-B26E96F0D3D1}" srcOrd="0" destOrd="0" presId="urn:microsoft.com/office/officeart/2005/8/layout/orgChart1"/>
    <dgm:cxn modelId="{63F1D6ED-8A08-4F01-BC7E-F402259EA2EB}" type="presParOf" srcId="{6390B03D-1F70-45A8-9C7C-B26E96F0D3D1}" destId="{FCD275BE-6AB9-480C-91C7-B334325440C6}" srcOrd="0" destOrd="0" presId="urn:microsoft.com/office/officeart/2005/8/layout/orgChart1"/>
    <dgm:cxn modelId="{2B485A0D-CEE4-4447-AA52-E2521856F525}" type="presParOf" srcId="{FCD275BE-6AB9-480C-91C7-B334325440C6}" destId="{F50D60DE-2735-43D8-B083-EA63FD04EE41}" srcOrd="0" destOrd="0" presId="urn:microsoft.com/office/officeart/2005/8/layout/orgChart1"/>
    <dgm:cxn modelId="{8C8E28D3-7E19-41CB-A427-548B7B3EF2BA}" type="presParOf" srcId="{FCD275BE-6AB9-480C-91C7-B334325440C6}" destId="{8DD0A363-5F74-4B3F-9B66-7683D55604AA}" srcOrd="1" destOrd="0" presId="urn:microsoft.com/office/officeart/2005/8/layout/orgChart1"/>
    <dgm:cxn modelId="{3B5B2C21-332E-4C9C-ABC0-6E568549FAC0}" type="presParOf" srcId="{6390B03D-1F70-45A8-9C7C-B26E96F0D3D1}" destId="{BF0D71DC-1DCF-4689-B12C-2239CB119A57}" srcOrd="1" destOrd="0" presId="urn:microsoft.com/office/officeart/2005/8/layout/orgChart1"/>
    <dgm:cxn modelId="{4BCEEA49-6422-46C7-8CDA-9CFA8484E584}" type="presParOf" srcId="{BF0D71DC-1DCF-4689-B12C-2239CB119A57}" destId="{E6283E1B-3DA9-47EA-AB90-E9B3B4ABD2C3}" srcOrd="0" destOrd="0" presId="urn:microsoft.com/office/officeart/2005/8/layout/orgChart1"/>
    <dgm:cxn modelId="{DE5386B5-E493-4884-A0DD-3C301226560A}" type="presParOf" srcId="{BF0D71DC-1DCF-4689-B12C-2239CB119A57}" destId="{B3CC0654-4D3C-44A3-B6C4-B730DD37A626}" srcOrd="1" destOrd="0" presId="urn:microsoft.com/office/officeart/2005/8/layout/orgChart1"/>
    <dgm:cxn modelId="{C9603A74-09A4-4AC1-8F2C-66B68091EB10}" type="presParOf" srcId="{B3CC0654-4D3C-44A3-B6C4-B730DD37A626}" destId="{38DD103F-53F4-4132-A22B-41F5886CFB4A}" srcOrd="0" destOrd="0" presId="urn:microsoft.com/office/officeart/2005/8/layout/orgChart1"/>
    <dgm:cxn modelId="{3A648E8D-429C-40B0-BCAE-2A1FBE588366}" type="presParOf" srcId="{38DD103F-53F4-4132-A22B-41F5886CFB4A}" destId="{01E041E7-6529-4C73-8B04-0010537EA529}" srcOrd="0" destOrd="0" presId="urn:microsoft.com/office/officeart/2005/8/layout/orgChart1"/>
    <dgm:cxn modelId="{8C78586A-AE8D-42AB-9CDE-83E0609F5FFD}" type="presParOf" srcId="{38DD103F-53F4-4132-A22B-41F5886CFB4A}" destId="{F79BAD4D-36E8-478F-90B5-7DE31932F9C0}" srcOrd="1" destOrd="0" presId="urn:microsoft.com/office/officeart/2005/8/layout/orgChart1"/>
    <dgm:cxn modelId="{EEEF6C4E-9479-427D-9FC4-1139B1F36FDC}" type="presParOf" srcId="{B3CC0654-4D3C-44A3-B6C4-B730DD37A626}" destId="{C1555B90-83B0-4F7D-9DAA-F656D92EAD4C}" srcOrd="1" destOrd="0" presId="urn:microsoft.com/office/officeart/2005/8/layout/orgChart1"/>
    <dgm:cxn modelId="{A3B0256F-086E-45CD-9BE9-DB15CB11934B}" type="presParOf" srcId="{B3CC0654-4D3C-44A3-B6C4-B730DD37A626}" destId="{46D22AFC-1E8A-46BD-B68F-D1FDBCC442F5}" srcOrd="2" destOrd="0" presId="urn:microsoft.com/office/officeart/2005/8/layout/orgChart1"/>
    <dgm:cxn modelId="{42191A61-4162-4D3F-AAC1-4F866DB34669}" type="presParOf" srcId="{BF0D71DC-1DCF-4689-B12C-2239CB119A57}" destId="{2BD72FC1-7C81-4F67-9004-DB691D70D480}" srcOrd="2" destOrd="0" presId="urn:microsoft.com/office/officeart/2005/8/layout/orgChart1"/>
    <dgm:cxn modelId="{197BD414-7BDC-4C20-A459-59E6A3B33C84}" type="presParOf" srcId="{BF0D71DC-1DCF-4689-B12C-2239CB119A57}" destId="{3E6A4F04-42DF-4BE5-9CFA-DC0F59031BB0}" srcOrd="3" destOrd="0" presId="urn:microsoft.com/office/officeart/2005/8/layout/orgChart1"/>
    <dgm:cxn modelId="{FAB1C5C9-081B-40B8-AB4B-DEEA91C31922}" type="presParOf" srcId="{3E6A4F04-42DF-4BE5-9CFA-DC0F59031BB0}" destId="{8CE0781A-0B41-4E91-9C00-33C9EC8B32B3}" srcOrd="0" destOrd="0" presId="urn:microsoft.com/office/officeart/2005/8/layout/orgChart1"/>
    <dgm:cxn modelId="{58AC3444-E6D9-4249-B562-5DD34473A16E}" type="presParOf" srcId="{8CE0781A-0B41-4E91-9C00-33C9EC8B32B3}" destId="{8CAD50F4-04F9-49C0-BCD9-9F0D57592E6A}" srcOrd="0" destOrd="0" presId="urn:microsoft.com/office/officeart/2005/8/layout/orgChart1"/>
    <dgm:cxn modelId="{41756C8D-9AC3-4BE5-A253-E36D4303CB26}" type="presParOf" srcId="{8CE0781A-0B41-4E91-9C00-33C9EC8B32B3}" destId="{5CB5090C-5236-4394-AF4C-791143D4D933}" srcOrd="1" destOrd="0" presId="urn:microsoft.com/office/officeart/2005/8/layout/orgChart1"/>
    <dgm:cxn modelId="{4CBACB87-DE9F-4157-9D28-41E5D353338E}" type="presParOf" srcId="{3E6A4F04-42DF-4BE5-9CFA-DC0F59031BB0}" destId="{BC5BD994-09EA-444A-B978-BA4CD8E421C8}" srcOrd="1" destOrd="0" presId="urn:microsoft.com/office/officeart/2005/8/layout/orgChart1"/>
    <dgm:cxn modelId="{3813BF7F-6AB1-4DF8-95B5-26E23354773F}" type="presParOf" srcId="{3E6A4F04-42DF-4BE5-9CFA-DC0F59031BB0}" destId="{F60C1CE6-DB38-4C4C-B85D-F869B8580727}" srcOrd="2" destOrd="0" presId="urn:microsoft.com/office/officeart/2005/8/layout/orgChart1"/>
    <dgm:cxn modelId="{9F22B396-FF29-4A8C-96CE-DD08AF32A558}" type="presParOf" srcId="{BF0D71DC-1DCF-4689-B12C-2239CB119A57}" destId="{39B88462-330F-4602-A6F6-F2E415A909C3}" srcOrd="4" destOrd="0" presId="urn:microsoft.com/office/officeart/2005/8/layout/orgChart1"/>
    <dgm:cxn modelId="{5B64B320-B6B6-4567-A283-45203A620CCA}" type="presParOf" srcId="{BF0D71DC-1DCF-4689-B12C-2239CB119A57}" destId="{9EABF6B4-AD25-4316-B5EE-2E5A85F9EC13}" srcOrd="5" destOrd="0" presId="urn:microsoft.com/office/officeart/2005/8/layout/orgChart1"/>
    <dgm:cxn modelId="{2512DEBE-10E6-488F-A830-CEFEE8ECEF04}" type="presParOf" srcId="{9EABF6B4-AD25-4316-B5EE-2E5A85F9EC13}" destId="{24011852-A640-45EF-B558-2AEE53CDD6C4}" srcOrd="0" destOrd="0" presId="urn:microsoft.com/office/officeart/2005/8/layout/orgChart1"/>
    <dgm:cxn modelId="{553B7ECC-8CD8-4E68-AAED-A5F2004C8879}" type="presParOf" srcId="{24011852-A640-45EF-B558-2AEE53CDD6C4}" destId="{97376B21-C89F-4185-B17F-CDB78623970B}" srcOrd="0" destOrd="0" presId="urn:microsoft.com/office/officeart/2005/8/layout/orgChart1"/>
    <dgm:cxn modelId="{6937D2AD-CB03-48EA-B66E-6BA844E6AD1F}" type="presParOf" srcId="{24011852-A640-45EF-B558-2AEE53CDD6C4}" destId="{DC5946A6-BA64-4309-A423-5B7799838F05}" srcOrd="1" destOrd="0" presId="urn:microsoft.com/office/officeart/2005/8/layout/orgChart1"/>
    <dgm:cxn modelId="{B4096269-1746-4828-9A5D-86A1D0872E1F}" type="presParOf" srcId="{9EABF6B4-AD25-4316-B5EE-2E5A85F9EC13}" destId="{5C88B2A2-37F3-4F6E-AE60-ABC4DF42AF24}" srcOrd="1" destOrd="0" presId="urn:microsoft.com/office/officeart/2005/8/layout/orgChart1"/>
    <dgm:cxn modelId="{F532DACC-9604-462B-9102-D662D1456710}" type="presParOf" srcId="{9EABF6B4-AD25-4316-B5EE-2E5A85F9EC13}" destId="{45AFD2C4-245B-4E6E-92B8-5CCA685E6E16}" srcOrd="2" destOrd="0" presId="urn:microsoft.com/office/officeart/2005/8/layout/orgChart1"/>
    <dgm:cxn modelId="{46F6C493-5203-4F1D-8F5C-F3B7176DE0C1}" type="presParOf" srcId="{6390B03D-1F70-45A8-9C7C-B26E96F0D3D1}" destId="{DED270C8-317E-44CA-A603-EDA5D77F66BD}"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001CE0E-E467-4D0C-8AB5-D8AF4ACEF8C4}"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en-US"/>
        </a:p>
      </dgm:t>
    </dgm:pt>
    <dgm:pt modelId="{B8750857-38A9-4F02-99DB-1FD3BDEDBB0C}">
      <dgm:prSet phldrT="[Text]" custT="1"/>
      <dgm:spPr/>
      <dgm:t>
        <a:bodyPr/>
        <a:lstStyle/>
        <a:p>
          <a:r>
            <a:rPr lang="en-US" sz="1400" dirty="0" smtClean="0"/>
            <a:t>Provost</a:t>
          </a:r>
          <a:endParaRPr lang="en-US" sz="1400" dirty="0"/>
        </a:p>
      </dgm:t>
    </dgm:pt>
    <dgm:pt modelId="{82134F22-D1D2-4784-946A-F279FF8F45FC}" type="parTrans" cxnId="{8D234432-4786-4335-80E1-38726082C46D}">
      <dgm:prSet/>
      <dgm:spPr/>
      <dgm:t>
        <a:bodyPr/>
        <a:lstStyle/>
        <a:p>
          <a:endParaRPr lang="en-US" sz="1400"/>
        </a:p>
      </dgm:t>
    </dgm:pt>
    <dgm:pt modelId="{7AE1DA4D-6024-4C8F-9510-AC9E6A763FF2}" type="sibTrans" cxnId="{8D234432-4786-4335-80E1-38726082C46D}">
      <dgm:prSet/>
      <dgm:spPr/>
      <dgm:t>
        <a:bodyPr/>
        <a:lstStyle/>
        <a:p>
          <a:endParaRPr lang="en-US" sz="1400"/>
        </a:p>
      </dgm:t>
    </dgm:pt>
    <dgm:pt modelId="{ED87C936-157C-4276-9B50-21F93FB60997}">
      <dgm:prSet phldrT="[Text]" custT="1"/>
      <dgm:spPr/>
      <dgm:t>
        <a:bodyPr/>
        <a:lstStyle/>
        <a:p>
          <a:r>
            <a:rPr lang="en-US" sz="1400" dirty="0" smtClean="0"/>
            <a:t>College of Liberal </a:t>
          </a:r>
        </a:p>
        <a:p>
          <a:r>
            <a:rPr lang="en-US" sz="1400" dirty="0" smtClean="0"/>
            <a:t>Arts &amp; Sciences</a:t>
          </a:r>
          <a:endParaRPr lang="en-US" sz="1400" dirty="0"/>
        </a:p>
      </dgm:t>
    </dgm:pt>
    <dgm:pt modelId="{495876A3-F909-4428-9978-CEAEF89A58B9}" type="parTrans" cxnId="{7AF21E1E-9DC5-482D-BC46-3E9DEA9C9965}">
      <dgm:prSet/>
      <dgm:spPr/>
      <dgm:t>
        <a:bodyPr/>
        <a:lstStyle/>
        <a:p>
          <a:endParaRPr lang="en-US" sz="1400"/>
        </a:p>
      </dgm:t>
    </dgm:pt>
    <dgm:pt modelId="{C35F36D6-A7DB-4CAD-BB00-1C80154E01A8}" type="sibTrans" cxnId="{7AF21E1E-9DC5-482D-BC46-3E9DEA9C9965}">
      <dgm:prSet/>
      <dgm:spPr/>
      <dgm:t>
        <a:bodyPr/>
        <a:lstStyle/>
        <a:p>
          <a:endParaRPr lang="en-US" sz="1400"/>
        </a:p>
      </dgm:t>
    </dgm:pt>
    <dgm:pt modelId="{8DEB8E98-B3C8-4265-8FF3-7A596948F353}">
      <dgm:prSet phldrT="[Text]" custT="1"/>
      <dgm:spPr/>
      <dgm:t>
        <a:bodyPr/>
        <a:lstStyle/>
        <a:p>
          <a:r>
            <a:rPr lang="en-US" sz="1400" dirty="0" smtClean="0"/>
            <a:t>College of Professional Studies</a:t>
          </a:r>
          <a:endParaRPr lang="en-US" sz="1400" dirty="0"/>
        </a:p>
      </dgm:t>
    </dgm:pt>
    <dgm:pt modelId="{86555568-CE76-49AF-B996-55DFFEA1C9D4}" type="parTrans" cxnId="{2305637A-CD38-45FE-AEC4-7024BADD02CF}">
      <dgm:prSet/>
      <dgm:spPr/>
      <dgm:t>
        <a:bodyPr/>
        <a:lstStyle/>
        <a:p>
          <a:endParaRPr lang="en-US" sz="1400"/>
        </a:p>
      </dgm:t>
    </dgm:pt>
    <dgm:pt modelId="{1047E057-3694-4288-B2F5-4A557DBE6A92}" type="sibTrans" cxnId="{2305637A-CD38-45FE-AEC4-7024BADD02CF}">
      <dgm:prSet/>
      <dgm:spPr/>
      <dgm:t>
        <a:bodyPr/>
        <a:lstStyle/>
        <a:p>
          <a:endParaRPr lang="en-US" sz="1400"/>
        </a:p>
      </dgm:t>
    </dgm:pt>
    <dgm:pt modelId="{DBB63B3F-34EF-4108-9692-A980665E9242}" type="pres">
      <dgm:prSet presAssocID="{D001CE0E-E467-4D0C-8AB5-D8AF4ACEF8C4}" presName="hierChild1" presStyleCnt="0">
        <dgm:presLayoutVars>
          <dgm:orgChart val="1"/>
          <dgm:chPref val="1"/>
          <dgm:dir/>
          <dgm:animOne val="branch"/>
          <dgm:animLvl val="lvl"/>
          <dgm:resizeHandles/>
        </dgm:presLayoutVars>
      </dgm:prSet>
      <dgm:spPr/>
      <dgm:t>
        <a:bodyPr/>
        <a:lstStyle/>
        <a:p>
          <a:endParaRPr lang="en-US"/>
        </a:p>
      </dgm:t>
    </dgm:pt>
    <dgm:pt modelId="{6390B03D-1F70-45A8-9C7C-B26E96F0D3D1}" type="pres">
      <dgm:prSet presAssocID="{B8750857-38A9-4F02-99DB-1FD3BDEDBB0C}" presName="hierRoot1" presStyleCnt="0">
        <dgm:presLayoutVars>
          <dgm:hierBranch val="init"/>
        </dgm:presLayoutVars>
      </dgm:prSet>
      <dgm:spPr/>
    </dgm:pt>
    <dgm:pt modelId="{FCD275BE-6AB9-480C-91C7-B334325440C6}" type="pres">
      <dgm:prSet presAssocID="{B8750857-38A9-4F02-99DB-1FD3BDEDBB0C}" presName="rootComposite1" presStyleCnt="0"/>
      <dgm:spPr/>
    </dgm:pt>
    <dgm:pt modelId="{F50D60DE-2735-43D8-B083-EA63FD04EE41}" type="pres">
      <dgm:prSet presAssocID="{B8750857-38A9-4F02-99DB-1FD3BDEDBB0C}" presName="rootText1" presStyleLbl="node0" presStyleIdx="0" presStyleCnt="1" custScaleX="26596" custScaleY="17257" custLinFactNeighborX="0" custLinFactNeighborY="-3989">
        <dgm:presLayoutVars>
          <dgm:chPref val="3"/>
        </dgm:presLayoutVars>
      </dgm:prSet>
      <dgm:spPr/>
      <dgm:t>
        <a:bodyPr/>
        <a:lstStyle/>
        <a:p>
          <a:endParaRPr lang="en-US"/>
        </a:p>
      </dgm:t>
    </dgm:pt>
    <dgm:pt modelId="{8DD0A363-5F74-4B3F-9B66-7683D55604AA}" type="pres">
      <dgm:prSet presAssocID="{B8750857-38A9-4F02-99DB-1FD3BDEDBB0C}" presName="rootConnector1" presStyleLbl="node1" presStyleIdx="0" presStyleCnt="0"/>
      <dgm:spPr/>
      <dgm:t>
        <a:bodyPr/>
        <a:lstStyle/>
        <a:p>
          <a:endParaRPr lang="en-US"/>
        </a:p>
      </dgm:t>
    </dgm:pt>
    <dgm:pt modelId="{BF0D71DC-1DCF-4689-B12C-2239CB119A57}" type="pres">
      <dgm:prSet presAssocID="{B8750857-38A9-4F02-99DB-1FD3BDEDBB0C}" presName="hierChild2" presStyleCnt="0"/>
      <dgm:spPr/>
    </dgm:pt>
    <dgm:pt modelId="{E6283E1B-3DA9-47EA-AB90-E9B3B4ABD2C3}" type="pres">
      <dgm:prSet presAssocID="{495876A3-F909-4428-9978-CEAEF89A58B9}" presName="Name37" presStyleLbl="parChTrans1D2" presStyleIdx="0" presStyleCnt="2"/>
      <dgm:spPr/>
      <dgm:t>
        <a:bodyPr/>
        <a:lstStyle/>
        <a:p>
          <a:endParaRPr lang="en-US"/>
        </a:p>
      </dgm:t>
    </dgm:pt>
    <dgm:pt modelId="{B3CC0654-4D3C-44A3-B6C4-B730DD37A626}" type="pres">
      <dgm:prSet presAssocID="{ED87C936-157C-4276-9B50-21F93FB60997}" presName="hierRoot2" presStyleCnt="0">
        <dgm:presLayoutVars>
          <dgm:hierBranch val="init"/>
        </dgm:presLayoutVars>
      </dgm:prSet>
      <dgm:spPr/>
    </dgm:pt>
    <dgm:pt modelId="{38DD103F-53F4-4132-A22B-41F5886CFB4A}" type="pres">
      <dgm:prSet presAssocID="{ED87C936-157C-4276-9B50-21F93FB60997}" presName="rootComposite" presStyleCnt="0"/>
      <dgm:spPr/>
    </dgm:pt>
    <dgm:pt modelId="{01E041E7-6529-4C73-8B04-0010537EA529}" type="pres">
      <dgm:prSet presAssocID="{ED87C936-157C-4276-9B50-21F93FB60997}" presName="rootText" presStyleLbl="node2" presStyleIdx="0" presStyleCnt="2" custScaleX="41037" custScaleY="22310" custLinFactNeighborX="914" custLinFactNeighborY="-36532">
        <dgm:presLayoutVars>
          <dgm:chPref val="3"/>
        </dgm:presLayoutVars>
      </dgm:prSet>
      <dgm:spPr/>
      <dgm:t>
        <a:bodyPr/>
        <a:lstStyle/>
        <a:p>
          <a:endParaRPr lang="en-US"/>
        </a:p>
      </dgm:t>
    </dgm:pt>
    <dgm:pt modelId="{F79BAD4D-36E8-478F-90B5-7DE31932F9C0}" type="pres">
      <dgm:prSet presAssocID="{ED87C936-157C-4276-9B50-21F93FB60997}" presName="rootConnector" presStyleLbl="node2" presStyleIdx="0" presStyleCnt="2"/>
      <dgm:spPr/>
      <dgm:t>
        <a:bodyPr/>
        <a:lstStyle/>
        <a:p>
          <a:endParaRPr lang="en-US"/>
        </a:p>
      </dgm:t>
    </dgm:pt>
    <dgm:pt modelId="{C1555B90-83B0-4F7D-9DAA-F656D92EAD4C}" type="pres">
      <dgm:prSet presAssocID="{ED87C936-157C-4276-9B50-21F93FB60997}" presName="hierChild4" presStyleCnt="0"/>
      <dgm:spPr/>
    </dgm:pt>
    <dgm:pt modelId="{46D22AFC-1E8A-46BD-B68F-D1FDBCC442F5}" type="pres">
      <dgm:prSet presAssocID="{ED87C936-157C-4276-9B50-21F93FB60997}" presName="hierChild5" presStyleCnt="0"/>
      <dgm:spPr/>
    </dgm:pt>
    <dgm:pt modelId="{2BD72FC1-7C81-4F67-9004-DB691D70D480}" type="pres">
      <dgm:prSet presAssocID="{86555568-CE76-49AF-B996-55DFFEA1C9D4}" presName="Name37" presStyleLbl="parChTrans1D2" presStyleIdx="1" presStyleCnt="2"/>
      <dgm:spPr/>
      <dgm:t>
        <a:bodyPr/>
        <a:lstStyle/>
        <a:p>
          <a:endParaRPr lang="en-US"/>
        </a:p>
      </dgm:t>
    </dgm:pt>
    <dgm:pt modelId="{3E6A4F04-42DF-4BE5-9CFA-DC0F59031BB0}" type="pres">
      <dgm:prSet presAssocID="{8DEB8E98-B3C8-4265-8FF3-7A596948F353}" presName="hierRoot2" presStyleCnt="0">
        <dgm:presLayoutVars>
          <dgm:hierBranch val="init"/>
        </dgm:presLayoutVars>
      </dgm:prSet>
      <dgm:spPr/>
    </dgm:pt>
    <dgm:pt modelId="{8CE0781A-0B41-4E91-9C00-33C9EC8B32B3}" type="pres">
      <dgm:prSet presAssocID="{8DEB8E98-B3C8-4265-8FF3-7A596948F353}" presName="rootComposite" presStyleCnt="0"/>
      <dgm:spPr/>
    </dgm:pt>
    <dgm:pt modelId="{8CAD50F4-04F9-49C0-BCD9-9F0D57592E6A}" type="pres">
      <dgm:prSet presAssocID="{8DEB8E98-B3C8-4265-8FF3-7A596948F353}" presName="rootText" presStyleLbl="node2" presStyleIdx="1" presStyleCnt="2" custScaleX="45868" custScaleY="22310" custLinFactNeighborX="-1026" custLinFactNeighborY="-35665">
        <dgm:presLayoutVars>
          <dgm:chPref val="3"/>
        </dgm:presLayoutVars>
      </dgm:prSet>
      <dgm:spPr/>
      <dgm:t>
        <a:bodyPr/>
        <a:lstStyle/>
        <a:p>
          <a:endParaRPr lang="en-US"/>
        </a:p>
      </dgm:t>
    </dgm:pt>
    <dgm:pt modelId="{5CB5090C-5236-4394-AF4C-791143D4D933}" type="pres">
      <dgm:prSet presAssocID="{8DEB8E98-B3C8-4265-8FF3-7A596948F353}" presName="rootConnector" presStyleLbl="node2" presStyleIdx="1" presStyleCnt="2"/>
      <dgm:spPr/>
      <dgm:t>
        <a:bodyPr/>
        <a:lstStyle/>
        <a:p>
          <a:endParaRPr lang="en-US"/>
        </a:p>
      </dgm:t>
    </dgm:pt>
    <dgm:pt modelId="{BC5BD994-09EA-444A-B978-BA4CD8E421C8}" type="pres">
      <dgm:prSet presAssocID="{8DEB8E98-B3C8-4265-8FF3-7A596948F353}" presName="hierChild4" presStyleCnt="0"/>
      <dgm:spPr/>
    </dgm:pt>
    <dgm:pt modelId="{F60C1CE6-DB38-4C4C-B85D-F869B8580727}" type="pres">
      <dgm:prSet presAssocID="{8DEB8E98-B3C8-4265-8FF3-7A596948F353}" presName="hierChild5" presStyleCnt="0"/>
      <dgm:spPr/>
    </dgm:pt>
    <dgm:pt modelId="{DED270C8-317E-44CA-A603-EDA5D77F66BD}" type="pres">
      <dgm:prSet presAssocID="{B8750857-38A9-4F02-99DB-1FD3BDEDBB0C}" presName="hierChild3" presStyleCnt="0"/>
      <dgm:spPr/>
    </dgm:pt>
  </dgm:ptLst>
  <dgm:cxnLst>
    <dgm:cxn modelId="{8D234432-4786-4335-80E1-38726082C46D}" srcId="{D001CE0E-E467-4D0C-8AB5-D8AF4ACEF8C4}" destId="{B8750857-38A9-4F02-99DB-1FD3BDEDBB0C}" srcOrd="0" destOrd="0" parTransId="{82134F22-D1D2-4784-946A-F279FF8F45FC}" sibTransId="{7AE1DA4D-6024-4C8F-9510-AC9E6A763FF2}"/>
    <dgm:cxn modelId="{7AF21E1E-9DC5-482D-BC46-3E9DEA9C9965}" srcId="{B8750857-38A9-4F02-99DB-1FD3BDEDBB0C}" destId="{ED87C936-157C-4276-9B50-21F93FB60997}" srcOrd="0" destOrd="0" parTransId="{495876A3-F909-4428-9978-CEAEF89A58B9}" sibTransId="{C35F36D6-A7DB-4CAD-BB00-1C80154E01A8}"/>
    <dgm:cxn modelId="{D29B014E-0AFE-4079-9381-748BCBDE53EE}" type="presOf" srcId="{B8750857-38A9-4F02-99DB-1FD3BDEDBB0C}" destId="{8DD0A363-5F74-4B3F-9B66-7683D55604AA}" srcOrd="1" destOrd="0" presId="urn:microsoft.com/office/officeart/2005/8/layout/orgChart1"/>
    <dgm:cxn modelId="{2305637A-CD38-45FE-AEC4-7024BADD02CF}" srcId="{B8750857-38A9-4F02-99DB-1FD3BDEDBB0C}" destId="{8DEB8E98-B3C8-4265-8FF3-7A596948F353}" srcOrd="1" destOrd="0" parTransId="{86555568-CE76-49AF-B996-55DFFEA1C9D4}" sibTransId="{1047E057-3694-4288-B2F5-4A557DBE6A92}"/>
    <dgm:cxn modelId="{ECA8A8B8-1E8E-4680-B209-5D70635AD209}" type="presOf" srcId="{ED87C936-157C-4276-9B50-21F93FB60997}" destId="{F79BAD4D-36E8-478F-90B5-7DE31932F9C0}" srcOrd="1" destOrd="0" presId="urn:microsoft.com/office/officeart/2005/8/layout/orgChart1"/>
    <dgm:cxn modelId="{4155494D-FD5C-4288-9BD8-62B1828155F4}" type="presOf" srcId="{495876A3-F909-4428-9978-CEAEF89A58B9}" destId="{E6283E1B-3DA9-47EA-AB90-E9B3B4ABD2C3}" srcOrd="0" destOrd="0" presId="urn:microsoft.com/office/officeart/2005/8/layout/orgChart1"/>
    <dgm:cxn modelId="{E48B1042-6185-4F76-A70E-1F300ADDDC3A}" type="presOf" srcId="{ED87C936-157C-4276-9B50-21F93FB60997}" destId="{01E041E7-6529-4C73-8B04-0010537EA529}" srcOrd="0" destOrd="0" presId="urn:microsoft.com/office/officeart/2005/8/layout/orgChart1"/>
    <dgm:cxn modelId="{DC322F79-E803-4825-A795-847D734082D4}" type="presOf" srcId="{8DEB8E98-B3C8-4265-8FF3-7A596948F353}" destId="{5CB5090C-5236-4394-AF4C-791143D4D933}" srcOrd="1" destOrd="0" presId="urn:microsoft.com/office/officeart/2005/8/layout/orgChart1"/>
    <dgm:cxn modelId="{C2821C9E-CF43-47B0-9567-BD14162C3873}" type="presOf" srcId="{B8750857-38A9-4F02-99DB-1FD3BDEDBB0C}" destId="{F50D60DE-2735-43D8-B083-EA63FD04EE41}" srcOrd="0" destOrd="0" presId="urn:microsoft.com/office/officeart/2005/8/layout/orgChart1"/>
    <dgm:cxn modelId="{2F5F2358-3D57-403E-8A80-DAC0774BAFAE}" type="presOf" srcId="{86555568-CE76-49AF-B996-55DFFEA1C9D4}" destId="{2BD72FC1-7C81-4F67-9004-DB691D70D480}" srcOrd="0" destOrd="0" presId="urn:microsoft.com/office/officeart/2005/8/layout/orgChart1"/>
    <dgm:cxn modelId="{F0244282-4253-475C-B149-1FD4A1FDD29F}" type="presOf" srcId="{8DEB8E98-B3C8-4265-8FF3-7A596948F353}" destId="{8CAD50F4-04F9-49C0-BCD9-9F0D57592E6A}" srcOrd="0" destOrd="0" presId="urn:microsoft.com/office/officeart/2005/8/layout/orgChart1"/>
    <dgm:cxn modelId="{2F2C0A58-1486-4363-8AA0-D144A6D8A272}" type="presOf" srcId="{D001CE0E-E467-4D0C-8AB5-D8AF4ACEF8C4}" destId="{DBB63B3F-34EF-4108-9692-A980665E9242}" srcOrd="0" destOrd="0" presId="urn:microsoft.com/office/officeart/2005/8/layout/orgChart1"/>
    <dgm:cxn modelId="{B7D1248A-975D-47DE-9947-6C3703D7A423}" type="presParOf" srcId="{DBB63B3F-34EF-4108-9692-A980665E9242}" destId="{6390B03D-1F70-45A8-9C7C-B26E96F0D3D1}" srcOrd="0" destOrd="0" presId="urn:microsoft.com/office/officeart/2005/8/layout/orgChart1"/>
    <dgm:cxn modelId="{0E2FDA37-EF2D-40A9-8CBC-8469FA00EB4E}" type="presParOf" srcId="{6390B03D-1F70-45A8-9C7C-B26E96F0D3D1}" destId="{FCD275BE-6AB9-480C-91C7-B334325440C6}" srcOrd="0" destOrd="0" presId="urn:microsoft.com/office/officeart/2005/8/layout/orgChart1"/>
    <dgm:cxn modelId="{F9A341DE-13E9-4492-8F1C-34A3C30A4D20}" type="presParOf" srcId="{FCD275BE-6AB9-480C-91C7-B334325440C6}" destId="{F50D60DE-2735-43D8-B083-EA63FD04EE41}" srcOrd="0" destOrd="0" presId="urn:microsoft.com/office/officeart/2005/8/layout/orgChart1"/>
    <dgm:cxn modelId="{1EF3D996-0395-4B62-8A8B-CB99B88D8E5C}" type="presParOf" srcId="{FCD275BE-6AB9-480C-91C7-B334325440C6}" destId="{8DD0A363-5F74-4B3F-9B66-7683D55604AA}" srcOrd="1" destOrd="0" presId="urn:microsoft.com/office/officeart/2005/8/layout/orgChart1"/>
    <dgm:cxn modelId="{FC2C8907-8E93-4B56-BDA8-C6547F8E4C50}" type="presParOf" srcId="{6390B03D-1F70-45A8-9C7C-B26E96F0D3D1}" destId="{BF0D71DC-1DCF-4689-B12C-2239CB119A57}" srcOrd="1" destOrd="0" presId="urn:microsoft.com/office/officeart/2005/8/layout/orgChart1"/>
    <dgm:cxn modelId="{5244BDB3-BBA9-4D35-AFE3-E33ED3C00078}" type="presParOf" srcId="{BF0D71DC-1DCF-4689-B12C-2239CB119A57}" destId="{E6283E1B-3DA9-47EA-AB90-E9B3B4ABD2C3}" srcOrd="0" destOrd="0" presId="urn:microsoft.com/office/officeart/2005/8/layout/orgChart1"/>
    <dgm:cxn modelId="{BA94E504-04E3-4889-BA00-448156E1DB71}" type="presParOf" srcId="{BF0D71DC-1DCF-4689-B12C-2239CB119A57}" destId="{B3CC0654-4D3C-44A3-B6C4-B730DD37A626}" srcOrd="1" destOrd="0" presId="urn:microsoft.com/office/officeart/2005/8/layout/orgChart1"/>
    <dgm:cxn modelId="{1CFC3844-590E-4730-82FD-0EE9E42B2741}" type="presParOf" srcId="{B3CC0654-4D3C-44A3-B6C4-B730DD37A626}" destId="{38DD103F-53F4-4132-A22B-41F5886CFB4A}" srcOrd="0" destOrd="0" presId="urn:microsoft.com/office/officeart/2005/8/layout/orgChart1"/>
    <dgm:cxn modelId="{CAB4036D-E54E-4B85-8D02-5B0E784DBE9A}" type="presParOf" srcId="{38DD103F-53F4-4132-A22B-41F5886CFB4A}" destId="{01E041E7-6529-4C73-8B04-0010537EA529}" srcOrd="0" destOrd="0" presId="urn:microsoft.com/office/officeart/2005/8/layout/orgChart1"/>
    <dgm:cxn modelId="{8234C4EA-94E6-4F40-A4F8-2C85540A7997}" type="presParOf" srcId="{38DD103F-53F4-4132-A22B-41F5886CFB4A}" destId="{F79BAD4D-36E8-478F-90B5-7DE31932F9C0}" srcOrd="1" destOrd="0" presId="urn:microsoft.com/office/officeart/2005/8/layout/orgChart1"/>
    <dgm:cxn modelId="{6645F1DA-1B8C-498C-9DEA-8F443FDD5C18}" type="presParOf" srcId="{B3CC0654-4D3C-44A3-B6C4-B730DD37A626}" destId="{C1555B90-83B0-4F7D-9DAA-F656D92EAD4C}" srcOrd="1" destOrd="0" presId="urn:microsoft.com/office/officeart/2005/8/layout/orgChart1"/>
    <dgm:cxn modelId="{2BD86C3D-3787-4A2F-9B17-0DABE45D8072}" type="presParOf" srcId="{B3CC0654-4D3C-44A3-B6C4-B730DD37A626}" destId="{46D22AFC-1E8A-46BD-B68F-D1FDBCC442F5}" srcOrd="2" destOrd="0" presId="urn:microsoft.com/office/officeart/2005/8/layout/orgChart1"/>
    <dgm:cxn modelId="{27C7C9BB-4F99-44B1-A2A0-BC618CAAC3C0}" type="presParOf" srcId="{BF0D71DC-1DCF-4689-B12C-2239CB119A57}" destId="{2BD72FC1-7C81-4F67-9004-DB691D70D480}" srcOrd="2" destOrd="0" presId="urn:microsoft.com/office/officeart/2005/8/layout/orgChart1"/>
    <dgm:cxn modelId="{0A6B8574-3418-4D9E-82EA-43B0F03E7C18}" type="presParOf" srcId="{BF0D71DC-1DCF-4689-B12C-2239CB119A57}" destId="{3E6A4F04-42DF-4BE5-9CFA-DC0F59031BB0}" srcOrd="3" destOrd="0" presId="urn:microsoft.com/office/officeart/2005/8/layout/orgChart1"/>
    <dgm:cxn modelId="{BB26A0AD-4BD9-4626-84E7-AE3D53D5A89F}" type="presParOf" srcId="{3E6A4F04-42DF-4BE5-9CFA-DC0F59031BB0}" destId="{8CE0781A-0B41-4E91-9C00-33C9EC8B32B3}" srcOrd="0" destOrd="0" presId="urn:microsoft.com/office/officeart/2005/8/layout/orgChart1"/>
    <dgm:cxn modelId="{2FDDC81E-5EA5-48C0-898B-F3309997438D}" type="presParOf" srcId="{8CE0781A-0B41-4E91-9C00-33C9EC8B32B3}" destId="{8CAD50F4-04F9-49C0-BCD9-9F0D57592E6A}" srcOrd="0" destOrd="0" presId="urn:microsoft.com/office/officeart/2005/8/layout/orgChart1"/>
    <dgm:cxn modelId="{2F94383F-382B-475F-AD0C-746D2183CDF2}" type="presParOf" srcId="{8CE0781A-0B41-4E91-9C00-33C9EC8B32B3}" destId="{5CB5090C-5236-4394-AF4C-791143D4D933}" srcOrd="1" destOrd="0" presId="urn:microsoft.com/office/officeart/2005/8/layout/orgChart1"/>
    <dgm:cxn modelId="{99EF3569-6009-46B6-9C20-567EE4CE273F}" type="presParOf" srcId="{3E6A4F04-42DF-4BE5-9CFA-DC0F59031BB0}" destId="{BC5BD994-09EA-444A-B978-BA4CD8E421C8}" srcOrd="1" destOrd="0" presId="urn:microsoft.com/office/officeart/2005/8/layout/orgChart1"/>
    <dgm:cxn modelId="{61B4DAFE-56D7-4431-B500-E315751602A6}" type="presParOf" srcId="{3E6A4F04-42DF-4BE5-9CFA-DC0F59031BB0}" destId="{F60C1CE6-DB38-4C4C-B85D-F869B8580727}" srcOrd="2" destOrd="0" presId="urn:microsoft.com/office/officeart/2005/8/layout/orgChart1"/>
    <dgm:cxn modelId="{7382A937-4CD0-477A-882B-2EDB729788FB}" type="presParOf" srcId="{6390B03D-1F70-45A8-9C7C-B26E96F0D3D1}" destId="{DED270C8-317E-44CA-A603-EDA5D77F66BD}" srcOrd="2" destOrd="0" presId="urn:microsoft.com/office/officeart/2005/8/layout/orgChar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B88462-330F-4602-A6F6-F2E415A909C3}">
      <dsp:nvSpPr>
        <dsp:cNvPr id="0" name=""/>
        <dsp:cNvSpPr/>
      </dsp:nvSpPr>
      <dsp:spPr>
        <a:xfrm>
          <a:off x="2340614" y="930121"/>
          <a:ext cx="1656001" cy="287405"/>
        </a:xfrm>
        <a:custGeom>
          <a:avLst/>
          <a:gdLst/>
          <a:ahLst/>
          <a:cxnLst/>
          <a:rect l="0" t="0" r="0" b="0"/>
          <a:pathLst>
            <a:path>
              <a:moveTo>
                <a:pt x="0" y="0"/>
              </a:moveTo>
              <a:lnTo>
                <a:pt x="0" y="143702"/>
              </a:lnTo>
              <a:lnTo>
                <a:pt x="1656001" y="143702"/>
              </a:lnTo>
              <a:lnTo>
                <a:pt x="1656001" y="287405"/>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BD72FC1-7C81-4F67-9004-DB691D70D480}">
      <dsp:nvSpPr>
        <dsp:cNvPr id="0" name=""/>
        <dsp:cNvSpPr/>
      </dsp:nvSpPr>
      <dsp:spPr>
        <a:xfrm>
          <a:off x="2294893" y="930121"/>
          <a:ext cx="91440" cy="287405"/>
        </a:xfrm>
        <a:custGeom>
          <a:avLst/>
          <a:gdLst/>
          <a:ahLst/>
          <a:cxnLst/>
          <a:rect l="0" t="0" r="0" b="0"/>
          <a:pathLst>
            <a:path>
              <a:moveTo>
                <a:pt x="45720" y="0"/>
              </a:moveTo>
              <a:lnTo>
                <a:pt x="45720" y="287405"/>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6283E1B-3DA9-47EA-AB90-E9B3B4ABD2C3}">
      <dsp:nvSpPr>
        <dsp:cNvPr id="0" name=""/>
        <dsp:cNvSpPr/>
      </dsp:nvSpPr>
      <dsp:spPr>
        <a:xfrm>
          <a:off x="684612" y="930121"/>
          <a:ext cx="1656001" cy="287405"/>
        </a:xfrm>
        <a:custGeom>
          <a:avLst/>
          <a:gdLst/>
          <a:ahLst/>
          <a:cxnLst/>
          <a:rect l="0" t="0" r="0" b="0"/>
          <a:pathLst>
            <a:path>
              <a:moveTo>
                <a:pt x="1656001" y="0"/>
              </a:moveTo>
              <a:lnTo>
                <a:pt x="1656001" y="143702"/>
              </a:lnTo>
              <a:lnTo>
                <a:pt x="0" y="143702"/>
              </a:lnTo>
              <a:lnTo>
                <a:pt x="0" y="287405"/>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50D60DE-2735-43D8-B083-EA63FD04EE41}">
      <dsp:nvSpPr>
        <dsp:cNvPr id="0" name=""/>
        <dsp:cNvSpPr/>
      </dsp:nvSpPr>
      <dsp:spPr>
        <a:xfrm>
          <a:off x="1656315" y="245823"/>
          <a:ext cx="1368596" cy="68429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Provost</a:t>
          </a:r>
          <a:endParaRPr lang="en-US" sz="1400" kern="1200" dirty="0"/>
        </a:p>
      </dsp:txBody>
      <dsp:txXfrm>
        <a:off x="1656315" y="245823"/>
        <a:ext cx="1368596" cy="684298"/>
      </dsp:txXfrm>
    </dsp:sp>
    <dsp:sp modelId="{01E041E7-6529-4C73-8B04-0010537EA529}">
      <dsp:nvSpPr>
        <dsp:cNvPr id="0" name=""/>
        <dsp:cNvSpPr/>
      </dsp:nvSpPr>
      <dsp:spPr>
        <a:xfrm>
          <a:off x="314" y="1217526"/>
          <a:ext cx="1368596" cy="68429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School of Culture and Society</a:t>
          </a:r>
          <a:endParaRPr lang="en-US" sz="1400" kern="1200" dirty="0"/>
        </a:p>
      </dsp:txBody>
      <dsp:txXfrm>
        <a:off x="314" y="1217526"/>
        <a:ext cx="1368596" cy="684298"/>
      </dsp:txXfrm>
    </dsp:sp>
    <dsp:sp modelId="{8CAD50F4-04F9-49C0-BCD9-9F0D57592E6A}">
      <dsp:nvSpPr>
        <dsp:cNvPr id="0" name=""/>
        <dsp:cNvSpPr/>
      </dsp:nvSpPr>
      <dsp:spPr>
        <a:xfrm>
          <a:off x="1656315" y="1217526"/>
          <a:ext cx="1368596" cy="68429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School of Ethics and Citizenship</a:t>
          </a:r>
          <a:endParaRPr lang="en-US" sz="1400" kern="1200" dirty="0"/>
        </a:p>
      </dsp:txBody>
      <dsp:txXfrm>
        <a:off x="1656315" y="1217526"/>
        <a:ext cx="1368596" cy="684298"/>
      </dsp:txXfrm>
    </dsp:sp>
    <dsp:sp modelId="{97376B21-C89F-4185-B17F-CDB78623970B}">
      <dsp:nvSpPr>
        <dsp:cNvPr id="0" name=""/>
        <dsp:cNvSpPr/>
      </dsp:nvSpPr>
      <dsp:spPr>
        <a:xfrm>
          <a:off x="3312317" y="1217526"/>
          <a:ext cx="1368596" cy="68429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School of Scientific Inquiry</a:t>
          </a:r>
          <a:endParaRPr lang="en-US" sz="1400" kern="1200" dirty="0"/>
        </a:p>
      </dsp:txBody>
      <dsp:txXfrm>
        <a:off x="3312317" y="1217526"/>
        <a:ext cx="1368596" cy="68429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D72FC1-7C81-4F67-9004-DB691D70D480}">
      <dsp:nvSpPr>
        <dsp:cNvPr id="0" name=""/>
        <dsp:cNvSpPr/>
      </dsp:nvSpPr>
      <dsp:spPr>
        <a:xfrm>
          <a:off x="2340614" y="477119"/>
          <a:ext cx="1300841" cy="223887"/>
        </a:xfrm>
        <a:custGeom>
          <a:avLst/>
          <a:gdLst/>
          <a:ahLst/>
          <a:cxnLst/>
          <a:rect l="0" t="0" r="0" b="0"/>
          <a:pathLst>
            <a:path>
              <a:moveTo>
                <a:pt x="0" y="0"/>
              </a:moveTo>
              <a:lnTo>
                <a:pt x="1300841" y="0"/>
              </a:lnTo>
              <a:lnTo>
                <a:pt x="1300841" y="223887"/>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6283E1B-3DA9-47EA-AB90-E9B3B4ABD2C3}">
      <dsp:nvSpPr>
        <dsp:cNvPr id="0" name=""/>
        <dsp:cNvSpPr/>
      </dsp:nvSpPr>
      <dsp:spPr>
        <a:xfrm>
          <a:off x="930149" y="477119"/>
          <a:ext cx="1410464" cy="205085"/>
        </a:xfrm>
        <a:custGeom>
          <a:avLst/>
          <a:gdLst/>
          <a:ahLst/>
          <a:cxnLst/>
          <a:rect l="0" t="0" r="0" b="0"/>
          <a:pathLst>
            <a:path>
              <a:moveTo>
                <a:pt x="1410464" y="0"/>
              </a:moveTo>
              <a:lnTo>
                <a:pt x="0" y="0"/>
              </a:lnTo>
              <a:lnTo>
                <a:pt x="0" y="205085"/>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50D60DE-2735-43D8-B083-EA63FD04EE41}">
      <dsp:nvSpPr>
        <dsp:cNvPr id="0" name=""/>
        <dsp:cNvSpPr/>
      </dsp:nvSpPr>
      <dsp:spPr>
        <a:xfrm>
          <a:off x="1763850" y="102882"/>
          <a:ext cx="1153527" cy="37423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Provost</a:t>
          </a:r>
          <a:endParaRPr lang="en-US" sz="1400" kern="1200" dirty="0"/>
        </a:p>
      </dsp:txBody>
      <dsp:txXfrm>
        <a:off x="1763850" y="102882"/>
        <a:ext cx="1153527" cy="374237"/>
      </dsp:txXfrm>
    </dsp:sp>
    <dsp:sp modelId="{01E041E7-6529-4C73-8B04-0010537EA529}">
      <dsp:nvSpPr>
        <dsp:cNvPr id="0" name=""/>
        <dsp:cNvSpPr/>
      </dsp:nvSpPr>
      <dsp:spPr>
        <a:xfrm>
          <a:off x="40216" y="682205"/>
          <a:ext cx="1779865" cy="48381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College of Liberal </a:t>
          </a:r>
        </a:p>
        <a:p>
          <a:pPr lvl="0" algn="ctr" defTabSz="622300">
            <a:lnSpc>
              <a:spcPct val="90000"/>
            </a:lnSpc>
            <a:spcBef>
              <a:spcPct val="0"/>
            </a:spcBef>
            <a:spcAft>
              <a:spcPct val="35000"/>
            </a:spcAft>
          </a:pPr>
          <a:r>
            <a:rPr lang="en-US" sz="1400" kern="1200" dirty="0" smtClean="0"/>
            <a:t>Arts &amp; Sciences</a:t>
          </a:r>
          <a:endParaRPr lang="en-US" sz="1400" kern="1200" dirty="0"/>
        </a:p>
      </dsp:txBody>
      <dsp:txXfrm>
        <a:off x="40216" y="682205"/>
        <a:ext cx="1779865" cy="483817"/>
      </dsp:txXfrm>
    </dsp:sp>
    <dsp:sp modelId="{8CAD50F4-04F9-49C0-BCD9-9F0D57592E6A}">
      <dsp:nvSpPr>
        <dsp:cNvPr id="0" name=""/>
        <dsp:cNvSpPr/>
      </dsp:nvSpPr>
      <dsp:spPr>
        <a:xfrm>
          <a:off x="2646756" y="701007"/>
          <a:ext cx="1989396" cy="48381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College of Professional Studies</a:t>
          </a:r>
          <a:endParaRPr lang="en-US" sz="1400" kern="1200" dirty="0"/>
        </a:p>
      </dsp:txBody>
      <dsp:txXfrm>
        <a:off x="2646756" y="701007"/>
        <a:ext cx="1989396" cy="483817"/>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48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37000" y="0"/>
            <a:ext cx="3011488" cy="463550"/>
          </a:xfrm>
          <a:prstGeom prst="rect">
            <a:avLst/>
          </a:prstGeom>
        </p:spPr>
        <p:txBody>
          <a:bodyPr vert="horz" lIns="91440" tIns="45720" rIns="91440" bIns="45720" rtlCol="0"/>
          <a:lstStyle>
            <a:lvl1pPr algn="r">
              <a:defRPr sz="1200"/>
            </a:lvl1pPr>
          </a:lstStyle>
          <a:p>
            <a:fld id="{367B90E2-103B-A341-8543-A894F580775D}" type="datetimeFigureOut">
              <a:rPr lang="en-US" smtClean="0"/>
              <a:t>2/9/17</a:t>
            </a:fld>
            <a:endParaRPr lang="en-US"/>
          </a:p>
        </p:txBody>
      </p:sp>
      <p:sp>
        <p:nvSpPr>
          <p:cNvPr id="4" name="Footer Placeholder 3"/>
          <p:cNvSpPr>
            <a:spLocks noGrp="1"/>
          </p:cNvSpPr>
          <p:nvPr>
            <p:ph type="ftr" sz="quarter" idx="2"/>
          </p:nvPr>
        </p:nvSpPr>
        <p:spPr>
          <a:xfrm>
            <a:off x="0" y="8772525"/>
            <a:ext cx="301148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37000" y="8772525"/>
            <a:ext cx="3011488" cy="463550"/>
          </a:xfrm>
          <a:prstGeom prst="rect">
            <a:avLst/>
          </a:prstGeom>
        </p:spPr>
        <p:txBody>
          <a:bodyPr vert="horz" lIns="91440" tIns="45720" rIns="91440" bIns="45720" rtlCol="0" anchor="b"/>
          <a:lstStyle>
            <a:lvl1pPr algn="r">
              <a:defRPr sz="1200"/>
            </a:lvl1pPr>
          </a:lstStyle>
          <a:p>
            <a:fld id="{965EF14E-7CAC-0145-A1CF-06A449216067}" type="slidenum">
              <a:rPr lang="en-US" smtClean="0"/>
              <a:t>‹#›</a:t>
            </a:fld>
            <a:endParaRPr lang="en-US"/>
          </a:p>
        </p:txBody>
      </p:sp>
    </p:spTree>
    <p:extLst>
      <p:ext uri="{BB962C8B-B14F-4D97-AF65-F5344CB8AC3E}">
        <p14:creationId xmlns:p14="http://schemas.microsoft.com/office/powerpoint/2010/main" val="81269236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7F5A8C8-6BA2-45EC-988B-4D5C321108D1}" type="datetimeFigureOut">
              <a:rPr lang="en-US" smtClean="0"/>
              <a:t>2/9/17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A0CA1D-4F75-4006-B273-2B94E4F9B481}" type="slidenum">
              <a:rPr lang="en-US" smtClean="0"/>
              <a:t>‹#›</a:t>
            </a:fld>
            <a:endParaRPr lang="en-US"/>
          </a:p>
        </p:txBody>
      </p:sp>
    </p:spTree>
    <p:extLst>
      <p:ext uri="{BB962C8B-B14F-4D97-AF65-F5344CB8AC3E}">
        <p14:creationId xmlns:p14="http://schemas.microsoft.com/office/powerpoint/2010/main" val="2614001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F5A8C8-6BA2-45EC-988B-4D5C321108D1}" type="datetimeFigureOut">
              <a:rPr lang="en-US" smtClean="0"/>
              <a:t>2/9/17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A0CA1D-4F75-4006-B273-2B94E4F9B481}" type="slidenum">
              <a:rPr lang="en-US" smtClean="0"/>
              <a:t>‹#›</a:t>
            </a:fld>
            <a:endParaRPr lang="en-US"/>
          </a:p>
        </p:txBody>
      </p:sp>
    </p:spTree>
    <p:extLst>
      <p:ext uri="{BB962C8B-B14F-4D97-AF65-F5344CB8AC3E}">
        <p14:creationId xmlns:p14="http://schemas.microsoft.com/office/powerpoint/2010/main" val="4238260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F5A8C8-6BA2-45EC-988B-4D5C321108D1}" type="datetimeFigureOut">
              <a:rPr lang="en-US" smtClean="0"/>
              <a:t>2/9/17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A0CA1D-4F75-4006-B273-2B94E4F9B481}" type="slidenum">
              <a:rPr lang="en-US" smtClean="0"/>
              <a:t>‹#›</a:t>
            </a:fld>
            <a:endParaRPr lang="en-US"/>
          </a:p>
        </p:txBody>
      </p:sp>
    </p:spTree>
    <p:extLst>
      <p:ext uri="{BB962C8B-B14F-4D97-AF65-F5344CB8AC3E}">
        <p14:creationId xmlns:p14="http://schemas.microsoft.com/office/powerpoint/2010/main" val="1779361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F5A8C8-6BA2-45EC-988B-4D5C321108D1}" type="datetimeFigureOut">
              <a:rPr lang="en-US" smtClean="0"/>
              <a:t>2/9/17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A0CA1D-4F75-4006-B273-2B94E4F9B481}" type="slidenum">
              <a:rPr lang="en-US" smtClean="0"/>
              <a:t>‹#›</a:t>
            </a:fld>
            <a:endParaRPr lang="en-US"/>
          </a:p>
        </p:txBody>
      </p:sp>
    </p:spTree>
    <p:extLst>
      <p:ext uri="{BB962C8B-B14F-4D97-AF65-F5344CB8AC3E}">
        <p14:creationId xmlns:p14="http://schemas.microsoft.com/office/powerpoint/2010/main" val="2770209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F5A8C8-6BA2-45EC-988B-4D5C321108D1}" type="datetimeFigureOut">
              <a:rPr lang="en-US" smtClean="0"/>
              <a:t>2/9/17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A0CA1D-4F75-4006-B273-2B94E4F9B481}" type="slidenum">
              <a:rPr lang="en-US" smtClean="0"/>
              <a:t>‹#›</a:t>
            </a:fld>
            <a:endParaRPr lang="en-US"/>
          </a:p>
        </p:txBody>
      </p:sp>
    </p:spTree>
    <p:extLst>
      <p:ext uri="{BB962C8B-B14F-4D97-AF65-F5344CB8AC3E}">
        <p14:creationId xmlns:p14="http://schemas.microsoft.com/office/powerpoint/2010/main" val="15131300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7F5A8C8-6BA2-45EC-988B-4D5C321108D1}" type="datetimeFigureOut">
              <a:rPr lang="en-US" smtClean="0"/>
              <a:t>2/9/17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A0CA1D-4F75-4006-B273-2B94E4F9B481}" type="slidenum">
              <a:rPr lang="en-US" smtClean="0"/>
              <a:t>‹#›</a:t>
            </a:fld>
            <a:endParaRPr lang="en-US"/>
          </a:p>
        </p:txBody>
      </p:sp>
    </p:spTree>
    <p:extLst>
      <p:ext uri="{BB962C8B-B14F-4D97-AF65-F5344CB8AC3E}">
        <p14:creationId xmlns:p14="http://schemas.microsoft.com/office/powerpoint/2010/main" val="9442309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7F5A8C8-6BA2-45EC-988B-4D5C321108D1}" type="datetimeFigureOut">
              <a:rPr lang="en-US" smtClean="0"/>
              <a:t>2/9/17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4A0CA1D-4F75-4006-B273-2B94E4F9B481}" type="slidenum">
              <a:rPr lang="en-US" smtClean="0"/>
              <a:t>‹#›</a:t>
            </a:fld>
            <a:endParaRPr lang="en-US"/>
          </a:p>
        </p:txBody>
      </p:sp>
    </p:spTree>
    <p:extLst>
      <p:ext uri="{BB962C8B-B14F-4D97-AF65-F5344CB8AC3E}">
        <p14:creationId xmlns:p14="http://schemas.microsoft.com/office/powerpoint/2010/main" val="16358345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7F5A8C8-6BA2-45EC-988B-4D5C321108D1}" type="datetimeFigureOut">
              <a:rPr lang="en-US" smtClean="0"/>
              <a:t>2/9/17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4A0CA1D-4F75-4006-B273-2B94E4F9B481}" type="slidenum">
              <a:rPr lang="en-US" smtClean="0"/>
              <a:t>‹#›</a:t>
            </a:fld>
            <a:endParaRPr lang="en-US"/>
          </a:p>
        </p:txBody>
      </p:sp>
    </p:spTree>
    <p:extLst>
      <p:ext uri="{BB962C8B-B14F-4D97-AF65-F5344CB8AC3E}">
        <p14:creationId xmlns:p14="http://schemas.microsoft.com/office/powerpoint/2010/main" val="40837062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F5A8C8-6BA2-45EC-988B-4D5C321108D1}" type="datetimeFigureOut">
              <a:rPr lang="en-US" smtClean="0"/>
              <a:t>2/9/17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4A0CA1D-4F75-4006-B273-2B94E4F9B481}" type="slidenum">
              <a:rPr lang="en-US" smtClean="0"/>
              <a:t>‹#›</a:t>
            </a:fld>
            <a:endParaRPr lang="en-US"/>
          </a:p>
        </p:txBody>
      </p:sp>
    </p:spTree>
    <p:extLst>
      <p:ext uri="{BB962C8B-B14F-4D97-AF65-F5344CB8AC3E}">
        <p14:creationId xmlns:p14="http://schemas.microsoft.com/office/powerpoint/2010/main" val="11088575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F5A8C8-6BA2-45EC-988B-4D5C321108D1}" type="datetimeFigureOut">
              <a:rPr lang="en-US" smtClean="0"/>
              <a:t>2/9/17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A0CA1D-4F75-4006-B273-2B94E4F9B481}" type="slidenum">
              <a:rPr lang="en-US" smtClean="0"/>
              <a:t>‹#›</a:t>
            </a:fld>
            <a:endParaRPr lang="en-US"/>
          </a:p>
        </p:txBody>
      </p:sp>
    </p:spTree>
    <p:extLst>
      <p:ext uri="{BB962C8B-B14F-4D97-AF65-F5344CB8AC3E}">
        <p14:creationId xmlns:p14="http://schemas.microsoft.com/office/powerpoint/2010/main" val="25337663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F5A8C8-6BA2-45EC-988B-4D5C321108D1}" type="datetimeFigureOut">
              <a:rPr lang="en-US" smtClean="0"/>
              <a:t>2/9/17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A0CA1D-4F75-4006-B273-2B94E4F9B481}" type="slidenum">
              <a:rPr lang="en-US" smtClean="0"/>
              <a:t>‹#›</a:t>
            </a:fld>
            <a:endParaRPr lang="en-US"/>
          </a:p>
        </p:txBody>
      </p:sp>
    </p:spTree>
    <p:extLst>
      <p:ext uri="{BB962C8B-B14F-4D97-AF65-F5344CB8AC3E}">
        <p14:creationId xmlns:p14="http://schemas.microsoft.com/office/powerpoint/2010/main" val="330421411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F5A8C8-6BA2-45EC-988B-4D5C321108D1}" type="datetimeFigureOut">
              <a:rPr lang="en-US" smtClean="0"/>
              <a:t>2/9/17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A0CA1D-4F75-4006-B273-2B94E4F9B481}" type="slidenum">
              <a:rPr lang="en-US" smtClean="0"/>
              <a:t>‹#›</a:t>
            </a:fld>
            <a:endParaRPr lang="en-US"/>
          </a:p>
        </p:txBody>
      </p:sp>
    </p:spTree>
    <p:extLst>
      <p:ext uri="{BB962C8B-B14F-4D97-AF65-F5344CB8AC3E}">
        <p14:creationId xmlns:p14="http://schemas.microsoft.com/office/powerpoint/2010/main" val="3599875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7" Type="http://schemas.openxmlformats.org/officeDocument/2006/relationships/diagramData" Target="../diagrams/data2.xml"/><Relationship Id="rId8" Type="http://schemas.openxmlformats.org/officeDocument/2006/relationships/diagramLayout" Target="../diagrams/layout2.xml"/><Relationship Id="rId9" Type="http://schemas.openxmlformats.org/officeDocument/2006/relationships/diagramQuickStyle" Target="../diagrams/quickStyle2.xml"/><Relationship Id="rId10" Type="http://schemas.openxmlformats.org/officeDocument/2006/relationships/diagramColors" Target="../diagrams/colors2.xml"/><Relationship Id="rId11" Type="http://schemas.microsoft.com/office/2007/relationships/diagramDrawing" Target="../diagrams/drawing2.xml"/><Relationship Id="rId1" Type="http://schemas.openxmlformats.org/officeDocument/2006/relationships/slideLayout" Target="../slideLayouts/slideLayout1.xml"/><Relationship Id="rId2" Type="http://schemas.openxmlformats.org/officeDocument/2006/relationships/diagramData" Target="../diagrams/data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990033"/>
        </a:solidFill>
        <a:effectLst/>
      </p:bgPr>
    </p:bg>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dirty="0" smtClean="0">
                <a:solidFill>
                  <a:schemeClr val="bg1">
                    <a:lumMod val="85000"/>
                  </a:schemeClr>
                </a:solidFill>
                <a:effectLst>
                  <a:outerShdw blurRad="38100" dist="38100" dir="2700000" algn="tl">
                    <a:srgbClr val="000000">
                      <a:alpha val="43137"/>
                    </a:srgbClr>
                  </a:outerShdw>
                </a:effectLst>
              </a:rPr>
              <a:t>Conversation on</a:t>
            </a:r>
            <a:br>
              <a:rPr lang="en-US" dirty="0" smtClean="0">
                <a:solidFill>
                  <a:schemeClr val="bg1">
                    <a:lumMod val="85000"/>
                  </a:schemeClr>
                </a:solidFill>
                <a:effectLst>
                  <a:outerShdw blurRad="38100" dist="38100" dir="2700000" algn="tl">
                    <a:srgbClr val="000000">
                      <a:alpha val="43137"/>
                    </a:srgbClr>
                  </a:outerShdw>
                </a:effectLst>
              </a:rPr>
            </a:br>
            <a:r>
              <a:rPr lang="en-US" dirty="0" smtClean="0">
                <a:solidFill>
                  <a:schemeClr val="bg1">
                    <a:lumMod val="85000"/>
                  </a:schemeClr>
                </a:solidFill>
                <a:effectLst>
                  <a:outerShdw blurRad="38100" dist="38100" dir="2700000" algn="tl">
                    <a:srgbClr val="000000">
                      <a:alpha val="43137"/>
                    </a:srgbClr>
                  </a:outerShdw>
                </a:effectLst>
              </a:rPr>
              <a:t>University Structure</a:t>
            </a:r>
            <a:endParaRPr lang="en-US" dirty="0">
              <a:solidFill>
                <a:schemeClr val="bg1">
                  <a:lumMod val="85000"/>
                </a:schemeClr>
              </a:solidFill>
              <a:effectLst>
                <a:outerShdw blurRad="38100" dist="38100" dir="2700000" algn="tl">
                  <a:srgbClr val="000000">
                    <a:alpha val="43137"/>
                  </a:srgbClr>
                </a:outerShdw>
              </a:effectLst>
            </a:endParaRPr>
          </a:p>
        </p:txBody>
      </p:sp>
      <p:sp>
        <p:nvSpPr>
          <p:cNvPr id="5" name="Subtitle 4"/>
          <p:cNvSpPr>
            <a:spLocks noGrp="1"/>
          </p:cNvSpPr>
          <p:nvPr>
            <p:ph type="subTitle" idx="1"/>
          </p:nvPr>
        </p:nvSpPr>
        <p:spPr/>
        <p:txBody>
          <a:bodyPr>
            <a:normAutofit/>
          </a:bodyPr>
          <a:lstStyle/>
          <a:p>
            <a:endParaRPr lang="en-US" sz="2800" dirty="0" smtClean="0"/>
          </a:p>
          <a:p>
            <a:r>
              <a:rPr lang="en-US" sz="2800" dirty="0" smtClean="0">
                <a:solidFill>
                  <a:schemeClr val="bg1">
                    <a:lumMod val="85000"/>
                  </a:schemeClr>
                </a:solidFill>
                <a:effectLst>
                  <a:outerShdw blurRad="38100" dist="38100" dir="2700000" algn="tl">
                    <a:srgbClr val="000000">
                      <a:alpha val="43137"/>
                    </a:srgbClr>
                  </a:outerShdw>
                </a:effectLst>
              </a:rPr>
              <a:t>February 2017</a:t>
            </a:r>
            <a:endParaRPr lang="en-US" sz="2800" dirty="0">
              <a:solidFill>
                <a:schemeClr val="bg1">
                  <a:lumMod val="8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631222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Rectangle 72"/>
          <p:cNvSpPr/>
          <p:nvPr/>
        </p:nvSpPr>
        <p:spPr>
          <a:xfrm>
            <a:off x="5561596" y="3738584"/>
            <a:ext cx="6630404" cy="1375575"/>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72" name="Rectangle 71"/>
          <p:cNvSpPr/>
          <p:nvPr/>
        </p:nvSpPr>
        <p:spPr>
          <a:xfrm>
            <a:off x="5590900" y="2564639"/>
            <a:ext cx="6601100" cy="1173945"/>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71" name="Rectangle 70"/>
          <p:cNvSpPr/>
          <p:nvPr/>
        </p:nvSpPr>
        <p:spPr>
          <a:xfrm>
            <a:off x="5590901" y="534945"/>
            <a:ext cx="6601099" cy="2042147"/>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68" name="Rectangle 67"/>
          <p:cNvSpPr/>
          <p:nvPr/>
        </p:nvSpPr>
        <p:spPr>
          <a:xfrm>
            <a:off x="0" y="530423"/>
            <a:ext cx="5590903" cy="6327578"/>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29" name="Rectangle 26"/>
          <p:cNvSpPr>
            <a:spLocks noChangeArrowheads="1"/>
          </p:cNvSpPr>
          <p:nvPr/>
        </p:nvSpPr>
        <p:spPr bwMode="auto">
          <a:xfrm>
            <a:off x="0" y="55647"/>
            <a:ext cx="12192000" cy="73866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DRAFT MODELS FOR UNIVERSITY STRUCTURE DISCUSSION</a:t>
            </a:r>
            <a:endParaRPr kumimoji="0" lang="en-US" altLang="en-US" sz="24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47" name="Rectangle 46"/>
          <p:cNvSpPr/>
          <p:nvPr/>
        </p:nvSpPr>
        <p:spPr>
          <a:xfrm>
            <a:off x="-45942" y="305203"/>
            <a:ext cx="1387061" cy="5401479"/>
          </a:xfrm>
          <a:prstGeom prst="rect">
            <a:avLst/>
          </a:prstGeom>
        </p:spPr>
        <p:txBody>
          <a:bodyPr wrap="square">
            <a:spAutoFit/>
          </a:bodyPr>
          <a:lstStyle/>
          <a:p>
            <a:pPr lvl="0" algn="ctr" eaLnBrk="0" fontAlgn="base" hangingPunct="0">
              <a:lnSpc>
                <a:spcPct val="250000"/>
              </a:lnSpc>
              <a:spcBef>
                <a:spcPct val="0"/>
              </a:spcBef>
              <a:spcAft>
                <a:spcPct val="0"/>
              </a:spcAft>
            </a:pPr>
            <a:r>
              <a:rPr kumimoji="0" lang="en-US" altLang="en-US" sz="2000" b="1" i="1" u="none" strike="noStrike" cap="none" normalizeH="0" baseline="0" dirty="0" smtClean="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MODEL 1</a:t>
            </a:r>
          </a:p>
          <a:p>
            <a:pPr lvl="0" algn="ctr" eaLnBrk="0" fontAlgn="base" hangingPunct="0">
              <a:lnSpc>
                <a:spcPct val="250000"/>
              </a:lnSpc>
              <a:spcBef>
                <a:spcPct val="0"/>
              </a:spcBef>
              <a:spcAft>
                <a:spcPct val="0"/>
              </a:spcAft>
            </a:pPr>
            <a:endParaRPr lang="en-US" altLang="en-US" sz="2000" b="1" i="1"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lvl="0" algn="ctr" eaLnBrk="0" fontAlgn="base" hangingPunct="0">
              <a:lnSpc>
                <a:spcPct val="250000"/>
              </a:lnSpc>
              <a:spcBef>
                <a:spcPct val="0"/>
              </a:spcBef>
              <a:spcAft>
                <a:spcPct val="0"/>
              </a:spcAft>
            </a:pPr>
            <a:endParaRPr lang="en-US" altLang="en-US" sz="2000" b="1" i="1"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lvl="0" algn="ctr" eaLnBrk="0" fontAlgn="base" hangingPunct="0">
              <a:lnSpc>
                <a:spcPct val="250000"/>
              </a:lnSpc>
              <a:spcBef>
                <a:spcPct val="0"/>
              </a:spcBef>
              <a:spcAft>
                <a:spcPct val="0"/>
              </a:spcAft>
            </a:pPr>
            <a:endParaRPr lang="en-US" altLang="en-US" sz="2000" b="1" i="1" baseline="0"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lvl="0" algn="ctr" eaLnBrk="0" fontAlgn="base" hangingPunct="0">
              <a:lnSpc>
                <a:spcPct val="250000"/>
              </a:lnSpc>
              <a:spcBef>
                <a:spcPct val="0"/>
              </a:spcBef>
              <a:spcAft>
                <a:spcPct val="0"/>
              </a:spcAft>
            </a:pPr>
            <a:endParaRPr lang="en-US" altLang="en-US" sz="2000" b="1" i="1" baseline="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lvl="0" algn="ctr" eaLnBrk="0" fontAlgn="base" hangingPunct="0">
              <a:lnSpc>
                <a:spcPct val="250000"/>
              </a:lnSpc>
              <a:spcBef>
                <a:spcPct val="0"/>
              </a:spcBef>
              <a:spcAft>
                <a:spcPct val="0"/>
              </a:spcAft>
            </a:pPr>
            <a:endParaRPr kumimoji="0" lang="en-US" altLang="en-US" sz="2000" b="1" i="1" u="none" strike="noStrike" cap="none" normalizeH="0" dirty="0" smtClean="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lvl="0" algn="ctr" eaLnBrk="0" fontAlgn="base" hangingPunct="0">
              <a:lnSpc>
                <a:spcPct val="250000"/>
              </a:lnSpc>
              <a:spcBef>
                <a:spcPct val="0"/>
              </a:spcBef>
              <a:spcAft>
                <a:spcPct val="0"/>
              </a:spcAft>
            </a:pPr>
            <a:endParaRPr lang="en-US" altLang="en-US" baseline="0" dirty="0">
              <a:latin typeface="Calibri" panose="020F0502020204030204" pitchFamily="34" charset="0"/>
              <a:ea typeface="Calibri" panose="020F0502020204030204" pitchFamily="34" charset="0"/>
              <a:cs typeface="Times New Roman" panose="02020603050405020304" pitchFamily="18" charset="0"/>
            </a:endParaRPr>
          </a:p>
        </p:txBody>
      </p:sp>
      <p:sp>
        <p:nvSpPr>
          <p:cNvPr id="48" name="Rectangle 47"/>
          <p:cNvSpPr/>
          <p:nvPr/>
        </p:nvSpPr>
        <p:spPr>
          <a:xfrm>
            <a:off x="5561596" y="247664"/>
            <a:ext cx="1387061" cy="5093702"/>
          </a:xfrm>
          <a:prstGeom prst="rect">
            <a:avLst/>
          </a:prstGeom>
        </p:spPr>
        <p:txBody>
          <a:bodyPr wrap="square">
            <a:spAutoFit/>
          </a:bodyPr>
          <a:lstStyle/>
          <a:p>
            <a:pPr lvl="0" algn="ctr" eaLnBrk="0" fontAlgn="base" hangingPunct="0">
              <a:lnSpc>
                <a:spcPct val="250000"/>
              </a:lnSpc>
              <a:spcBef>
                <a:spcPct val="0"/>
              </a:spcBef>
              <a:spcAft>
                <a:spcPct val="0"/>
              </a:spcAft>
            </a:pPr>
            <a:r>
              <a:rPr kumimoji="0" lang="en-US" altLang="en-US" sz="2000" b="1" i="1" u="none" strike="noStrike" cap="none" normalizeH="0" dirty="0" smtClean="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MODEL 2</a:t>
            </a:r>
          </a:p>
          <a:p>
            <a:pPr lvl="0" algn="ctr" eaLnBrk="0" fontAlgn="base" hangingPunct="0">
              <a:lnSpc>
                <a:spcPct val="250000"/>
              </a:lnSpc>
              <a:spcBef>
                <a:spcPct val="0"/>
              </a:spcBef>
              <a:spcAft>
                <a:spcPct val="0"/>
              </a:spcAft>
            </a:pPr>
            <a:endParaRPr lang="en-US" altLang="en-US" sz="2000" b="1" i="1" baseline="0"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lvl="0" algn="ctr" eaLnBrk="0" fontAlgn="base" hangingPunct="0">
              <a:lnSpc>
                <a:spcPct val="250000"/>
              </a:lnSpc>
              <a:spcBef>
                <a:spcPct val="0"/>
              </a:spcBef>
              <a:spcAft>
                <a:spcPct val="0"/>
              </a:spcAft>
            </a:pPr>
            <a:r>
              <a:rPr lang="en-US" altLang="en-US" sz="2000" b="1" i="1"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V1</a:t>
            </a:r>
          </a:p>
          <a:p>
            <a:pPr lvl="0" algn="ctr" eaLnBrk="0" fontAlgn="base" hangingPunct="0">
              <a:lnSpc>
                <a:spcPct val="250000"/>
              </a:lnSpc>
              <a:spcBef>
                <a:spcPct val="0"/>
              </a:spcBef>
              <a:spcAft>
                <a:spcPct val="0"/>
              </a:spcAft>
            </a:pPr>
            <a:r>
              <a:rPr lang="en-US" altLang="en-US" sz="2000" b="1" i="1" baseline="0"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V2</a:t>
            </a:r>
          </a:p>
          <a:p>
            <a:pPr lvl="0" algn="ctr" eaLnBrk="0" fontAlgn="base" hangingPunct="0">
              <a:lnSpc>
                <a:spcPct val="250000"/>
              </a:lnSpc>
              <a:spcBef>
                <a:spcPct val="0"/>
              </a:spcBef>
              <a:spcAft>
                <a:spcPct val="0"/>
              </a:spcAft>
            </a:pPr>
            <a:endParaRPr lang="en-US" altLang="en-US" sz="1000" b="1" i="1" baseline="0"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lvl="0" algn="ctr" eaLnBrk="0" fontAlgn="base" hangingPunct="0">
              <a:lnSpc>
                <a:spcPct val="250000"/>
              </a:lnSpc>
              <a:spcBef>
                <a:spcPct val="0"/>
              </a:spcBef>
              <a:spcAft>
                <a:spcPct val="0"/>
              </a:spcAft>
            </a:pPr>
            <a:r>
              <a:rPr lang="en-US" altLang="en-US" sz="2000" b="1" i="1" baseline="0"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V3</a:t>
            </a:r>
          </a:p>
          <a:p>
            <a:pPr lvl="0" algn="ctr" eaLnBrk="0" fontAlgn="base" hangingPunct="0">
              <a:lnSpc>
                <a:spcPct val="250000"/>
              </a:lnSpc>
              <a:spcBef>
                <a:spcPct val="0"/>
              </a:spcBef>
              <a:spcAft>
                <a:spcPct val="0"/>
              </a:spcAft>
            </a:pPr>
            <a:endParaRPr lang="en-US" altLang="en-US" sz="2000" b="1" i="1" baseline="0"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56" name="Diagram 55"/>
          <p:cNvGraphicFramePr/>
          <p:nvPr>
            <p:extLst/>
          </p:nvPr>
        </p:nvGraphicFramePr>
        <p:xfrm>
          <a:off x="489288" y="495799"/>
          <a:ext cx="4681228" cy="21476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0" name="TextBox 59"/>
          <p:cNvSpPr txBox="1"/>
          <p:nvPr/>
        </p:nvSpPr>
        <p:spPr>
          <a:xfrm>
            <a:off x="6904843" y="1721266"/>
            <a:ext cx="7475528" cy="830997"/>
          </a:xfrm>
          <a:prstGeom prst="rect">
            <a:avLst/>
          </a:prstGeom>
          <a:noFill/>
        </p:spPr>
        <p:txBody>
          <a:bodyPr wrap="square" rtlCol="0">
            <a:spAutoFit/>
          </a:bodyPr>
          <a:lstStyle/>
          <a:p>
            <a:r>
              <a:rPr lang="en-US" sz="1200" b="1" dirty="0"/>
              <a:t>School of Fine Arts		</a:t>
            </a:r>
            <a:r>
              <a:rPr lang="en-US" sz="1200" b="1" dirty="0" smtClean="0"/>
              <a:t>School </a:t>
            </a:r>
            <a:r>
              <a:rPr lang="en-US" sz="1200" b="1" dirty="0"/>
              <a:t>of Business &amp; Economics</a:t>
            </a:r>
          </a:p>
          <a:p>
            <a:r>
              <a:rPr lang="en-US" sz="1200" b="1" dirty="0" smtClean="0"/>
              <a:t>School </a:t>
            </a:r>
            <a:r>
              <a:rPr lang="en-US" sz="1200" b="1" dirty="0"/>
              <a:t>of Humanities		</a:t>
            </a:r>
            <a:r>
              <a:rPr lang="en-US" sz="1200" b="1" dirty="0" smtClean="0"/>
              <a:t>School </a:t>
            </a:r>
            <a:r>
              <a:rPr lang="en-US" sz="1200" b="1" dirty="0"/>
              <a:t>of Education &amp; Social Work</a:t>
            </a:r>
          </a:p>
          <a:p>
            <a:r>
              <a:rPr lang="en-US" sz="1200" b="1" dirty="0" smtClean="0"/>
              <a:t>School </a:t>
            </a:r>
            <a:r>
              <a:rPr lang="en-US" sz="1200" b="1" dirty="0"/>
              <a:t>of Social &amp; Behavioral Science	</a:t>
            </a:r>
            <a:r>
              <a:rPr lang="en-US" sz="1200" b="1" dirty="0" smtClean="0"/>
              <a:t>School </a:t>
            </a:r>
            <a:r>
              <a:rPr lang="en-US" sz="1200" b="1" dirty="0"/>
              <a:t>of Health Sciences</a:t>
            </a:r>
          </a:p>
          <a:p>
            <a:r>
              <a:rPr lang="en-US" sz="1200" b="1" dirty="0" smtClean="0"/>
              <a:t>School </a:t>
            </a:r>
            <a:r>
              <a:rPr lang="en-US" sz="1200" b="1" dirty="0"/>
              <a:t>of Natural Science &amp; Math	</a:t>
            </a:r>
          </a:p>
        </p:txBody>
      </p:sp>
      <p:graphicFrame>
        <p:nvGraphicFramePr>
          <p:cNvPr id="62" name="Diagram 61"/>
          <p:cNvGraphicFramePr/>
          <p:nvPr>
            <p:extLst>
              <p:ext uri="{D42A27DB-BD31-4B8C-83A1-F6EECF244321}">
                <p14:modId xmlns:p14="http://schemas.microsoft.com/office/powerpoint/2010/main" val="1910154405"/>
              </p:ext>
            </p:extLst>
          </p:nvPr>
        </p:nvGraphicFramePr>
        <p:xfrm>
          <a:off x="6862020" y="530422"/>
          <a:ext cx="4681228" cy="214764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65" name="TextBox 64"/>
          <p:cNvSpPr txBox="1"/>
          <p:nvPr/>
        </p:nvSpPr>
        <p:spPr>
          <a:xfrm>
            <a:off x="6902715" y="3911485"/>
            <a:ext cx="5289285" cy="1015663"/>
          </a:xfrm>
          <a:prstGeom prst="rect">
            <a:avLst/>
          </a:prstGeom>
          <a:noFill/>
        </p:spPr>
        <p:txBody>
          <a:bodyPr wrap="square" rtlCol="0">
            <a:spAutoFit/>
          </a:bodyPr>
          <a:lstStyle/>
          <a:p>
            <a:r>
              <a:rPr lang="en-US" sz="1200" b="1" dirty="0" smtClean="0"/>
              <a:t>Division of Arts &amp; Humanities</a:t>
            </a:r>
            <a:r>
              <a:rPr lang="en-US" sz="1200" b="1" dirty="0"/>
              <a:t>	</a:t>
            </a:r>
            <a:r>
              <a:rPr lang="en-US" sz="1200" b="1" dirty="0" smtClean="0"/>
              <a:t>School </a:t>
            </a:r>
            <a:r>
              <a:rPr lang="en-US" sz="1200" b="1" dirty="0"/>
              <a:t>of Business &amp; Economics</a:t>
            </a:r>
          </a:p>
          <a:p>
            <a:r>
              <a:rPr lang="en-US" sz="1200" b="1" dirty="0" smtClean="0"/>
              <a:t>Division of Natural Science &amp; Math	School of Education</a:t>
            </a:r>
          </a:p>
          <a:p>
            <a:r>
              <a:rPr lang="en-US" sz="1200" b="1" dirty="0" smtClean="0"/>
              <a:t>Division of Social &amp; Behavioral Science 	School of Health Sciences</a:t>
            </a:r>
          </a:p>
          <a:p>
            <a:r>
              <a:rPr lang="en-US" sz="1200" b="1" dirty="0"/>
              <a:t>	</a:t>
            </a:r>
            <a:r>
              <a:rPr lang="en-US" sz="1200" b="1" dirty="0" smtClean="0"/>
              <a:t>		School of Social Work</a:t>
            </a:r>
          </a:p>
          <a:p>
            <a:endParaRPr lang="en-US" sz="1200" b="1" dirty="0" smtClean="0"/>
          </a:p>
        </p:txBody>
      </p:sp>
      <p:sp>
        <p:nvSpPr>
          <p:cNvPr id="67" name="TextBox 66"/>
          <p:cNvSpPr txBox="1"/>
          <p:nvPr/>
        </p:nvSpPr>
        <p:spPr>
          <a:xfrm>
            <a:off x="6952900" y="2786305"/>
            <a:ext cx="5239100" cy="646331"/>
          </a:xfrm>
          <a:prstGeom prst="rect">
            <a:avLst/>
          </a:prstGeom>
          <a:noFill/>
        </p:spPr>
        <p:txBody>
          <a:bodyPr wrap="square" rtlCol="0">
            <a:spAutoFit/>
          </a:bodyPr>
          <a:lstStyle/>
          <a:p>
            <a:r>
              <a:rPr lang="en-US" sz="1200" b="1" dirty="0"/>
              <a:t> </a:t>
            </a:r>
            <a:r>
              <a:rPr lang="en-US" sz="1200" b="1" dirty="0" smtClean="0"/>
              <a:t>Division of </a:t>
            </a:r>
            <a:r>
              <a:rPr lang="en-US" sz="1200" b="1" dirty="0"/>
              <a:t>Arts &amp; </a:t>
            </a:r>
            <a:r>
              <a:rPr lang="en-US" sz="1200" b="1" dirty="0" smtClean="0"/>
              <a:t>Humanities	School </a:t>
            </a:r>
            <a:r>
              <a:rPr lang="en-US" sz="1200" b="1" dirty="0"/>
              <a:t>of Business &amp; </a:t>
            </a:r>
            <a:r>
              <a:rPr lang="en-US" sz="1200" b="1" dirty="0" smtClean="0"/>
              <a:t>Economic</a:t>
            </a:r>
            <a:endParaRPr lang="en-US" sz="1200" b="1" dirty="0"/>
          </a:p>
          <a:p>
            <a:r>
              <a:rPr lang="en-US" sz="1200" b="1" dirty="0"/>
              <a:t> </a:t>
            </a:r>
            <a:r>
              <a:rPr lang="en-US" sz="1200" b="1" dirty="0" smtClean="0"/>
              <a:t>Division of  </a:t>
            </a:r>
            <a:r>
              <a:rPr lang="en-US" sz="1200" b="1" dirty="0"/>
              <a:t>Natural &amp; Social </a:t>
            </a:r>
            <a:r>
              <a:rPr lang="en-US" sz="1200" b="1" dirty="0" smtClean="0"/>
              <a:t>Sciences	School </a:t>
            </a:r>
            <a:r>
              <a:rPr lang="en-US" sz="1200" b="1" dirty="0"/>
              <a:t>of Health &amp; Social </a:t>
            </a:r>
            <a:r>
              <a:rPr lang="en-US" sz="1200" b="1" dirty="0" smtClean="0"/>
              <a:t>Services</a:t>
            </a:r>
            <a:endParaRPr lang="en-US" sz="1200" b="1" dirty="0"/>
          </a:p>
          <a:p>
            <a:r>
              <a:rPr lang="en-US" sz="1200" b="1" dirty="0" smtClean="0"/>
              <a:t>			School </a:t>
            </a:r>
            <a:r>
              <a:rPr lang="en-US" sz="1200" b="1" dirty="0"/>
              <a:t>of Education &amp; Leadership</a:t>
            </a:r>
          </a:p>
        </p:txBody>
      </p:sp>
    </p:spTree>
    <p:extLst>
      <p:ext uri="{BB962C8B-B14F-4D97-AF65-F5344CB8AC3E}">
        <p14:creationId xmlns:p14="http://schemas.microsoft.com/office/powerpoint/2010/main" val="6849084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6843" y="0"/>
            <a:ext cx="10515600" cy="1325563"/>
          </a:xfrm>
        </p:spPr>
        <p:txBody>
          <a:bodyPr/>
          <a:lstStyle/>
          <a:p>
            <a:r>
              <a:rPr lang="en-US" sz="3200" dirty="0" smtClean="0"/>
              <a:t>Timeline</a:t>
            </a:r>
            <a:r>
              <a:rPr lang="en-US" dirty="0" smtClean="0"/>
              <a:t> </a:t>
            </a:r>
            <a:endParaRPr lang="en-US" dirty="0"/>
          </a:p>
        </p:txBody>
      </p:sp>
      <p:sp>
        <p:nvSpPr>
          <p:cNvPr id="3" name="Content Placeholder 2"/>
          <p:cNvSpPr>
            <a:spLocks noGrp="1"/>
          </p:cNvSpPr>
          <p:nvPr>
            <p:ph idx="1"/>
          </p:nvPr>
        </p:nvSpPr>
        <p:spPr>
          <a:xfrm>
            <a:off x="838200" y="1402266"/>
            <a:ext cx="10515600" cy="5057855"/>
          </a:xfrm>
        </p:spPr>
        <p:txBody>
          <a:bodyPr>
            <a:normAutofit lnSpcReduction="10000"/>
          </a:bodyPr>
          <a:lstStyle/>
          <a:p>
            <a:pPr>
              <a:spcBef>
                <a:spcPts val="2200"/>
              </a:spcBef>
            </a:pPr>
            <a:r>
              <a:rPr lang="en-US" sz="2400" dirty="0" smtClean="0"/>
              <a:t>Engage Academic Affairs staff and faculty leadership in defining guiding principles (October </a:t>
            </a:r>
            <a:r>
              <a:rPr lang="mr-IN" sz="2400" dirty="0" smtClean="0"/>
              <a:t>–</a:t>
            </a:r>
            <a:r>
              <a:rPr lang="en-US" sz="2400" dirty="0" smtClean="0"/>
              <a:t> November)</a:t>
            </a:r>
          </a:p>
          <a:p>
            <a:pPr>
              <a:spcBef>
                <a:spcPts val="2200"/>
              </a:spcBef>
            </a:pPr>
            <a:r>
              <a:rPr lang="en-US" sz="2400" dirty="0" smtClean="0"/>
              <a:t>Present initial ideas to faculty (December)</a:t>
            </a:r>
          </a:p>
          <a:p>
            <a:pPr>
              <a:spcBef>
                <a:spcPts val="2200"/>
              </a:spcBef>
            </a:pPr>
            <a:r>
              <a:rPr lang="en-US" sz="2400" dirty="0" smtClean="0"/>
              <a:t>Re-engage Academic Affairs leadership (December-January)</a:t>
            </a:r>
          </a:p>
          <a:p>
            <a:pPr>
              <a:spcBef>
                <a:spcPts val="2200"/>
              </a:spcBef>
            </a:pPr>
            <a:r>
              <a:rPr lang="en-US" sz="2400" dirty="0" smtClean="0"/>
              <a:t>Present  to Department Chairs &amp; Program Directors, Academic Affairs Committee of the Board of Regents, Faculty Senate, President’s Leadership Team, and faculty (January </a:t>
            </a:r>
            <a:r>
              <a:rPr lang="mr-IN" sz="2400" dirty="0" smtClean="0"/>
              <a:t>–</a:t>
            </a:r>
            <a:r>
              <a:rPr lang="en-US" sz="2400" dirty="0" smtClean="0"/>
              <a:t> February)</a:t>
            </a:r>
          </a:p>
          <a:p>
            <a:pPr>
              <a:spcBef>
                <a:spcPts val="2200"/>
              </a:spcBef>
            </a:pPr>
            <a:r>
              <a:rPr lang="en-US" sz="2400" dirty="0" smtClean="0"/>
              <a:t>Re-engaged Academic Affairs leadership (March)</a:t>
            </a:r>
          </a:p>
          <a:p>
            <a:pPr>
              <a:spcBef>
                <a:spcPts val="2200"/>
              </a:spcBef>
            </a:pPr>
            <a:r>
              <a:rPr lang="en-US" sz="2400" dirty="0" smtClean="0"/>
              <a:t>Focused conversations </a:t>
            </a:r>
            <a:r>
              <a:rPr lang="mr-IN" sz="2400" dirty="0" smtClean="0"/>
              <a:t>–</a:t>
            </a:r>
            <a:r>
              <a:rPr lang="en-US" sz="2400" dirty="0" smtClean="0"/>
              <a:t> campus-wide engagement and feedback (April)</a:t>
            </a:r>
          </a:p>
          <a:p>
            <a:pPr>
              <a:spcBef>
                <a:spcPts val="2200"/>
              </a:spcBef>
            </a:pPr>
            <a:r>
              <a:rPr lang="en-US" sz="2400" dirty="0" smtClean="0"/>
              <a:t>Decision for the footprint of new “university” structure – (to be determined)</a:t>
            </a:r>
            <a:endParaRPr lang="en-US" sz="2400" dirty="0"/>
          </a:p>
        </p:txBody>
      </p:sp>
    </p:spTree>
    <p:extLst>
      <p:ext uri="{BB962C8B-B14F-4D97-AF65-F5344CB8AC3E}">
        <p14:creationId xmlns:p14="http://schemas.microsoft.com/office/powerpoint/2010/main" val="747836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521" y="0"/>
            <a:ext cx="10515600" cy="1325563"/>
          </a:xfrm>
        </p:spPr>
        <p:txBody>
          <a:bodyPr>
            <a:normAutofit/>
          </a:bodyPr>
          <a:lstStyle/>
          <a:p>
            <a:r>
              <a:rPr lang="en-US" sz="3200" u="sng" dirty="0" smtClean="0"/>
              <a:t>Initial Questions</a:t>
            </a:r>
            <a:endParaRPr lang="en-US" sz="3200" u="sng" dirty="0"/>
          </a:p>
        </p:txBody>
      </p:sp>
      <p:sp>
        <p:nvSpPr>
          <p:cNvPr id="3" name="Content Placeholder 2"/>
          <p:cNvSpPr>
            <a:spLocks noGrp="1"/>
          </p:cNvSpPr>
          <p:nvPr>
            <p:ph idx="1"/>
          </p:nvPr>
        </p:nvSpPr>
        <p:spPr>
          <a:xfrm>
            <a:off x="869557" y="1198428"/>
            <a:ext cx="10515600" cy="4697218"/>
          </a:xfrm>
        </p:spPr>
        <p:txBody>
          <a:bodyPr>
            <a:noAutofit/>
          </a:bodyPr>
          <a:lstStyle/>
          <a:p>
            <a:pPr marL="457200" indent="-457200">
              <a:spcBef>
                <a:spcPts val="0"/>
              </a:spcBef>
              <a:buFont typeface="+mj-lt"/>
              <a:buAutoNum type="arabicPeriod"/>
            </a:pPr>
            <a:r>
              <a:rPr lang="en-US" sz="2400" dirty="0" smtClean="0"/>
              <a:t>What structural changes does moving to a “university” structure invite us to consider—and why? In theory, we could change our name without making any structural change.  Does the status quo best serve our interests—why or why not? Are there specific problems with the current structure the transition to university is an opportunity to address? </a:t>
            </a:r>
          </a:p>
          <a:p>
            <a:pPr marL="0" indent="0">
              <a:spcBef>
                <a:spcPts val="0"/>
              </a:spcBef>
              <a:buNone/>
            </a:pPr>
            <a:endParaRPr lang="en-US" sz="2400" dirty="0"/>
          </a:p>
          <a:p>
            <a:pPr marL="457200" indent="-457200">
              <a:spcBef>
                <a:spcPts val="0"/>
              </a:spcBef>
              <a:buFont typeface="+mj-lt"/>
              <a:buAutoNum type="arabicPeriod"/>
            </a:pPr>
            <a:r>
              <a:rPr lang="en-US" sz="2400" dirty="0" smtClean="0"/>
              <a:t>Whom do we need to hear from, and what will we want to understand better, as we consider these questions and possible change? </a:t>
            </a:r>
          </a:p>
          <a:p>
            <a:pPr marL="457200" indent="-457200">
              <a:spcBef>
                <a:spcPts val="0"/>
              </a:spcBef>
              <a:buFont typeface="+mj-lt"/>
              <a:buAutoNum type="arabicPeriod"/>
            </a:pPr>
            <a:endParaRPr lang="en-US" sz="2400" dirty="0"/>
          </a:p>
          <a:p>
            <a:pPr marL="457200" indent="-457200">
              <a:spcBef>
                <a:spcPts val="0"/>
              </a:spcBef>
              <a:buFont typeface="+mj-lt"/>
              <a:buAutoNum type="arabicPeriod"/>
            </a:pPr>
            <a:r>
              <a:rPr lang="en-US" sz="2400" dirty="0" smtClean="0"/>
              <a:t>We know already that words like “college” and “university” carry different meanings to different audiences. The same might be said of “school” and college.”  What meanings do these terms have for us? Do we start this work with shared understandings?</a:t>
            </a:r>
            <a:endParaRPr lang="en-US" sz="2400" dirty="0"/>
          </a:p>
        </p:txBody>
      </p:sp>
    </p:spTree>
    <p:extLst>
      <p:ext uri="{BB962C8B-B14F-4D97-AF65-F5344CB8AC3E}">
        <p14:creationId xmlns:p14="http://schemas.microsoft.com/office/powerpoint/2010/main" val="9630143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2213" y="0"/>
            <a:ext cx="10987181" cy="6444442"/>
          </a:xfrm>
        </p:spPr>
        <p:txBody>
          <a:bodyPr/>
          <a:lstStyle/>
          <a:p>
            <a:pPr marL="0" indent="0">
              <a:buNone/>
            </a:pPr>
            <a:r>
              <a:rPr lang="en-US" sz="3200" dirty="0"/>
              <a:t>t</a:t>
            </a:r>
            <a:r>
              <a:rPr lang="en-US" sz="3200" dirty="0" smtClean="0"/>
              <a:t>oward a common language</a:t>
            </a:r>
            <a:endParaRPr lang="en-US" sz="2200" dirty="0" smtClean="0"/>
          </a:p>
        </p:txBody>
      </p:sp>
      <p:graphicFrame>
        <p:nvGraphicFramePr>
          <p:cNvPr id="2" name="Table 1"/>
          <p:cNvGraphicFramePr>
            <a:graphicFrameLocks noGrp="1"/>
          </p:cNvGraphicFramePr>
          <p:nvPr>
            <p:extLst>
              <p:ext uri="{D42A27DB-BD31-4B8C-83A1-F6EECF244321}">
                <p14:modId xmlns:p14="http://schemas.microsoft.com/office/powerpoint/2010/main" val="1015373861"/>
              </p:ext>
            </p:extLst>
          </p:nvPr>
        </p:nvGraphicFramePr>
        <p:xfrm>
          <a:off x="314795" y="735762"/>
          <a:ext cx="11459763" cy="5845810"/>
        </p:xfrm>
        <a:graphic>
          <a:graphicData uri="http://schemas.openxmlformats.org/drawingml/2006/table">
            <a:tbl>
              <a:tblPr firstRow="1" bandRow="1">
                <a:tableStyleId>{2D5ABB26-0587-4C30-8999-92F81FD0307C}</a:tableStyleId>
              </a:tblPr>
              <a:tblGrid>
                <a:gridCol w="1875374"/>
                <a:gridCol w="9584389"/>
              </a:tblGrid>
              <a:tr h="1004708">
                <a:tc>
                  <a:txBody>
                    <a:bodyPr/>
                    <a:lstStyle/>
                    <a:p>
                      <a:r>
                        <a:rPr lang="en-US" sz="2400" dirty="0" smtClean="0"/>
                        <a:t>College</a:t>
                      </a:r>
                    </a:p>
                  </a:txBody>
                  <a:tcPr/>
                </a:tc>
                <a:tc>
                  <a:txBody>
                    <a:bodyPr/>
                    <a:lstStyle/>
                    <a:p>
                      <a:pPr>
                        <a:spcBef>
                          <a:spcPts val="1200"/>
                        </a:spcBef>
                        <a:spcAft>
                          <a:spcPts val="2400"/>
                        </a:spcAft>
                      </a:pPr>
                      <a:r>
                        <a:rPr lang="en-US" sz="2000" baseline="0" dirty="0" smtClean="0">
                          <a:solidFill>
                            <a:schemeClr val="tx1"/>
                          </a:solidFill>
                        </a:rPr>
                        <a:t>academic unit composed of multiple departments and disciplines, often with a focus on undergraduate education in the liberal arts and sciences</a:t>
                      </a:r>
                      <a:endParaRPr lang="en-US" sz="2000" dirty="0">
                        <a:solidFill>
                          <a:schemeClr val="tx1"/>
                        </a:solidFill>
                      </a:endParaRPr>
                    </a:p>
                  </a:txBody>
                  <a:tcPr/>
                </a:tc>
              </a:tr>
              <a:tr h="1050554">
                <a:tc>
                  <a:txBody>
                    <a:bodyPr/>
                    <a:lstStyle/>
                    <a:p>
                      <a:r>
                        <a:rPr lang="en-US" sz="2400" dirty="0" smtClean="0"/>
                        <a:t>School</a:t>
                      </a:r>
                      <a:endParaRPr lang="en-US" sz="2400" dirty="0"/>
                    </a:p>
                  </a:txBody>
                  <a:tcPr/>
                </a:tc>
                <a:tc>
                  <a:txBody>
                    <a:bodyPr/>
                    <a:lstStyle/>
                    <a:p>
                      <a:pPr>
                        <a:spcBef>
                          <a:spcPts val="1200"/>
                        </a:spcBef>
                        <a:spcAft>
                          <a:spcPts val="2400"/>
                        </a:spcAft>
                      </a:pPr>
                      <a:r>
                        <a:rPr lang="en-US" sz="2000" baseline="0" dirty="0" smtClean="0">
                          <a:solidFill>
                            <a:schemeClr val="tx1"/>
                          </a:solidFill>
                        </a:rPr>
                        <a:t>academic unit organized around a specialized and focused discipline, usually includes both undergraduate and graduate programs</a:t>
                      </a:r>
                      <a:endParaRPr lang="en-US" sz="2000" dirty="0">
                        <a:solidFill>
                          <a:schemeClr val="tx1"/>
                        </a:solidFill>
                      </a:endParaRPr>
                    </a:p>
                  </a:txBody>
                  <a:tcPr/>
                </a:tc>
              </a:tr>
              <a:tr h="1003514">
                <a:tc>
                  <a:txBody>
                    <a:bodyPr/>
                    <a:lstStyle/>
                    <a:p>
                      <a:r>
                        <a:rPr lang="en-US" sz="2400" dirty="0" smtClean="0"/>
                        <a:t>Division</a:t>
                      </a:r>
                    </a:p>
                    <a:p>
                      <a:r>
                        <a:rPr lang="en-US" sz="2400" dirty="0" smtClean="0"/>
                        <a:t>(academic)</a:t>
                      </a:r>
                      <a:endParaRPr lang="en-US" sz="2400" dirty="0"/>
                    </a:p>
                  </a:txBody>
                  <a:tcPr/>
                </a:tc>
                <a:tc>
                  <a:txBody>
                    <a:bodyPr/>
                    <a:lstStyle/>
                    <a:p>
                      <a:pPr>
                        <a:spcBef>
                          <a:spcPts val="1200"/>
                        </a:spcBef>
                        <a:spcAft>
                          <a:spcPts val="2400"/>
                        </a:spcAft>
                      </a:pPr>
                      <a:r>
                        <a:rPr lang="en-US" sz="2000" baseline="0" dirty="0" smtClean="0">
                          <a:solidFill>
                            <a:schemeClr val="tx1"/>
                          </a:solidFill>
                        </a:rPr>
                        <a:t>organizational unit composed of multiple departments or offices characterized by similarities in purpose, approach, or methodology</a:t>
                      </a:r>
                      <a:endParaRPr lang="en-US" sz="2000" dirty="0">
                        <a:solidFill>
                          <a:schemeClr val="tx1"/>
                        </a:solidFill>
                      </a:endParaRPr>
                    </a:p>
                  </a:txBody>
                  <a:tcPr/>
                </a:tc>
              </a:tr>
              <a:tr h="1019194">
                <a:tc>
                  <a:txBody>
                    <a:bodyPr/>
                    <a:lstStyle/>
                    <a:p>
                      <a:r>
                        <a:rPr lang="en-US" sz="2400" dirty="0" smtClean="0"/>
                        <a:t>Department</a:t>
                      </a:r>
                    </a:p>
                    <a:p>
                      <a:r>
                        <a:rPr lang="en-US" sz="2400" dirty="0" smtClean="0"/>
                        <a:t>(academic)</a:t>
                      </a:r>
                      <a:endParaRPr lang="en-US" sz="2400" dirty="0"/>
                    </a:p>
                  </a:txBody>
                  <a:tcPr/>
                </a:tc>
                <a:tc>
                  <a:txBody>
                    <a:bodyPr/>
                    <a:lstStyle/>
                    <a:p>
                      <a:pPr>
                        <a:spcBef>
                          <a:spcPts val="1200"/>
                        </a:spcBef>
                        <a:spcAft>
                          <a:spcPts val="2400"/>
                        </a:spcAft>
                      </a:pPr>
                      <a:r>
                        <a:rPr lang="en-US" sz="2000" baseline="0" dirty="0" smtClean="0">
                          <a:solidFill>
                            <a:schemeClr val="tx1"/>
                          </a:solidFill>
                        </a:rPr>
                        <a:t>organizational unit housing curriculum specific to a discipline; where faculty qualified to teach in the discipline are appointed and reviewed</a:t>
                      </a:r>
                      <a:endParaRPr lang="en-US" sz="2000" dirty="0">
                        <a:solidFill>
                          <a:schemeClr val="tx1"/>
                        </a:solidFill>
                      </a:endParaRPr>
                    </a:p>
                  </a:txBody>
                  <a:tcPr/>
                </a:tc>
              </a:tr>
              <a:tr h="470592">
                <a:tc>
                  <a:txBody>
                    <a:bodyPr/>
                    <a:lstStyle/>
                    <a:p>
                      <a:r>
                        <a:rPr lang="en-US" sz="2400" dirty="0" smtClean="0"/>
                        <a:t>Program</a:t>
                      </a:r>
                    </a:p>
                    <a:p>
                      <a:r>
                        <a:rPr lang="en-US" sz="2400" dirty="0" smtClean="0"/>
                        <a:t>(academic)</a:t>
                      </a:r>
                      <a:endParaRPr lang="en-US" sz="2400" dirty="0"/>
                    </a:p>
                  </a:txBody>
                  <a:tcPr/>
                </a:tc>
                <a:tc>
                  <a:txBody>
                    <a:bodyPr/>
                    <a:lstStyle/>
                    <a:p>
                      <a:pPr>
                        <a:spcAft>
                          <a:spcPts val="1200"/>
                        </a:spcAft>
                      </a:pPr>
                      <a:r>
                        <a:rPr lang="en-US" sz="2000" dirty="0" smtClean="0">
                          <a:solidFill>
                            <a:schemeClr val="tx1"/>
                          </a:solidFill>
                        </a:rPr>
                        <a:t>undergraduate</a:t>
                      </a:r>
                      <a:r>
                        <a:rPr lang="en-US" sz="2000" baseline="0" dirty="0" smtClean="0">
                          <a:solidFill>
                            <a:schemeClr val="tx1"/>
                          </a:solidFill>
                        </a:rPr>
                        <a:t> - </a:t>
                      </a:r>
                      <a:r>
                        <a:rPr lang="en-US" sz="2000" dirty="0" smtClean="0">
                          <a:solidFill>
                            <a:schemeClr val="tx1"/>
                          </a:solidFill>
                        </a:rPr>
                        <a:t>an interdisciplinary </a:t>
                      </a:r>
                      <a:r>
                        <a:rPr lang="en-US" sz="2000" baseline="0" dirty="0" smtClean="0">
                          <a:solidFill>
                            <a:schemeClr val="tx1"/>
                          </a:solidFill>
                        </a:rPr>
                        <a:t>network of faculty and curricula drawn from different departments, bringing together different or innovative disciplinary methodologies</a:t>
                      </a:r>
                    </a:p>
                    <a:p>
                      <a:pPr>
                        <a:spcAft>
                          <a:spcPts val="0"/>
                        </a:spcAft>
                      </a:pPr>
                      <a:r>
                        <a:rPr lang="en-US" sz="2000" baseline="0" dirty="0" smtClean="0">
                          <a:solidFill>
                            <a:schemeClr val="tx1"/>
                          </a:solidFill>
                        </a:rPr>
                        <a:t>graduate </a:t>
                      </a:r>
                      <a:r>
                        <a:rPr lang="mr-IN" sz="2000" baseline="0" dirty="0" smtClean="0">
                          <a:solidFill>
                            <a:schemeClr val="tx1"/>
                          </a:solidFill>
                        </a:rPr>
                        <a:t>–</a:t>
                      </a:r>
                      <a:r>
                        <a:rPr lang="en-US" sz="2000" baseline="0" dirty="0" smtClean="0">
                          <a:solidFill>
                            <a:schemeClr val="tx1"/>
                          </a:solidFill>
                        </a:rPr>
                        <a:t> advanced course of study usually housed within one academic department, though can also be interdisciplinary (MAL)</a:t>
                      </a:r>
                    </a:p>
                    <a:p>
                      <a:pPr>
                        <a:spcAft>
                          <a:spcPts val="1800"/>
                        </a:spcAft>
                      </a:pPr>
                      <a:r>
                        <a:rPr lang="en-US" sz="2000" baseline="0" dirty="0" smtClean="0">
                          <a:solidFill>
                            <a:schemeClr val="tx1"/>
                          </a:solidFill>
                        </a:rPr>
                        <a:t>                                                        </a:t>
                      </a:r>
                    </a:p>
                  </a:txBody>
                  <a:tcPr/>
                </a:tc>
              </a:tr>
            </a:tbl>
          </a:graphicData>
        </a:graphic>
      </p:graphicFrame>
    </p:spTree>
    <p:extLst>
      <p:ext uri="{BB962C8B-B14F-4D97-AF65-F5344CB8AC3E}">
        <p14:creationId xmlns:p14="http://schemas.microsoft.com/office/powerpoint/2010/main" val="34729819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2521" y="846715"/>
            <a:ext cx="10874297" cy="5633214"/>
          </a:xfrm>
        </p:spPr>
        <p:txBody>
          <a:bodyPr>
            <a:normAutofit fontScale="70000" lnSpcReduction="20000"/>
          </a:bodyPr>
          <a:lstStyle/>
          <a:p>
            <a:pPr marL="457200" indent="-457200">
              <a:lnSpc>
                <a:spcPct val="120000"/>
              </a:lnSpc>
              <a:buFont typeface="+mj-lt"/>
              <a:buAutoNum type="arabicPeriod"/>
            </a:pPr>
            <a:r>
              <a:rPr lang="en-US" sz="2600" dirty="0"/>
              <a:t>e</a:t>
            </a:r>
            <a:r>
              <a:rPr lang="en-US" sz="2600" dirty="0" smtClean="0"/>
              <a:t>nhance support for high </a:t>
            </a:r>
            <a:r>
              <a:rPr lang="en-US" sz="2600" u="sng" dirty="0" smtClean="0"/>
              <a:t>quality </a:t>
            </a:r>
            <a:r>
              <a:rPr lang="en-US" sz="2600" u="sng" dirty="0"/>
              <a:t>teaching and </a:t>
            </a:r>
            <a:r>
              <a:rPr lang="en-US" sz="2600" u="sng" dirty="0" smtClean="0"/>
              <a:t>learning</a:t>
            </a:r>
            <a:r>
              <a:rPr lang="en-US" sz="2600" dirty="0" smtClean="0"/>
              <a:t>; any change should not redirect resources currently allocated to teaching and learning</a:t>
            </a:r>
          </a:p>
          <a:p>
            <a:pPr marL="457200" indent="-457200">
              <a:lnSpc>
                <a:spcPct val="120000"/>
              </a:lnSpc>
              <a:buFont typeface="+mj-lt"/>
              <a:buAutoNum type="arabicPeriod"/>
            </a:pPr>
            <a:r>
              <a:rPr lang="en-US" sz="2600" dirty="0" smtClean="0"/>
              <a:t>offer a </a:t>
            </a:r>
            <a:r>
              <a:rPr lang="en-US" sz="2600" dirty="0"/>
              <a:t>common general education experience for undergraduate </a:t>
            </a:r>
            <a:r>
              <a:rPr lang="en-US" sz="2600" dirty="0" smtClean="0"/>
              <a:t>students; </a:t>
            </a:r>
            <a:r>
              <a:rPr lang="en-US" sz="2600" dirty="0"/>
              <a:t>minimize </a:t>
            </a:r>
            <a:r>
              <a:rPr lang="en-US" sz="2600" dirty="0" smtClean="0"/>
              <a:t>any barriers </a:t>
            </a:r>
            <a:r>
              <a:rPr lang="en-US" sz="2600" dirty="0"/>
              <a:t>to student movement across </a:t>
            </a:r>
            <a:r>
              <a:rPr lang="en-US" sz="2600" dirty="0" smtClean="0"/>
              <a:t>program/school/college </a:t>
            </a:r>
            <a:r>
              <a:rPr lang="en-US" sz="2600" dirty="0"/>
              <a:t>boundaries; ensure </a:t>
            </a:r>
            <a:r>
              <a:rPr lang="en-US" sz="2600" dirty="0" smtClean="0"/>
              <a:t>opportunities for double majors, interdisciplinary study, </a:t>
            </a:r>
            <a:r>
              <a:rPr lang="en-US" sz="2600" dirty="0"/>
              <a:t>and strong foundations in the liberal </a:t>
            </a:r>
            <a:r>
              <a:rPr lang="en-US" sz="2600" dirty="0" smtClean="0"/>
              <a:t>arts</a:t>
            </a:r>
            <a:r>
              <a:rPr lang="en-US" sz="2600" dirty="0"/>
              <a:t> </a:t>
            </a:r>
            <a:r>
              <a:rPr lang="en-US" sz="2600" dirty="0" smtClean="0"/>
              <a:t>irrespective of school</a:t>
            </a:r>
          </a:p>
          <a:p>
            <a:pPr marL="457200" indent="-457200">
              <a:lnSpc>
                <a:spcPct val="120000"/>
              </a:lnSpc>
              <a:buFont typeface="+mj-lt"/>
              <a:buAutoNum type="arabicPeriod"/>
            </a:pPr>
            <a:r>
              <a:rPr lang="en-US" sz="2600" dirty="0"/>
              <a:t>p</a:t>
            </a:r>
            <a:r>
              <a:rPr lang="en-US" sz="2600" dirty="0" smtClean="0"/>
              <a:t>rovide simple</a:t>
            </a:r>
            <a:r>
              <a:rPr lang="en-US" sz="2600" dirty="0"/>
              <a:t>, logical, “outward facing” entry </a:t>
            </a:r>
            <a:r>
              <a:rPr lang="en-US" sz="2600" dirty="0" smtClean="0"/>
              <a:t>points </a:t>
            </a:r>
            <a:r>
              <a:rPr lang="en-US" sz="2600" dirty="0"/>
              <a:t>for students, highlighting institutional strengths and </a:t>
            </a:r>
            <a:r>
              <a:rPr lang="en-US" sz="2600" dirty="0" smtClean="0"/>
              <a:t>making visible our diverse </a:t>
            </a:r>
            <a:r>
              <a:rPr lang="en-US" sz="2600" dirty="0"/>
              <a:t>array of </a:t>
            </a:r>
            <a:r>
              <a:rPr lang="en-US" sz="2600" dirty="0" smtClean="0"/>
              <a:t>program offerings </a:t>
            </a:r>
            <a:r>
              <a:rPr lang="en-US" sz="2600" dirty="0"/>
              <a:t>(traditional undergraduate, flexible undergraduate, and graduate)</a:t>
            </a:r>
            <a:endParaRPr lang="en-US" sz="2600" dirty="0" smtClean="0"/>
          </a:p>
          <a:p>
            <a:pPr marL="457200" indent="-457200">
              <a:lnSpc>
                <a:spcPct val="120000"/>
              </a:lnSpc>
              <a:buFont typeface="+mj-lt"/>
              <a:buAutoNum type="arabicPeriod"/>
            </a:pPr>
            <a:r>
              <a:rPr lang="en-US" sz="2600" dirty="0"/>
              <a:t>s</a:t>
            </a:r>
            <a:r>
              <a:rPr lang="en-US" sz="2600" dirty="0" smtClean="0"/>
              <a:t>trengthen leadership of departments </a:t>
            </a:r>
            <a:r>
              <a:rPr lang="en-US" sz="2600" dirty="0"/>
              <a:t>and programs (not expanding </a:t>
            </a:r>
            <a:r>
              <a:rPr lang="en-US" sz="2600" dirty="0" smtClean="0"/>
              <a:t>administration unnecessarily), to provide the leadership and resources necessary for strengthening academic quality and improving decisions regarding resource allocation, innovation</a:t>
            </a:r>
            <a:r>
              <a:rPr lang="en-US" sz="2600" dirty="0"/>
              <a:t>, assessment, and program </a:t>
            </a:r>
            <a:r>
              <a:rPr lang="en-US" sz="2600" dirty="0" smtClean="0"/>
              <a:t>review</a:t>
            </a:r>
          </a:p>
          <a:p>
            <a:pPr marL="457200" indent="-457200">
              <a:lnSpc>
                <a:spcPct val="120000"/>
              </a:lnSpc>
              <a:buFont typeface="+mj-lt"/>
              <a:buAutoNum type="arabicPeriod"/>
            </a:pPr>
            <a:r>
              <a:rPr lang="en-US" sz="2600" dirty="0" smtClean="0"/>
              <a:t>create mechanisms for ensuring a sustainable mix of programs, relative to available resources and enrollments; improve responsiveness and adaptability in meeting world’s needs</a:t>
            </a:r>
          </a:p>
          <a:p>
            <a:pPr marL="457200" indent="-457200">
              <a:lnSpc>
                <a:spcPct val="120000"/>
              </a:lnSpc>
              <a:buFont typeface="+mj-lt"/>
              <a:buAutoNum type="arabicPeriod"/>
            </a:pPr>
            <a:r>
              <a:rPr lang="en-US" sz="2600" dirty="0" smtClean="0"/>
              <a:t>align </a:t>
            </a:r>
            <a:r>
              <a:rPr lang="en-US" sz="2600" dirty="0"/>
              <a:t>with the vision </a:t>
            </a:r>
            <a:r>
              <a:rPr lang="en-US" sz="2600" dirty="0" smtClean="0"/>
              <a:t>of the </a:t>
            </a:r>
            <a:r>
              <a:rPr lang="en-US" sz="2600" dirty="0"/>
              <a:t>Hagfors Center in cultivating and supporting both disciplinary knowledge and interdisciplinary </a:t>
            </a:r>
            <a:r>
              <a:rPr lang="en-US" sz="2600" dirty="0" smtClean="0"/>
              <a:t>collaboration; deepen commitment to integrating </a:t>
            </a:r>
            <a:r>
              <a:rPr lang="en-US" sz="2600" dirty="0"/>
              <a:t>the liberal arts and professional </a:t>
            </a:r>
            <a:r>
              <a:rPr lang="en-US" sz="2600" dirty="0" smtClean="0"/>
              <a:t>study</a:t>
            </a:r>
          </a:p>
          <a:p>
            <a:pPr marL="457200" indent="-457200">
              <a:lnSpc>
                <a:spcPct val="120000"/>
              </a:lnSpc>
              <a:buFont typeface="+mj-lt"/>
              <a:buAutoNum type="arabicPeriod"/>
            </a:pPr>
            <a:r>
              <a:rPr lang="en-US" sz="2600" dirty="0" smtClean="0"/>
              <a:t>Increase efficiency in faculty governance, distributing work equitably and improving efficiency to reduce current points of bottleneck</a:t>
            </a:r>
            <a:endParaRPr lang="en-US" sz="2600" dirty="0"/>
          </a:p>
          <a:p>
            <a:pPr marL="457200" indent="-457200">
              <a:spcBef>
                <a:spcPts val="2200"/>
              </a:spcBef>
              <a:buFont typeface="+mj-lt"/>
              <a:buAutoNum type="arabicPeriod"/>
            </a:pPr>
            <a:endParaRPr lang="en-US" sz="2000" dirty="0"/>
          </a:p>
        </p:txBody>
      </p:sp>
      <p:sp>
        <p:nvSpPr>
          <p:cNvPr id="2" name="TextBox 1"/>
          <p:cNvSpPr txBox="1"/>
          <p:nvPr/>
        </p:nvSpPr>
        <p:spPr>
          <a:xfrm>
            <a:off x="407642" y="142588"/>
            <a:ext cx="7953798" cy="584776"/>
          </a:xfrm>
          <a:prstGeom prst="rect">
            <a:avLst/>
          </a:prstGeom>
          <a:noFill/>
        </p:spPr>
        <p:txBody>
          <a:bodyPr wrap="square" rtlCol="0">
            <a:spAutoFit/>
          </a:bodyPr>
          <a:lstStyle/>
          <a:p>
            <a:r>
              <a:rPr lang="en-US" sz="3200" dirty="0" smtClean="0"/>
              <a:t>guiding principles </a:t>
            </a:r>
          </a:p>
        </p:txBody>
      </p:sp>
    </p:spTree>
    <p:extLst>
      <p:ext uri="{BB962C8B-B14F-4D97-AF65-F5344CB8AC3E}">
        <p14:creationId xmlns:p14="http://schemas.microsoft.com/office/powerpoint/2010/main" val="398398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4927" y="145606"/>
            <a:ext cx="11847073" cy="1325563"/>
          </a:xfrm>
        </p:spPr>
        <p:txBody>
          <a:bodyPr>
            <a:normAutofit/>
          </a:bodyPr>
          <a:lstStyle/>
          <a:p>
            <a:r>
              <a:rPr lang="en-US" sz="3200" dirty="0" smtClean="0">
                <a:latin typeface="+mn-lt"/>
              </a:rPr>
              <a:t>What “problems” are we trying to solve?  How might we enhance or strengthen what we already do?</a:t>
            </a:r>
            <a:endParaRPr lang="en-US" sz="3200" dirty="0">
              <a:latin typeface="+mn-lt"/>
            </a:endParaRPr>
          </a:p>
        </p:txBody>
      </p:sp>
      <p:sp>
        <p:nvSpPr>
          <p:cNvPr id="3" name="Content Placeholder 2"/>
          <p:cNvSpPr>
            <a:spLocks noGrp="1"/>
          </p:cNvSpPr>
          <p:nvPr>
            <p:ph idx="1"/>
          </p:nvPr>
        </p:nvSpPr>
        <p:spPr>
          <a:xfrm>
            <a:off x="913337" y="1508954"/>
            <a:ext cx="10515600" cy="5198976"/>
          </a:xfrm>
        </p:spPr>
        <p:txBody>
          <a:bodyPr>
            <a:normAutofit/>
          </a:bodyPr>
          <a:lstStyle/>
          <a:p>
            <a:pPr>
              <a:spcBef>
                <a:spcPts val="1600"/>
              </a:spcBef>
            </a:pPr>
            <a:r>
              <a:rPr lang="en-US" sz="2400" dirty="0" smtClean="0"/>
              <a:t>Current academic administrative structure is more aligned to the liberal arts college model, not the broad and diverse programs of a small university</a:t>
            </a:r>
          </a:p>
          <a:p>
            <a:pPr>
              <a:spcBef>
                <a:spcPts val="1600"/>
              </a:spcBef>
            </a:pPr>
            <a:r>
              <a:rPr lang="en-US" sz="2400" dirty="0" smtClean="0"/>
              <a:t>Decentralized support for graduate programs and AU across programs (on the “horizontal axis); little to no support for continuing studies </a:t>
            </a:r>
            <a:r>
              <a:rPr lang="mr-IN" sz="2400" dirty="0" smtClean="0"/>
              <a:t>–</a:t>
            </a:r>
            <a:r>
              <a:rPr lang="en-US" sz="2400" dirty="0" smtClean="0"/>
              <a:t> limited external visibility</a:t>
            </a:r>
          </a:p>
          <a:p>
            <a:pPr>
              <a:spcBef>
                <a:spcPts val="1600"/>
              </a:spcBef>
            </a:pPr>
            <a:r>
              <a:rPr lang="en-US" sz="2400" dirty="0" smtClean="0"/>
              <a:t>Clarify and strengthen structural relationships and responsibilities – both to support the work we already do and to position us for future innovation</a:t>
            </a:r>
          </a:p>
          <a:p>
            <a:pPr lvl="2">
              <a:spcBef>
                <a:spcPts val="0"/>
              </a:spcBef>
              <a:buFont typeface="Courier New"/>
              <a:buChar char="o"/>
            </a:pPr>
            <a:r>
              <a:rPr lang="en-US" sz="2400" dirty="0" smtClean="0"/>
              <a:t>Grad program directors to </a:t>
            </a:r>
            <a:r>
              <a:rPr lang="en-US" sz="2400" dirty="0"/>
              <a:t>d</a:t>
            </a:r>
            <a:r>
              <a:rPr lang="en-US" sz="2400" dirty="0" smtClean="0"/>
              <a:t>epartment chairs</a:t>
            </a:r>
          </a:p>
          <a:p>
            <a:pPr lvl="2">
              <a:spcBef>
                <a:spcPts val="0"/>
              </a:spcBef>
              <a:buFont typeface="Courier New"/>
              <a:buChar char="o"/>
            </a:pPr>
            <a:r>
              <a:rPr lang="en-US" sz="2400" dirty="0" smtClean="0"/>
              <a:t>Departments to AU and Rochester</a:t>
            </a:r>
          </a:p>
          <a:p>
            <a:pPr lvl="2">
              <a:spcBef>
                <a:spcPts val="0"/>
              </a:spcBef>
              <a:buFont typeface="Courier New"/>
              <a:buChar char="o"/>
            </a:pPr>
            <a:r>
              <a:rPr lang="en-US" sz="2400" dirty="0" smtClean="0"/>
              <a:t>Deans as primary leaders of specific academic units </a:t>
            </a:r>
          </a:p>
          <a:p>
            <a:pPr lvl="2">
              <a:spcBef>
                <a:spcPts val="0"/>
              </a:spcBef>
              <a:buFont typeface="Courier New"/>
              <a:buChar char="o"/>
            </a:pPr>
            <a:r>
              <a:rPr lang="en-US" sz="2400" dirty="0" smtClean="0"/>
              <a:t>Identify and remove barriers to innovation</a:t>
            </a:r>
          </a:p>
          <a:p>
            <a:pPr lvl="2">
              <a:spcBef>
                <a:spcPts val="0"/>
              </a:spcBef>
              <a:buFont typeface="Courier New"/>
              <a:buChar char="o"/>
            </a:pPr>
            <a:endParaRPr lang="en-US" sz="900" dirty="0" smtClean="0"/>
          </a:p>
          <a:p>
            <a:pPr>
              <a:lnSpc>
                <a:spcPct val="100000"/>
              </a:lnSpc>
              <a:spcBef>
                <a:spcPts val="0"/>
              </a:spcBef>
            </a:pPr>
            <a:r>
              <a:rPr lang="en-US" sz="2400" dirty="0" smtClean="0"/>
              <a:t>“Professional Studies” is diverse, undifferentiated </a:t>
            </a:r>
            <a:r>
              <a:rPr lang="mr-IN" sz="2400" dirty="0" smtClean="0"/>
              <a:t>–</a:t>
            </a:r>
            <a:r>
              <a:rPr lang="en-US" sz="2400" dirty="0" smtClean="0"/>
              <a:t> marginalized by culture, policy, governance structures, and practice</a:t>
            </a:r>
          </a:p>
          <a:p>
            <a:endParaRPr lang="en-US" dirty="0"/>
          </a:p>
        </p:txBody>
      </p:sp>
    </p:spTree>
    <p:extLst>
      <p:ext uri="{BB962C8B-B14F-4D97-AF65-F5344CB8AC3E}">
        <p14:creationId xmlns:p14="http://schemas.microsoft.com/office/powerpoint/2010/main" val="37832466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56389" y="772148"/>
            <a:ext cx="9868130" cy="5201424"/>
          </a:xfrm>
          <a:prstGeom prst="rect">
            <a:avLst/>
          </a:prstGeom>
        </p:spPr>
        <p:txBody>
          <a:bodyPr wrap="square">
            <a:spAutoFit/>
          </a:bodyPr>
          <a:lstStyle/>
          <a:p>
            <a:pPr marL="457200" indent="-457200">
              <a:buFont typeface="Arial"/>
              <a:buChar char="•"/>
            </a:pPr>
            <a:endParaRPr lang="en-US" sz="1600" dirty="0"/>
          </a:p>
          <a:p>
            <a:pPr marL="457200" indent="-457200">
              <a:buFont typeface="Arial"/>
              <a:buChar char="•"/>
            </a:pPr>
            <a:r>
              <a:rPr lang="en-US" sz="2400" dirty="0" smtClean="0"/>
              <a:t>adapt faculty </a:t>
            </a:r>
            <a:r>
              <a:rPr lang="en-US" sz="2400" dirty="0"/>
              <a:t>governance </a:t>
            </a:r>
            <a:r>
              <a:rPr lang="en-US" sz="2400" dirty="0" smtClean="0"/>
              <a:t>system to reduce bottlenecks, improve efficiency, and distribute shared work more equitably—perhaps by splitting work now handled by a single committee (like AAC) to curriculum committees within smaller academic units (Colleges/Schools) for routine issues, with university-wide review for consistency (not second guessing routine curricular decisions)</a:t>
            </a:r>
          </a:p>
          <a:p>
            <a:pPr marL="457200" indent="-457200">
              <a:buFont typeface="Arial"/>
              <a:buChar char="•"/>
            </a:pPr>
            <a:endParaRPr lang="en-US" sz="2400" dirty="0"/>
          </a:p>
          <a:p>
            <a:pPr marL="457200" indent="-457200">
              <a:buFont typeface="Arial"/>
              <a:buChar char="•"/>
            </a:pPr>
            <a:r>
              <a:rPr lang="en-US" sz="2400" dirty="0" smtClean="0"/>
              <a:t>strengthen faculty review and reward systems to ensure alignment with institutional mission, faculty status (TT/NTT), workload equity, and student-centered focus</a:t>
            </a:r>
          </a:p>
          <a:p>
            <a:pPr marL="457200" indent="-457200">
              <a:buFont typeface="Arial"/>
              <a:buChar char="•"/>
            </a:pPr>
            <a:endParaRPr lang="en-US" sz="2400" dirty="0" smtClean="0"/>
          </a:p>
          <a:p>
            <a:pPr marL="457200" indent="-457200">
              <a:buFont typeface="Arial"/>
              <a:buChar char="•"/>
            </a:pPr>
            <a:r>
              <a:rPr lang="en-US" sz="2400" dirty="0" smtClean="0"/>
              <a:t>Other ideas?  Let us know.</a:t>
            </a:r>
            <a:endParaRPr lang="en-US" sz="2400" dirty="0"/>
          </a:p>
          <a:p>
            <a:endParaRPr lang="en-US" sz="2800" dirty="0"/>
          </a:p>
        </p:txBody>
      </p:sp>
    </p:spTree>
    <p:extLst>
      <p:ext uri="{BB962C8B-B14F-4D97-AF65-F5344CB8AC3E}">
        <p14:creationId xmlns:p14="http://schemas.microsoft.com/office/powerpoint/2010/main" val="10686668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9560" y="0"/>
            <a:ext cx="11719560" cy="6553199"/>
          </a:xfrm>
        </p:spPr>
        <p:txBody>
          <a:bodyPr>
            <a:normAutofit/>
          </a:bodyPr>
          <a:lstStyle/>
          <a:p>
            <a:pPr marL="0" indent="0">
              <a:spcBef>
                <a:spcPts val="0"/>
              </a:spcBef>
              <a:buNone/>
            </a:pPr>
            <a:r>
              <a:rPr lang="en-US" sz="2000" dirty="0" smtClean="0"/>
              <a:t>                               							     </a:t>
            </a:r>
          </a:p>
          <a:p>
            <a:pPr marL="0" indent="0">
              <a:spcBef>
                <a:spcPts val="0"/>
              </a:spcBef>
              <a:buNone/>
            </a:pPr>
            <a:r>
              <a:rPr lang="en-US" sz="2000" dirty="0" smtClean="0"/>
              <a:t>		                      </a:t>
            </a:r>
            <a:r>
              <a:rPr lang="en-US" sz="2000" b="1" dirty="0" smtClean="0"/>
              <a:t> Assumes Colleges and Schools headed by deans who report to Provost</a:t>
            </a:r>
          </a:p>
          <a:p>
            <a:pPr marL="0" indent="0">
              <a:spcBef>
                <a:spcPts val="0"/>
              </a:spcBef>
              <a:buNone/>
            </a:pPr>
            <a:r>
              <a:rPr lang="en-US" sz="2000" b="1" dirty="0"/>
              <a:t> </a:t>
            </a:r>
            <a:r>
              <a:rPr lang="en-US" sz="2000" b="1" dirty="0" smtClean="0"/>
              <a:t>                 </a:t>
            </a:r>
          </a:p>
          <a:p>
            <a:pPr marL="0" indent="0">
              <a:spcBef>
                <a:spcPts val="0"/>
              </a:spcBef>
              <a:buNone/>
            </a:pPr>
            <a:r>
              <a:rPr lang="en-US" sz="2000" b="1" dirty="0"/>
              <a:t> </a:t>
            </a:r>
            <a:r>
              <a:rPr lang="en-US" sz="2000" b="1" dirty="0" smtClean="0"/>
              <a:t>                                                      MODEL 1 </a:t>
            </a:r>
            <a:r>
              <a:rPr lang="mr-IN" sz="2000" b="1" dirty="0" smtClean="0"/>
              <a:t>–</a:t>
            </a:r>
            <a:r>
              <a:rPr lang="en-US" sz="2000" b="1" dirty="0" smtClean="0"/>
              <a:t> Conceptual/thematic	   MODEL 2 - disciplinary</a:t>
            </a:r>
            <a:endParaRPr lang="en-US" sz="2000" dirty="0"/>
          </a:p>
          <a:p>
            <a:pPr marL="0" indent="0">
              <a:buNone/>
            </a:pPr>
            <a:r>
              <a:rPr lang="en-US" sz="2000" dirty="0" smtClean="0"/>
              <a:t> </a:t>
            </a:r>
          </a:p>
          <a:p>
            <a:pPr marL="0" indent="0">
              <a:buNone/>
            </a:pPr>
            <a:r>
              <a:rPr lang="en-US" sz="2000" dirty="0"/>
              <a:t>	</a:t>
            </a:r>
            <a:r>
              <a:rPr lang="en-US" sz="2000" dirty="0" smtClean="0"/>
              <a:t>			            </a:t>
            </a:r>
          </a:p>
          <a:p>
            <a:pPr marL="0" indent="0">
              <a:buNone/>
            </a:pPr>
            <a:r>
              <a:rPr lang="en-US" sz="2000" dirty="0"/>
              <a:t>	</a:t>
            </a:r>
            <a:r>
              <a:rPr lang="en-US" sz="2000" dirty="0" smtClean="0"/>
              <a:t>			 Model </a:t>
            </a:r>
            <a:r>
              <a:rPr lang="en-US" sz="2000" dirty="0"/>
              <a:t>1		</a:t>
            </a:r>
            <a:r>
              <a:rPr lang="en-US" sz="2000" dirty="0" smtClean="0"/>
              <a:t>		         Model 2		</a:t>
            </a:r>
            <a:endParaRPr lang="en-US" sz="2000" dirty="0"/>
          </a:p>
        </p:txBody>
      </p:sp>
      <p:sp>
        <p:nvSpPr>
          <p:cNvPr id="5" name="Rectangle 4"/>
          <p:cNvSpPr/>
          <p:nvPr/>
        </p:nvSpPr>
        <p:spPr>
          <a:xfrm>
            <a:off x="3555775" y="1254393"/>
            <a:ext cx="1186450" cy="1427847"/>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School of Culture and Society</a:t>
            </a:r>
            <a:endParaRPr lang="en-US" dirty="0">
              <a:solidFill>
                <a:schemeClr val="tx1"/>
              </a:solidFill>
            </a:endParaRPr>
          </a:p>
        </p:txBody>
      </p:sp>
      <p:sp>
        <p:nvSpPr>
          <p:cNvPr id="6" name="Rectangle 5"/>
          <p:cNvSpPr/>
          <p:nvPr/>
        </p:nvSpPr>
        <p:spPr>
          <a:xfrm>
            <a:off x="4757903" y="1254393"/>
            <a:ext cx="1243739" cy="1427847"/>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School of Ethics and Citizenship</a:t>
            </a:r>
            <a:endParaRPr lang="en-US" dirty="0">
              <a:solidFill>
                <a:schemeClr val="tx1"/>
              </a:solidFill>
            </a:endParaRPr>
          </a:p>
        </p:txBody>
      </p:sp>
      <p:sp>
        <p:nvSpPr>
          <p:cNvPr id="7" name="Rectangle 6"/>
          <p:cNvSpPr/>
          <p:nvPr/>
        </p:nvSpPr>
        <p:spPr>
          <a:xfrm>
            <a:off x="5945119" y="1254393"/>
            <a:ext cx="1314030" cy="1435303"/>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smtClean="0">
              <a:solidFill>
                <a:schemeClr val="tx1"/>
              </a:solidFill>
            </a:endParaRPr>
          </a:p>
          <a:p>
            <a:pPr algn="ctr"/>
            <a:r>
              <a:rPr lang="en-US" dirty="0" smtClean="0">
                <a:solidFill>
                  <a:schemeClr val="tx1"/>
                </a:solidFill>
              </a:rPr>
              <a:t>School of Scientific </a:t>
            </a:r>
          </a:p>
          <a:p>
            <a:pPr algn="ctr"/>
            <a:r>
              <a:rPr lang="en-US" dirty="0" smtClean="0">
                <a:solidFill>
                  <a:schemeClr val="tx1"/>
                </a:solidFill>
              </a:rPr>
              <a:t>Inquiry</a:t>
            </a:r>
          </a:p>
          <a:p>
            <a:pPr algn="ctr"/>
            <a:endParaRPr lang="en-US" sz="1400" dirty="0">
              <a:solidFill>
                <a:schemeClr val="tx1"/>
              </a:solidFill>
            </a:endParaRPr>
          </a:p>
        </p:txBody>
      </p:sp>
      <p:sp>
        <p:nvSpPr>
          <p:cNvPr id="10" name="Rectangle 9"/>
          <p:cNvSpPr/>
          <p:nvPr/>
        </p:nvSpPr>
        <p:spPr>
          <a:xfrm>
            <a:off x="7898378" y="1254393"/>
            <a:ext cx="1565661" cy="1427847"/>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College of Liberal Arts and Sciences</a:t>
            </a:r>
            <a:endParaRPr lang="en-US" dirty="0">
              <a:solidFill>
                <a:schemeClr val="tx1"/>
              </a:solidFill>
            </a:endParaRPr>
          </a:p>
        </p:txBody>
      </p:sp>
      <p:sp>
        <p:nvSpPr>
          <p:cNvPr id="11" name="Rectangle 10"/>
          <p:cNvSpPr/>
          <p:nvPr/>
        </p:nvSpPr>
        <p:spPr>
          <a:xfrm>
            <a:off x="9464039" y="1254392"/>
            <a:ext cx="1641881" cy="1427847"/>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College of Professional Studies</a:t>
            </a:r>
            <a:endParaRPr lang="en-US" dirty="0">
              <a:solidFill>
                <a:schemeClr val="tx1"/>
              </a:solidFill>
            </a:endParaRPr>
          </a:p>
        </p:txBody>
      </p:sp>
      <p:sp>
        <p:nvSpPr>
          <p:cNvPr id="15" name="Oval 14"/>
          <p:cNvSpPr/>
          <p:nvPr/>
        </p:nvSpPr>
        <p:spPr>
          <a:xfrm>
            <a:off x="1846258" y="4167000"/>
            <a:ext cx="1363980" cy="792479"/>
          </a:xfrm>
          <a:prstGeom prst="ellipse">
            <a:avLst/>
          </a:prstGeom>
          <a:solidFill>
            <a:schemeClr val="accent2">
              <a:alpha val="3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Director of Grad Programs</a:t>
            </a:r>
            <a:endParaRPr lang="en-US" sz="1400" dirty="0">
              <a:solidFill>
                <a:schemeClr val="tx1"/>
              </a:solidFill>
            </a:endParaRPr>
          </a:p>
        </p:txBody>
      </p:sp>
      <p:sp>
        <p:nvSpPr>
          <p:cNvPr id="16" name="Oval 15"/>
          <p:cNvSpPr/>
          <p:nvPr/>
        </p:nvSpPr>
        <p:spPr>
          <a:xfrm>
            <a:off x="1867213" y="4992038"/>
            <a:ext cx="1363980" cy="85566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Director of Adult Learning</a:t>
            </a:r>
            <a:endParaRPr lang="en-US" sz="1400" dirty="0">
              <a:solidFill>
                <a:schemeClr val="tx1"/>
              </a:solidFill>
            </a:endParaRPr>
          </a:p>
        </p:txBody>
      </p:sp>
      <p:sp>
        <p:nvSpPr>
          <p:cNvPr id="17" name="Oval 16"/>
          <p:cNvSpPr/>
          <p:nvPr/>
        </p:nvSpPr>
        <p:spPr>
          <a:xfrm>
            <a:off x="1781125" y="5847699"/>
            <a:ext cx="1405890" cy="870736"/>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Director of Continuing Education</a:t>
            </a:r>
            <a:endParaRPr lang="en-US" sz="1400" dirty="0">
              <a:solidFill>
                <a:schemeClr val="tx1"/>
              </a:solidFill>
            </a:endParaRPr>
          </a:p>
        </p:txBody>
      </p:sp>
      <p:sp>
        <p:nvSpPr>
          <p:cNvPr id="51" name="Rectangle 50"/>
          <p:cNvSpPr/>
          <p:nvPr/>
        </p:nvSpPr>
        <p:spPr>
          <a:xfrm>
            <a:off x="289560" y="3988629"/>
            <a:ext cx="1680700" cy="2725231"/>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Office of Graduate and Continuing Studies</a:t>
            </a:r>
          </a:p>
          <a:p>
            <a:pPr algn="ctr"/>
            <a:endParaRPr lang="en-US" sz="1400" dirty="0">
              <a:solidFill>
                <a:schemeClr val="tx1"/>
              </a:solidFill>
            </a:endParaRPr>
          </a:p>
          <a:p>
            <a:pPr algn="ctr"/>
            <a:r>
              <a:rPr lang="en-US" sz="1400" dirty="0" smtClean="0">
                <a:solidFill>
                  <a:schemeClr val="tx1"/>
                </a:solidFill>
              </a:rPr>
              <a:t>Grad</a:t>
            </a:r>
          </a:p>
          <a:p>
            <a:pPr algn="ctr"/>
            <a:r>
              <a:rPr lang="en-US" sz="1400" dirty="0" smtClean="0">
                <a:solidFill>
                  <a:schemeClr val="tx1"/>
                </a:solidFill>
              </a:rPr>
              <a:t>AU</a:t>
            </a:r>
          </a:p>
          <a:p>
            <a:pPr algn="ctr"/>
            <a:r>
              <a:rPr lang="en-US" sz="1400" dirty="0" smtClean="0">
                <a:solidFill>
                  <a:schemeClr val="tx1"/>
                </a:solidFill>
              </a:rPr>
              <a:t>Non-degree programs</a:t>
            </a:r>
            <a:endParaRPr lang="en-US" sz="1400" dirty="0">
              <a:solidFill>
                <a:schemeClr val="tx1"/>
              </a:solidFill>
            </a:endParaRPr>
          </a:p>
        </p:txBody>
      </p:sp>
      <p:sp>
        <p:nvSpPr>
          <p:cNvPr id="35" name="TextBox 34"/>
          <p:cNvSpPr txBox="1"/>
          <p:nvPr/>
        </p:nvSpPr>
        <p:spPr>
          <a:xfrm>
            <a:off x="297893" y="3057483"/>
            <a:ext cx="2916202" cy="646331"/>
          </a:xfrm>
          <a:prstGeom prst="rect">
            <a:avLst/>
          </a:prstGeom>
          <a:solidFill>
            <a:srgbClr val="7030A0">
              <a:alpha val="30000"/>
            </a:srgbClr>
          </a:solidFill>
          <a:ln>
            <a:solidFill>
              <a:srgbClr val="7030A0">
                <a:alpha val="30000"/>
              </a:srgbClr>
            </a:solidFill>
          </a:ln>
        </p:spPr>
        <p:txBody>
          <a:bodyPr wrap="square" rtlCol="0">
            <a:spAutoFit/>
          </a:bodyPr>
          <a:lstStyle/>
          <a:p>
            <a:r>
              <a:rPr lang="en-US" b="1" dirty="0" smtClean="0"/>
              <a:t>Director of </a:t>
            </a:r>
          </a:p>
          <a:p>
            <a:r>
              <a:rPr lang="en-US" b="1" dirty="0" smtClean="0"/>
              <a:t>Undergraduate Education</a:t>
            </a:r>
            <a:endParaRPr lang="en-US" b="1" dirty="0"/>
          </a:p>
        </p:txBody>
      </p:sp>
      <p:sp>
        <p:nvSpPr>
          <p:cNvPr id="36" name="Pentagon 35"/>
          <p:cNvSpPr/>
          <p:nvPr/>
        </p:nvSpPr>
        <p:spPr>
          <a:xfrm>
            <a:off x="3227970" y="3190902"/>
            <a:ext cx="7872414" cy="431157"/>
          </a:xfrm>
          <a:prstGeom prst="homePlate">
            <a:avLst/>
          </a:prstGeom>
          <a:solidFill>
            <a:srgbClr val="7030A0">
              <a:alpha val="3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Pentagon 37"/>
          <p:cNvSpPr/>
          <p:nvPr/>
        </p:nvSpPr>
        <p:spPr>
          <a:xfrm>
            <a:off x="3142646" y="4346792"/>
            <a:ext cx="7957738" cy="357181"/>
          </a:xfrm>
          <a:prstGeom prst="homePlate">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Pentagon 55"/>
          <p:cNvSpPr/>
          <p:nvPr/>
        </p:nvSpPr>
        <p:spPr>
          <a:xfrm>
            <a:off x="3146632" y="5251409"/>
            <a:ext cx="7953751" cy="314959"/>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Pentagon 56"/>
          <p:cNvSpPr/>
          <p:nvPr/>
        </p:nvSpPr>
        <p:spPr>
          <a:xfrm>
            <a:off x="3138166" y="6105046"/>
            <a:ext cx="7962218" cy="323718"/>
          </a:xfrm>
          <a:prstGeom prst="homePlate">
            <a:avLst/>
          </a:prstGeom>
          <a:solidFill>
            <a:schemeClr val="accent4"/>
          </a:solidFill>
          <a:ln>
            <a:solidFill>
              <a:schemeClr val="accent4">
                <a:alpha val="3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936562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9560" y="347344"/>
            <a:ext cx="11719560" cy="6205855"/>
          </a:xfrm>
        </p:spPr>
        <p:txBody>
          <a:bodyPr>
            <a:normAutofit/>
          </a:bodyPr>
          <a:lstStyle/>
          <a:p>
            <a:pPr marL="0" indent="0">
              <a:buNone/>
            </a:pPr>
            <a:r>
              <a:rPr lang="en-US" sz="2000" dirty="0" smtClean="0"/>
              <a:t>                       </a:t>
            </a:r>
          </a:p>
          <a:p>
            <a:pPr marL="0" indent="0">
              <a:buNone/>
            </a:pPr>
            <a:endParaRPr lang="en-US" sz="2000" dirty="0"/>
          </a:p>
          <a:p>
            <a:pPr marL="0" indent="0">
              <a:buNone/>
            </a:pPr>
            <a:r>
              <a:rPr lang="en-US" sz="2000" dirty="0" smtClean="0"/>
              <a:t>	MODEL 3 </a:t>
            </a:r>
            <a:r>
              <a:rPr lang="mr-IN" sz="2000" dirty="0" smtClean="0"/>
              <a:t>–</a:t>
            </a:r>
            <a:r>
              <a:rPr lang="en-US" sz="2000" dirty="0" smtClean="0"/>
              <a:t> hybrid of 1 &amp; 2        						      		</a:t>
            </a:r>
            <a:endParaRPr lang="en-US" sz="2000" dirty="0"/>
          </a:p>
        </p:txBody>
      </p:sp>
      <p:sp>
        <p:nvSpPr>
          <p:cNvPr id="5" name="Rectangle 4"/>
          <p:cNvSpPr/>
          <p:nvPr/>
        </p:nvSpPr>
        <p:spPr>
          <a:xfrm>
            <a:off x="1595961" y="3063988"/>
            <a:ext cx="1288885" cy="1514545"/>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School of Culture and Society</a:t>
            </a:r>
            <a:endParaRPr lang="en-US" dirty="0">
              <a:solidFill>
                <a:schemeClr val="tx1"/>
              </a:solidFill>
            </a:endParaRPr>
          </a:p>
        </p:txBody>
      </p:sp>
      <p:sp>
        <p:nvSpPr>
          <p:cNvPr id="6" name="Rectangle 5"/>
          <p:cNvSpPr/>
          <p:nvPr/>
        </p:nvSpPr>
        <p:spPr>
          <a:xfrm>
            <a:off x="2923517" y="3072212"/>
            <a:ext cx="1309680" cy="1522001"/>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School of Ethics and Citizenship</a:t>
            </a:r>
            <a:endParaRPr lang="en-US" dirty="0">
              <a:solidFill>
                <a:schemeClr val="tx1"/>
              </a:solidFill>
            </a:endParaRPr>
          </a:p>
        </p:txBody>
      </p:sp>
      <p:sp>
        <p:nvSpPr>
          <p:cNvPr id="7" name="Rectangle 6"/>
          <p:cNvSpPr/>
          <p:nvPr/>
        </p:nvSpPr>
        <p:spPr>
          <a:xfrm>
            <a:off x="4280233" y="3048307"/>
            <a:ext cx="1395387" cy="1577266"/>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smtClean="0">
              <a:solidFill>
                <a:schemeClr val="tx1"/>
              </a:solidFill>
            </a:endParaRPr>
          </a:p>
          <a:p>
            <a:pPr algn="ctr"/>
            <a:r>
              <a:rPr lang="en-US" dirty="0" smtClean="0">
                <a:solidFill>
                  <a:schemeClr val="tx1"/>
                </a:solidFill>
              </a:rPr>
              <a:t>School of Scientific </a:t>
            </a:r>
          </a:p>
          <a:p>
            <a:pPr algn="ctr"/>
            <a:r>
              <a:rPr lang="en-US" dirty="0" smtClean="0">
                <a:solidFill>
                  <a:schemeClr val="tx1"/>
                </a:solidFill>
              </a:rPr>
              <a:t>Inquiry</a:t>
            </a:r>
          </a:p>
          <a:p>
            <a:pPr algn="ctr"/>
            <a:endParaRPr lang="en-US" sz="1400" dirty="0">
              <a:solidFill>
                <a:schemeClr val="tx1"/>
              </a:solidFill>
            </a:endParaRPr>
          </a:p>
        </p:txBody>
      </p:sp>
      <p:sp>
        <p:nvSpPr>
          <p:cNvPr id="10" name="Rectangle 9"/>
          <p:cNvSpPr/>
          <p:nvPr/>
        </p:nvSpPr>
        <p:spPr>
          <a:xfrm>
            <a:off x="1583529" y="1511676"/>
            <a:ext cx="4280233" cy="1562561"/>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College of Liberal Arts and Sciences</a:t>
            </a:r>
            <a:endParaRPr lang="en-US" b="1" dirty="0">
              <a:solidFill>
                <a:schemeClr val="tx1"/>
              </a:solidFill>
            </a:endParaRPr>
          </a:p>
        </p:txBody>
      </p:sp>
      <p:sp>
        <p:nvSpPr>
          <p:cNvPr id="11" name="Rectangle 10"/>
          <p:cNvSpPr/>
          <p:nvPr/>
        </p:nvSpPr>
        <p:spPr>
          <a:xfrm>
            <a:off x="5879441" y="1488243"/>
            <a:ext cx="5048479" cy="1570314"/>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College of Professional Studies</a:t>
            </a:r>
            <a:endParaRPr lang="en-US" b="1" dirty="0">
              <a:solidFill>
                <a:schemeClr val="tx1"/>
              </a:solidFill>
            </a:endParaRPr>
          </a:p>
        </p:txBody>
      </p:sp>
      <p:sp>
        <p:nvSpPr>
          <p:cNvPr id="18" name="Rectangle 17"/>
          <p:cNvSpPr/>
          <p:nvPr/>
        </p:nvSpPr>
        <p:spPr>
          <a:xfrm>
            <a:off x="6154022" y="3057582"/>
            <a:ext cx="1497089" cy="1533208"/>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School of Business and Economics </a:t>
            </a:r>
            <a:endParaRPr lang="en-US" dirty="0">
              <a:solidFill>
                <a:schemeClr val="tx1"/>
              </a:solidFill>
            </a:endParaRPr>
          </a:p>
        </p:txBody>
      </p:sp>
      <p:sp>
        <p:nvSpPr>
          <p:cNvPr id="19" name="Rectangle 18"/>
          <p:cNvSpPr/>
          <p:nvPr/>
        </p:nvSpPr>
        <p:spPr>
          <a:xfrm>
            <a:off x="7698149" y="3043910"/>
            <a:ext cx="1599206" cy="1534623"/>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School of Heath Professions</a:t>
            </a:r>
            <a:endParaRPr lang="en-US" dirty="0">
              <a:solidFill>
                <a:schemeClr val="tx1"/>
              </a:solidFill>
            </a:endParaRPr>
          </a:p>
        </p:txBody>
      </p:sp>
      <p:sp>
        <p:nvSpPr>
          <p:cNvPr id="20" name="Rectangle 19"/>
          <p:cNvSpPr/>
          <p:nvPr/>
        </p:nvSpPr>
        <p:spPr>
          <a:xfrm>
            <a:off x="9313032" y="3057582"/>
            <a:ext cx="1617819" cy="1536632"/>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School of Education and Social Work</a:t>
            </a:r>
            <a:endParaRPr lang="en-US" dirty="0">
              <a:solidFill>
                <a:schemeClr val="tx1"/>
              </a:solidFill>
            </a:endParaRPr>
          </a:p>
        </p:txBody>
      </p:sp>
      <p:sp>
        <p:nvSpPr>
          <p:cNvPr id="2" name="TextBox 1"/>
          <p:cNvSpPr txBox="1"/>
          <p:nvPr/>
        </p:nvSpPr>
        <p:spPr>
          <a:xfrm>
            <a:off x="1552172" y="5127330"/>
            <a:ext cx="6067583" cy="646331"/>
          </a:xfrm>
          <a:prstGeom prst="rect">
            <a:avLst/>
          </a:prstGeom>
          <a:noFill/>
        </p:spPr>
        <p:txBody>
          <a:bodyPr wrap="square" rtlCol="0">
            <a:spAutoFit/>
          </a:bodyPr>
          <a:lstStyle/>
          <a:p>
            <a:r>
              <a:rPr lang="en-US" b="1" dirty="0" smtClean="0"/>
              <a:t>Note:  assumes the horizontal and vertical axes of the previous slide remain, although they do not appear here.</a:t>
            </a:r>
            <a:endParaRPr lang="en-US" b="1" dirty="0"/>
          </a:p>
        </p:txBody>
      </p:sp>
    </p:spTree>
    <p:extLst>
      <p:ext uri="{BB962C8B-B14F-4D97-AF65-F5344CB8AC3E}">
        <p14:creationId xmlns:p14="http://schemas.microsoft.com/office/powerpoint/2010/main" val="301085888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476</TotalTime>
  <Words>979</Words>
  <Application>Microsoft Macintosh PowerPoint</Application>
  <PresentationFormat>Widescreen</PresentationFormat>
  <Paragraphs>126</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Calibri Light</vt:lpstr>
      <vt:lpstr>Courier New</vt:lpstr>
      <vt:lpstr>Mangal</vt:lpstr>
      <vt:lpstr>Times New Roman</vt:lpstr>
      <vt:lpstr>Office Theme</vt:lpstr>
      <vt:lpstr>Conversation on University Structure</vt:lpstr>
      <vt:lpstr>Timeline </vt:lpstr>
      <vt:lpstr>Initial Questions</vt:lpstr>
      <vt:lpstr>PowerPoint Presentation</vt:lpstr>
      <vt:lpstr>PowerPoint Presentation</vt:lpstr>
      <vt:lpstr>What “problems” are we trying to solve?  How might we enhance or strengthen what we already do?</vt:lpstr>
      <vt:lpstr>PowerPoint Presentation</vt:lpstr>
      <vt:lpstr>PowerPoint Presentation</vt:lpstr>
      <vt:lpstr>PowerPoint Presentation</vt:lpstr>
      <vt:lpstr>PowerPoint Presentation</vt:lpstr>
    </vt:vector>
  </TitlesOfParts>
  <Company>Augsburg College</Company>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Mara Kilgore</dc:creator>
  <cp:lastModifiedBy>Karen Kaivola</cp:lastModifiedBy>
  <cp:revision>64</cp:revision>
  <cp:lastPrinted>2017-01-19T18:00:48Z</cp:lastPrinted>
  <dcterms:created xsi:type="dcterms:W3CDTF">2016-12-06T21:51:11Z</dcterms:created>
  <dcterms:modified xsi:type="dcterms:W3CDTF">2017-02-09T16:29:43Z</dcterms:modified>
</cp:coreProperties>
</file>