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8" r:id="rId1"/>
  </p:sldMasterIdLst>
  <p:sldIdLst>
    <p:sldId id="281" r:id="rId2"/>
    <p:sldId id="283" r:id="rId3"/>
    <p:sldId id="288" r:id="rId4"/>
    <p:sldId id="269" r:id="rId5"/>
    <p:sldId id="273" r:id="rId6"/>
    <p:sldId id="285" r:id="rId7"/>
    <p:sldId id="287" r:id="rId8"/>
    <p:sldId id="279" r:id="rId9"/>
    <p:sldId id="261" r:id="rId10"/>
    <p:sldId id="264" r:id="rId11"/>
    <p:sldId id="284" r:id="rId12"/>
    <p:sldId id="282" r:id="rId13"/>
    <p:sldId id="259" r:id="rId14"/>
    <p:sldId id="274" r:id="rId15"/>
    <p:sldId id="286" r:id="rId16"/>
    <p:sldId id="257" r:id="rId17"/>
    <p:sldId id="268" r:id="rId18"/>
    <p:sldId id="267" r:id="rId19"/>
    <p:sldId id="27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Complete all 8 LAFs at Augsburg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Sheet1!$B$2:$B$4</c:f>
              <c:numCache>
                <c:formatCode>0%</c:formatCode>
                <c:ptCount val="3"/>
                <c:pt idx="0">
                  <c:v>0.39</c:v>
                </c:pt>
                <c:pt idx="1">
                  <c:v>0.37</c:v>
                </c:pt>
                <c:pt idx="2">
                  <c:v>0.35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Complete 5-7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Sheet1!$C$2:$C$4</c:f>
              <c:numCache>
                <c:formatCode>0%</c:formatCode>
                <c:ptCount val="3"/>
                <c:pt idx="0">
                  <c:v>0.36</c:v>
                </c:pt>
                <c:pt idx="1">
                  <c:v>0.36</c:v>
                </c:pt>
                <c:pt idx="2">
                  <c:v>0.41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Complete 2-4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Sheet1!$D$2:$D$4</c:f>
              <c:numCache>
                <c:formatCode>0.00%</c:formatCode>
                <c:ptCount val="3"/>
                <c:pt idx="0">
                  <c:v>0.161</c:v>
                </c:pt>
                <c:pt idx="1">
                  <c:v>0.19600000000000001</c:v>
                </c:pt>
                <c:pt idx="2">
                  <c:v>0.13700000000000001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Complete 0-1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Sheet1!$E$2:$E$4</c:f>
              <c:numCache>
                <c:formatCode>0.00%</c:formatCode>
                <c:ptCount val="3"/>
                <c:pt idx="0">
                  <c:v>8.3000000000000004E-2</c:v>
                </c:pt>
                <c:pt idx="1">
                  <c:v>6.8000000000000005E-2</c:v>
                </c:pt>
                <c:pt idx="2">
                  <c:v>0.104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4134840"/>
        <c:axId val="178218720"/>
      </c:barChart>
      <c:catAx>
        <c:axId val="234134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8218720"/>
        <c:crosses val="autoZero"/>
        <c:auto val="1"/>
        <c:lblAlgn val="ctr"/>
        <c:lblOffset val="100"/>
        <c:noMultiLvlLbl val="0"/>
      </c:catAx>
      <c:valAx>
        <c:axId val="178218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4134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0295389336730888E-2"/>
          <c:y val="0.89852660385806915"/>
          <c:w val="0.78804550209908331"/>
          <c:h val="0.1014733961419309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Fall </a:t>
            </a:r>
            <a:r>
              <a:rPr lang="en-US" dirty="0" smtClean="0"/>
              <a:t>Day Transfers </a:t>
            </a:r>
            <a:r>
              <a:rPr lang="en-US" dirty="0"/>
              <a:t>Only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166</c:v>
                </c:pt>
                <c:pt idx="1">
                  <c:v>158</c:v>
                </c:pt>
                <c:pt idx="2">
                  <c:v>158</c:v>
                </c:pt>
                <c:pt idx="3">
                  <c:v>161</c:v>
                </c:pt>
                <c:pt idx="4">
                  <c:v>163</c:v>
                </c:pt>
                <c:pt idx="5">
                  <c:v>174</c:v>
                </c:pt>
                <c:pt idx="6">
                  <c:v>205</c:v>
                </c:pt>
                <c:pt idx="7">
                  <c:v>178</c:v>
                </c:pt>
                <c:pt idx="8">
                  <c:v>163</c:v>
                </c:pt>
                <c:pt idx="9">
                  <c:v>157</c:v>
                </c:pt>
                <c:pt idx="10">
                  <c:v>198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2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Sheet1!$C$2:$C$12</c:f>
              <c:numCache>
                <c:formatCode>General</c:formatCode>
                <c:ptCount val="11"/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3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Sheet1!$D$2:$D$12</c:f>
              <c:numCache>
                <c:formatCode>General</c:formatCode>
                <c:ptCount val="11"/>
              </c:numCache>
            </c:numRef>
          </c:val>
          <c:smooth val="0"/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78218328"/>
        <c:axId val="238010680"/>
      </c:lineChart>
      <c:catAx>
        <c:axId val="178218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010680"/>
        <c:crosses val="autoZero"/>
        <c:auto val="1"/>
        <c:lblAlgn val="ctr"/>
        <c:lblOffset val="100"/>
        <c:noMultiLvlLbl val="0"/>
      </c:catAx>
      <c:valAx>
        <c:axId val="23801068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82183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Fall 2015 -- All Students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explosion val="1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cat>
            <c:strRef>
              <c:f>Sheet1!$A$2:$A$4</c:f>
              <c:strCache>
                <c:ptCount val="3"/>
                <c:pt idx="0">
                  <c:v>Transfers</c:v>
                </c:pt>
                <c:pt idx="1">
                  <c:v>Transfers with Associate's Degree</c:v>
                </c:pt>
                <c:pt idx="2">
                  <c:v>Four-Year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 formatCode="0.00%">
                  <c:v>0.22500000000000001</c:v>
                </c:pt>
                <c:pt idx="1">
                  <c:v>0.11</c:v>
                </c:pt>
                <c:pt idx="2" formatCode="0.00%">
                  <c:v>0.66500000000000004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22188593028893294"/>
          <c:y val="0.8745404812904134"/>
          <c:w val="0.54547545238808604"/>
          <c:h val="0.1101338482115022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ENL 101 (Developmental)</c:v>
                </c:pt>
                <c:pt idx="1">
                  <c:v>ENL 111 (Effective)</c:v>
                </c:pt>
                <c:pt idx="2">
                  <c:v>ENL 112 (Advanced)</c:v>
                </c:pt>
                <c:pt idx="3">
                  <c:v>Waived (transfer)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 formatCode="0%">
                  <c:v>0.114</c:v>
                </c:pt>
                <c:pt idx="1">
                  <c:v>0.46100000000000002</c:v>
                </c:pt>
                <c:pt idx="2">
                  <c:v>6.4000000000000001E-2</c:v>
                </c:pt>
                <c:pt idx="3" formatCode="0%">
                  <c:v>0.36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ENL 101 (Developmental)</c:v>
                </c:pt>
                <c:pt idx="1">
                  <c:v>ENL 111 (Effective)</c:v>
                </c:pt>
                <c:pt idx="2">
                  <c:v>ENL 112 (Advanced)</c:v>
                </c:pt>
                <c:pt idx="3">
                  <c:v>Waived (transfer)</c:v>
                </c:pt>
              </c:strCache>
            </c:strRef>
          </c:cat>
          <c:val>
            <c:numRef>
              <c:f>Sheet1!$C$2:$C$5</c:f>
              <c:numCache>
                <c:formatCode>0.00%</c:formatCode>
                <c:ptCount val="4"/>
                <c:pt idx="0">
                  <c:v>6.8000000000000005E-2</c:v>
                </c:pt>
                <c:pt idx="1">
                  <c:v>0.47599999999999998</c:v>
                </c:pt>
                <c:pt idx="2">
                  <c:v>6.5000000000000002E-2</c:v>
                </c:pt>
                <c:pt idx="3" formatCode="0%">
                  <c:v>0.39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ENL 101 (Developmental)</c:v>
                </c:pt>
                <c:pt idx="1">
                  <c:v>ENL 111 (Effective)</c:v>
                </c:pt>
                <c:pt idx="2">
                  <c:v>ENL 112 (Advanced)</c:v>
                </c:pt>
                <c:pt idx="3">
                  <c:v>Waived (transfer)</c:v>
                </c:pt>
              </c:strCache>
            </c:strRef>
          </c:cat>
          <c:val>
            <c:numRef>
              <c:f>Sheet1!$D$2:$D$5</c:f>
              <c:numCache>
                <c:formatCode>0.00%</c:formatCode>
                <c:ptCount val="4"/>
                <c:pt idx="0" formatCode="0%">
                  <c:v>7.3999999999999996E-2</c:v>
                </c:pt>
                <c:pt idx="1">
                  <c:v>0.45900000000000002</c:v>
                </c:pt>
                <c:pt idx="2" formatCode="0%">
                  <c:v>0.05</c:v>
                </c:pt>
                <c:pt idx="3" formatCode="0%">
                  <c:v>0.42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8012640"/>
        <c:axId val="238013032"/>
      </c:barChart>
      <c:catAx>
        <c:axId val="238012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013032"/>
        <c:crosses val="autoZero"/>
        <c:auto val="1"/>
        <c:lblAlgn val="ctr"/>
        <c:lblOffset val="100"/>
        <c:noMultiLvlLbl val="0"/>
      </c:catAx>
      <c:valAx>
        <c:axId val="238013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012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195653967512509E-2"/>
          <c:y val="4.0783233718557937E-2"/>
          <c:w val="0.93346848923261194"/>
          <c:h val="0.807318987199658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Quintile 1 (≤18)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0%</c:formatCode>
                <c:ptCount val="5"/>
                <c:pt idx="0">
                  <c:v>0.21</c:v>
                </c:pt>
                <c:pt idx="1">
                  <c:v>0.21</c:v>
                </c:pt>
                <c:pt idx="2">
                  <c:v>0.21</c:v>
                </c:pt>
                <c:pt idx="3">
                  <c:v>0.18</c:v>
                </c:pt>
                <c:pt idx="4">
                  <c:v>0.24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Quintile 2 (19-20)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Sheet1!$C$2:$C$6</c:f>
              <c:numCache>
                <c:formatCode>0%</c:formatCode>
                <c:ptCount val="5"/>
                <c:pt idx="0">
                  <c:v>0.16</c:v>
                </c:pt>
                <c:pt idx="1">
                  <c:v>0.16</c:v>
                </c:pt>
                <c:pt idx="2">
                  <c:v>0.16</c:v>
                </c:pt>
                <c:pt idx="3">
                  <c:v>0.13</c:v>
                </c:pt>
                <c:pt idx="4">
                  <c:v>0.14000000000000001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Quintile 3 (21-23)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Sheet1!$D$2:$D$6</c:f>
              <c:numCache>
                <c:formatCode>0%</c:formatCode>
                <c:ptCount val="5"/>
                <c:pt idx="0">
                  <c:v>0.23</c:v>
                </c:pt>
                <c:pt idx="1">
                  <c:v>0.2</c:v>
                </c:pt>
                <c:pt idx="2">
                  <c:v>0.21</c:v>
                </c:pt>
                <c:pt idx="3">
                  <c:v>0.27</c:v>
                </c:pt>
                <c:pt idx="4">
                  <c:v>0.23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Quintile 4 (24-26)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Sheet1!$E$2:$E$6</c:f>
              <c:numCache>
                <c:formatCode>0%</c:formatCode>
                <c:ptCount val="5"/>
                <c:pt idx="0">
                  <c:v>0.19</c:v>
                </c:pt>
                <c:pt idx="1">
                  <c:v>0.14000000000000001</c:v>
                </c:pt>
                <c:pt idx="2">
                  <c:v>0.19</c:v>
                </c:pt>
                <c:pt idx="3">
                  <c:v>0.14000000000000001</c:v>
                </c:pt>
                <c:pt idx="4">
                  <c:v>0.15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Quintile 5 (≥27)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Sheet1!$F$2:$F$6</c:f>
              <c:numCache>
                <c:formatCode>0%</c:formatCode>
                <c:ptCount val="5"/>
                <c:pt idx="0">
                  <c:v>0.22</c:v>
                </c:pt>
                <c:pt idx="1">
                  <c:v>0.28999999999999998</c:v>
                </c:pt>
                <c:pt idx="2">
                  <c:v>0.23</c:v>
                </c:pt>
                <c:pt idx="3">
                  <c:v>0.28000000000000003</c:v>
                </c:pt>
                <c:pt idx="4">
                  <c:v>0.24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1833496"/>
        <c:axId val="241833888"/>
      </c:barChart>
      <c:catAx>
        <c:axId val="241833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1833888"/>
        <c:crosses val="autoZero"/>
        <c:auto val="1"/>
        <c:lblAlgn val="ctr"/>
        <c:lblOffset val="100"/>
        <c:noMultiLvlLbl val="0"/>
      </c:catAx>
      <c:valAx>
        <c:axId val="241833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1833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# of Students opting</a:t>
            </a:r>
            <a:r>
              <a:rPr lang="en-US" baseline="0" dirty="0" smtClean="0"/>
              <a:t> to take a language test through LTI to fulfill Modern Language requirement</a:t>
            </a:r>
            <a:endParaRPr lang="en-US" dirty="0"/>
          </a:p>
        </c:rich>
      </c:tx>
      <c:layout>
        <c:manualLayout>
          <c:xMode val="edge"/>
          <c:yMode val="edge"/>
          <c:x val="0.10956555239759568"/>
          <c:y val="2.45854770006008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Language International Testing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</c:v>
                </c:pt>
                <c:pt idx="1">
                  <c:v>4</c:v>
                </c:pt>
                <c:pt idx="2">
                  <c:v>20</c:v>
                </c:pt>
                <c:pt idx="3">
                  <c:v>39</c:v>
                </c:pt>
                <c:pt idx="4">
                  <c:v>47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1834672"/>
        <c:axId val="241835064"/>
      </c:lineChart>
      <c:catAx>
        <c:axId val="241834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1835064"/>
        <c:crosses val="autoZero"/>
        <c:auto val="1"/>
        <c:lblAlgn val="ctr"/>
        <c:lblOffset val="100"/>
        <c:noMultiLvlLbl val="0"/>
      </c:catAx>
      <c:valAx>
        <c:axId val="241835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1834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079674246856795E-2"/>
          <c:y val="1.9715941169413477E-2"/>
          <c:w val="0.92997244958280134"/>
          <c:h val="0.815401822991342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 courses (waived)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Sheet1!$B$2:$B$4</c:f>
              <c:numCache>
                <c:formatCode>0.00%</c:formatCode>
                <c:ptCount val="3"/>
                <c:pt idx="0" formatCode="0%">
                  <c:v>0.38</c:v>
                </c:pt>
                <c:pt idx="1">
                  <c:v>0.32200000000000001</c:v>
                </c:pt>
                <c:pt idx="2">
                  <c:v>0.40200000000000002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 course (usually 112)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Sheet1!$C$2:$C$4</c:f>
              <c:numCache>
                <c:formatCode>0.00%</c:formatCode>
                <c:ptCount val="3"/>
                <c:pt idx="0">
                  <c:v>0.22800000000000001</c:v>
                </c:pt>
                <c:pt idx="1">
                  <c:v>0.20399999999999999</c:v>
                </c:pt>
                <c:pt idx="2" formatCode="0%">
                  <c:v>0.17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 courses (111/112)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Sheet1!$D$2:$D$4</c:f>
              <c:numCache>
                <c:formatCode>0.00%</c:formatCode>
                <c:ptCount val="3"/>
                <c:pt idx="0">
                  <c:v>0.39200000000000002</c:v>
                </c:pt>
                <c:pt idx="1">
                  <c:v>0.47399999999999998</c:v>
                </c:pt>
                <c:pt idx="2">
                  <c:v>0.42699999999999999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1835848"/>
        <c:axId val="241836632"/>
      </c:barChart>
      <c:catAx>
        <c:axId val="241835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1836632"/>
        <c:crosses val="autoZero"/>
        <c:auto val="1"/>
        <c:lblAlgn val="ctr"/>
        <c:lblOffset val="100"/>
        <c:noMultiLvlLbl val="0"/>
      </c:catAx>
      <c:valAx>
        <c:axId val="241836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1835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Major Requirements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History</c:v>
                </c:pt>
                <c:pt idx="1">
                  <c:v>Psychology</c:v>
                </c:pt>
                <c:pt idx="2">
                  <c:v>Social Work</c:v>
                </c:pt>
                <c:pt idx="3">
                  <c:v>Finance </c:v>
                </c:pt>
                <c:pt idx="4">
                  <c:v>Biology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36</c:v>
                </c:pt>
                <c:pt idx="1">
                  <c:v>40</c:v>
                </c:pt>
                <c:pt idx="2">
                  <c:v>68</c:v>
                </c:pt>
                <c:pt idx="3">
                  <c:v>60</c:v>
                </c:pt>
                <c:pt idx="4">
                  <c:v>74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Core Requirements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History</c:v>
                </c:pt>
                <c:pt idx="1">
                  <c:v>Psychology</c:v>
                </c:pt>
                <c:pt idx="2">
                  <c:v>Social Work</c:v>
                </c:pt>
                <c:pt idx="3">
                  <c:v>Finance </c:v>
                </c:pt>
                <c:pt idx="4">
                  <c:v>Biology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44</c:v>
                </c:pt>
                <c:pt idx="1">
                  <c:v>48</c:v>
                </c:pt>
                <c:pt idx="2">
                  <c:v>36</c:v>
                </c:pt>
                <c:pt idx="3">
                  <c:v>52</c:v>
                </c:pt>
                <c:pt idx="4">
                  <c:v>32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Elective Credit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History</c:v>
                </c:pt>
                <c:pt idx="1">
                  <c:v>Psychology</c:v>
                </c:pt>
                <c:pt idx="2">
                  <c:v>Social Work</c:v>
                </c:pt>
                <c:pt idx="3">
                  <c:v>Finance </c:v>
                </c:pt>
                <c:pt idx="4">
                  <c:v>Biology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48</c:v>
                </c:pt>
                <c:pt idx="1">
                  <c:v>40</c:v>
                </c:pt>
                <c:pt idx="2">
                  <c:v>24</c:v>
                </c:pt>
                <c:pt idx="3">
                  <c:v>16</c:v>
                </c:pt>
                <c:pt idx="4">
                  <c:v>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38009504"/>
        <c:axId val="241836240"/>
      </c:barChart>
      <c:catAx>
        <c:axId val="2380095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1836240"/>
        <c:crosses val="autoZero"/>
        <c:auto val="1"/>
        <c:lblAlgn val="ctr"/>
        <c:lblOffset val="100"/>
        <c:noMultiLvlLbl val="0"/>
      </c:catAx>
      <c:valAx>
        <c:axId val="2418362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009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Adjunct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ENL 101/111</c:v>
                </c:pt>
                <c:pt idx="1">
                  <c:v>REL 100</c:v>
                </c:pt>
                <c:pt idx="2">
                  <c:v>Humanities</c:v>
                </c:pt>
                <c:pt idx="3">
                  <c:v>Fine Arts</c:v>
                </c:pt>
                <c:pt idx="4">
                  <c:v>Social Sciences</c:v>
                </c:pt>
                <c:pt idx="5">
                  <c:v>NSM</c:v>
                </c:pt>
                <c:pt idx="6">
                  <c:v>NSM / lab*</c:v>
                </c:pt>
                <c:pt idx="7">
                  <c:v>Modern Language</c:v>
                </c:pt>
              </c:strCache>
            </c:strRef>
          </c:cat>
          <c:val>
            <c:numRef>
              <c:f>Sheet1!$B$2:$B$9</c:f>
              <c:numCache>
                <c:formatCode>0.00%</c:formatCode>
                <c:ptCount val="8"/>
                <c:pt idx="0" formatCode="0%">
                  <c:v>0.33</c:v>
                </c:pt>
                <c:pt idx="1">
                  <c:v>0.41599999999999998</c:v>
                </c:pt>
                <c:pt idx="2">
                  <c:v>0.19400000000000001</c:v>
                </c:pt>
                <c:pt idx="3" formatCode="0%">
                  <c:v>0.4</c:v>
                </c:pt>
                <c:pt idx="4" formatCode="0%">
                  <c:v>0.4</c:v>
                </c:pt>
                <c:pt idx="5" formatCode="0%">
                  <c:v>0.43</c:v>
                </c:pt>
                <c:pt idx="6" formatCode="0%">
                  <c:v>0.06</c:v>
                </c:pt>
                <c:pt idx="7">
                  <c:v>0.53800000000000003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Tenure-Track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ENL 101/111</c:v>
                </c:pt>
                <c:pt idx="1">
                  <c:v>REL 100</c:v>
                </c:pt>
                <c:pt idx="2">
                  <c:v>Humanities</c:v>
                </c:pt>
                <c:pt idx="3">
                  <c:v>Fine Arts</c:v>
                </c:pt>
                <c:pt idx="4">
                  <c:v>Social Sciences</c:v>
                </c:pt>
                <c:pt idx="5">
                  <c:v>NSM</c:v>
                </c:pt>
                <c:pt idx="6">
                  <c:v>NSM / lab*</c:v>
                </c:pt>
                <c:pt idx="7">
                  <c:v>Modern Language</c:v>
                </c:pt>
              </c:strCache>
            </c:strRef>
          </c:cat>
          <c:val>
            <c:numRef>
              <c:f>Sheet1!$C$2:$C$9</c:f>
              <c:numCache>
                <c:formatCode>0%</c:formatCode>
                <c:ptCount val="8"/>
                <c:pt idx="0">
                  <c:v>0.22</c:v>
                </c:pt>
                <c:pt idx="1">
                  <c:v>0.25</c:v>
                </c:pt>
                <c:pt idx="2" formatCode="0.00%">
                  <c:v>0.16600000000000001</c:v>
                </c:pt>
                <c:pt idx="3" formatCode="0.00%">
                  <c:v>0.26600000000000001</c:v>
                </c:pt>
                <c:pt idx="4">
                  <c:v>0.12</c:v>
                </c:pt>
                <c:pt idx="5" formatCode="0.00%">
                  <c:v>0.28499999999999998</c:v>
                </c:pt>
                <c:pt idx="6" formatCode="0.00%">
                  <c:v>0.375</c:v>
                </c:pt>
                <c:pt idx="7">
                  <c:v>0.46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Tenured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ENL 101/111</c:v>
                </c:pt>
                <c:pt idx="1">
                  <c:v>REL 100</c:v>
                </c:pt>
                <c:pt idx="2">
                  <c:v>Humanities</c:v>
                </c:pt>
                <c:pt idx="3">
                  <c:v>Fine Arts</c:v>
                </c:pt>
                <c:pt idx="4">
                  <c:v>Social Sciences</c:v>
                </c:pt>
                <c:pt idx="5">
                  <c:v>NSM</c:v>
                </c:pt>
                <c:pt idx="6">
                  <c:v>NSM / lab*</c:v>
                </c:pt>
                <c:pt idx="7">
                  <c:v>Modern Language</c:v>
                </c:pt>
              </c:strCache>
            </c:strRef>
          </c:cat>
          <c:val>
            <c:numRef>
              <c:f>Sheet1!$D$2:$D$9</c:f>
              <c:numCache>
                <c:formatCode>0%</c:formatCode>
                <c:ptCount val="8"/>
                <c:pt idx="0">
                  <c:v>0.44</c:v>
                </c:pt>
                <c:pt idx="1">
                  <c:v>0.33</c:v>
                </c:pt>
                <c:pt idx="2">
                  <c:v>0.64</c:v>
                </c:pt>
                <c:pt idx="3">
                  <c:v>0.33</c:v>
                </c:pt>
                <c:pt idx="4">
                  <c:v>0.48</c:v>
                </c:pt>
                <c:pt idx="5" formatCode="0.00%">
                  <c:v>0.28499999999999998</c:v>
                </c:pt>
                <c:pt idx="6">
                  <c:v>0.56000000000000005</c:v>
                </c:pt>
                <c:pt idx="7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41296816"/>
        <c:axId val="241297208"/>
      </c:barChart>
      <c:catAx>
        <c:axId val="2412968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1297208"/>
        <c:crosses val="autoZero"/>
        <c:auto val="1"/>
        <c:lblAlgn val="ctr"/>
        <c:lblOffset val="100"/>
        <c:noMultiLvlLbl val="0"/>
      </c:catAx>
      <c:valAx>
        <c:axId val="2412972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1296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>
      <cs:styleClr val="auto"/>
    </cs:fillRef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23172D-6471-4F33-A3E5-0D38AEAA19C5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DD456342-E314-4401-BD70-C2FFB5CE458E}" type="pres">
      <dgm:prSet presAssocID="{CA23172D-6471-4F33-A3E5-0D38AEAA19C5}" presName="Name0" presStyleCnt="0">
        <dgm:presLayoutVars>
          <dgm:dir/>
          <dgm:resizeHandles val="exact"/>
        </dgm:presLayoutVars>
      </dgm:prSet>
      <dgm:spPr/>
    </dgm:pt>
  </dgm:ptLst>
  <dgm:cxnLst>
    <dgm:cxn modelId="{1F76EE31-62BC-4062-83EA-94A10D6D7652}" type="presOf" srcId="{CA23172D-6471-4F33-A3E5-0D38AEAA19C5}" destId="{DD456342-E314-4401-BD70-C2FFB5CE458E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47F294-F54B-4B73-B905-8FD310103363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C5DF5CDC-9D60-49F5-BA87-E5CADEF2D7C1}">
      <dgm:prSet phldrT="[Text]"/>
      <dgm:spPr/>
      <dgm:t>
        <a:bodyPr/>
        <a:lstStyle/>
        <a:p>
          <a:r>
            <a:rPr lang="en-US" dirty="0" smtClean="0"/>
            <a:t>2015-16 Review</a:t>
          </a:r>
          <a:endParaRPr lang="en-US" dirty="0"/>
        </a:p>
      </dgm:t>
    </dgm:pt>
    <dgm:pt modelId="{CCE27317-59E6-46E9-8B10-36D73A535F98}" type="parTrans" cxnId="{6142A17A-F28C-4A9A-8279-9802C6B89324}">
      <dgm:prSet/>
      <dgm:spPr/>
      <dgm:t>
        <a:bodyPr/>
        <a:lstStyle/>
        <a:p>
          <a:endParaRPr lang="en-US"/>
        </a:p>
      </dgm:t>
    </dgm:pt>
    <dgm:pt modelId="{A363FEA7-CB50-4801-8299-F5DECF9C8806}" type="sibTrans" cxnId="{6142A17A-F28C-4A9A-8279-9802C6B89324}">
      <dgm:prSet/>
      <dgm:spPr/>
      <dgm:t>
        <a:bodyPr/>
        <a:lstStyle/>
        <a:p>
          <a:endParaRPr lang="en-US"/>
        </a:p>
      </dgm:t>
    </dgm:pt>
    <dgm:pt modelId="{D472E7E7-A042-4B56-B794-5DE4C09D012D}">
      <dgm:prSet phldrT="[Text]"/>
      <dgm:spPr/>
      <dgm:t>
        <a:bodyPr/>
        <a:lstStyle/>
        <a:p>
          <a:r>
            <a:rPr lang="en-US" dirty="0" smtClean="0"/>
            <a:t>2016-17</a:t>
          </a:r>
        </a:p>
        <a:p>
          <a:r>
            <a:rPr lang="en-US" dirty="0" smtClean="0"/>
            <a:t>Design</a:t>
          </a:r>
          <a:endParaRPr lang="en-US" dirty="0"/>
        </a:p>
      </dgm:t>
    </dgm:pt>
    <dgm:pt modelId="{D5DC10AA-FFF6-403C-AC5D-D95113F8A172}" type="parTrans" cxnId="{AFEE310C-D506-4AE9-A953-16934EEAAED7}">
      <dgm:prSet/>
      <dgm:spPr/>
      <dgm:t>
        <a:bodyPr/>
        <a:lstStyle/>
        <a:p>
          <a:endParaRPr lang="en-US"/>
        </a:p>
      </dgm:t>
    </dgm:pt>
    <dgm:pt modelId="{EE914180-0DA3-4085-80B8-CE94AEC5D0CF}" type="sibTrans" cxnId="{AFEE310C-D506-4AE9-A953-16934EEAAED7}">
      <dgm:prSet/>
      <dgm:spPr/>
      <dgm:t>
        <a:bodyPr/>
        <a:lstStyle/>
        <a:p>
          <a:endParaRPr lang="en-US"/>
        </a:p>
      </dgm:t>
    </dgm:pt>
    <dgm:pt modelId="{F0C2D730-3E76-4C2E-8527-1EDB12B246D3}">
      <dgm:prSet phldrT="[Text]"/>
      <dgm:spPr/>
      <dgm:t>
        <a:bodyPr/>
        <a:lstStyle/>
        <a:p>
          <a:r>
            <a:rPr lang="en-US" dirty="0" smtClean="0"/>
            <a:t>2017-18 Implement</a:t>
          </a:r>
          <a:endParaRPr lang="en-US" dirty="0"/>
        </a:p>
      </dgm:t>
    </dgm:pt>
    <dgm:pt modelId="{8C189402-B4D0-40B7-A246-8891A759B898}" type="parTrans" cxnId="{E1956BA3-0A3C-4801-9D3E-78F7F2234BC6}">
      <dgm:prSet/>
      <dgm:spPr/>
      <dgm:t>
        <a:bodyPr/>
        <a:lstStyle/>
        <a:p>
          <a:endParaRPr lang="en-US"/>
        </a:p>
      </dgm:t>
    </dgm:pt>
    <dgm:pt modelId="{10F8162B-5F65-4392-BCBF-69A436260786}" type="sibTrans" cxnId="{E1956BA3-0A3C-4801-9D3E-78F7F2234BC6}">
      <dgm:prSet/>
      <dgm:spPr/>
      <dgm:t>
        <a:bodyPr/>
        <a:lstStyle/>
        <a:p>
          <a:endParaRPr lang="en-US"/>
        </a:p>
      </dgm:t>
    </dgm:pt>
    <dgm:pt modelId="{52B27787-953B-4DCA-8DEC-2A861561A3B0}" type="pres">
      <dgm:prSet presAssocID="{4647F294-F54B-4B73-B905-8FD310103363}" presName="arrowDiagram" presStyleCnt="0">
        <dgm:presLayoutVars>
          <dgm:chMax val="5"/>
          <dgm:dir/>
          <dgm:resizeHandles val="exact"/>
        </dgm:presLayoutVars>
      </dgm:prSet>
      <dgm:spPr/>
    </dgm:pt>
    <dgm:pt modelId="{A477DCFB-2C80-4069-B6E5-8035D2A8F33E}" type="pres">
      <dgm:prSet presAssocID="{4647F294-F54B-4B73-B905-8FD310103363}" presName="arrow" presStyleLbl="bgShp" presStyleIdx="0" presStyleCnt="1" custLinFactNeighborX="-2290" custLinFactNeighborY="9340"/>
      <dgm:spPr/>
    </dgm:pt>
    <dgm:pt modelId="{B61F01DD-F58D-4C4B-A985-DC22B71D0F7C}" type="pres">
      <dgm:prSet presAssocID="{4647F294-F54B-4B73-B905-8FD310103363}" presName="arrowDiagram3" presStyleCnt="0"/>
      <dgm:spPr/>
    </dgm:pt>
    <dgm:pt modelId="{94A40EBA-8F2F-4005-8A58-BEB8F4D6ECB2}" type="pres">
      <dgm:prSet presAssocID="{C5DF5CDC-9D60-49F5-BA87-E5CADEF2D7C1}" presName="bullet3a" presStyleLbl="node1" presStyleIdx="0" presStyleCnt="3"/>
      <dgm:spPr/>
    </dgm:pt>
    <dgm:pt modelId="{1FBFC0F2-7399-4311-9697-E69CDDB6A53D}" type="pres">
      <dgm:prSet presAssocID="{C5DF5CDC-9D60-49F5-BA87-E5CADEF2D7C1}" presName="textBox3a" presStyleLbl="revTx" presStyleIdx="0" presStyleCnt="3">
        <dgm:presLayoutVars>
          <dgm:bulletEnabled val="1"/>
        </dgm:presLayoutVars>
      </dgm:prSet>
      <dgm:spPr/>
    </dgm:pt>
    <dgm:pt modelId="{F12825FE-C4D7-4EC4-991F-35E834E115A4}" type="pres">
      <dgm:prSet presAssocID="{D472E7E7-A042-4B56-B794-5DE4C09D012D}" presName="bullet3b" presStyleLbl="node1" presStyleIdx="1" presStyleCnt="3"/>
      <dgm:spPr/>
    </dgm:pt>
    <dgm:pt modelId="{1C003FC6-B2E1-457B-8A8F-8334616F0DF7}" type="pres">
      <dgm:prSet presAssocID="{D472E7E7-A042-4B56-B794-5DE4C09D012D}" presName="textBox3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433ED5-711F-4001-92D7-FA39731A0F09}" type="pres">
      <dgm:prSet presAssocID="{F0C2D730-3E76-4C2E-8527-1EDB12B246D3}" presName="bullet3c" presStyleLbl="node1" presStyleIdx="2" presStyleCnt="3"/>
      <dgm:spPr/>
    </dgm:pt>
    <dgm:pt modelId="{AC9F8A4F-0F62-4CE3-A708-B748F295EDCA}" type="pres">
      <dgm:prSet presAssocID="{F0C2D730-3E76-4C2E-8527-1EDB12B246D3}" presName="textBox3c" presStyleLbl="revTx" presStyleIdx="2" presStyleCnt="3">
        <dgm:presLayoutVars>
          <dgm:bulletEnabled val="1"/>
        </dgm:presLayoutVars>
      </dgm:prSet>
      <dgm:spPr/>
    </dgm:pt>
  </dgm:ptLst>
  <dgm:cxnLst>
    <dgm:cxn modelId="{DF1C5414-DF9B-4A0B-80E3-8525DB474245}" type="presOf" srcId="{C5DF5CDC-9D60-49F5-BA87-E5CADEF2D7C1}" destId="{1FBFC0F2-7399-4311-9697-E69CDDB6A53D}" srcOrd="0" destOrd="0" presId="urn:microsoft.com/office/officeart/2005/8/layout/arrow2"/>
    <dgm:cxn modelId="{6142A17A-F28C-4A9A-8279-9802C6B89324}" srcId="{4647F294-F54B-4B73-B905-8FD310103363}" destId="{C5DF5CDC-9D60-49F5-BA87-E5CADEF2D7C1}" srcOrd="0" destOrd="0" parTransId="{CCE27317-59E6-46E9-8B10-36D73A535F98}" sibTransId="{A363FEA7-CB50-4801-8299-F5DECF9C8806}"/>
    <dgm:cxn modelId="{6AFFDF34-B8BE-4ADC-9386-045ED7CB679D}" type="presOf" srcId="{D472E7E7-A042-4B56-B794-5DE4C09D012D}" destId="{1C003FC6-B2E1-457B-8A8F-8334616F0DF7}" srcOrd="0" destOrd="0" presId="urn:microsoft.com/office/officeart/2005/8/layout/arrow2"/>
    <dgm:cxn modelId="{EE5BCF46-4705-43A6-9683-F9375EDF9D5C}" type="presOf" srcId="{4647F294-F54B-4B73-B905-8FD310103363}" destId="{52B27787-953B-4DCA-8DEC-2A861561A3B0}" srcOrd="0" destOrd="0" presId="urn:microsoft.com/office/officeart/2005/8/layout/arrow2"/>
    <dgm:cxn modelId="{3E5A46EF-4962-4B02-BF74-A6CC8C38BD06}" type="presOf" srcId="{F0C2D730-3E76-4C2E-8527-1EDB12B246D3}" destId="{AC9F8A4F-0F62-4CE3-A708-B748F295EDCA}" srcOrd="0" destOrd="0" presId="urn:microsoft.com/office/officeart/2005/8/layout/arrow2"/>
    <dgm:cxn modelId="{E1956BA3-0A3C-4801-9D3E-78F7F2234BC6}" srcId="{4647F294-F54B-4B73-B905-8FD310103363}" destId="{F0C2D730-3E76-4C2E-8527-1EDB12B246D3}" srcOrd="2" destOrd="0" parTransId="{8C189402-B4D0-40B7-A246-8891A759B898}" sibTransId="{10F8162B-5F65-4392-BCBF-69A436260786}"/>
    <dgm:cxn modelId="{AFEE310C-D506-4AE9-A953-16934EEAAED7}" srcId="{4647F294-F54B-4B73-B905-8FD310103363}" destId="{D472E7E7-A042-4B56-B794-5DE4C09D012D}" srcOrd="1" destOrd="0" parTransId="{D5DC10AA-FFF6-403C-AC5D-D95113F8A172}" sibTransId="{EE914180-0DA3-4085-80B8-CE94AEC5D0CF}"/>
    <dgm:cxn modelId="{65408EF1-C821-4701-A63F-CB22C47D1BF4}" type="presParOf" srcId="{52B27787-953B-4DCA-8DEC-2A861561A3B0}" destId="{A477DCFB-2C80-4069-B6E5-8035D2A8F33E}" srcOrd="0" destOrd="0" presId="urn:microsoft.com/office/officeart/2005/8/layout/arrow2"/>
    <dgm:cxn modelId="{20F01A1A-E087-4FA0-A770-A38C061EBF90}" type="presParOf" srcId="{52B27787-953B-4DCA-8DEC-2A861561A3B0}" destId="{B61F01DD-F58D-4C4B-A985-DC22B71D0F7C}" srcOrd="1" destOrd="0" presId="urn:microsoft.com/office/officeart/2005/8/layout/arrow2"/>
    <dgm:cxn modelId="{EEACCFB2-4436-4939-B4A1-2DDC5F47BC03}" type="presParOf" srcId="{B61F01DD-F58D-4C4B-A985-DC22B71D0F7C}" destId="{94A40EBA-8F2F-4005-8A58-BEB8F4D6ECB2}" srcOrd="0" destOrd="0" presId="urn:microsoft.com/office/officeart/2005/8/layout/arrow2"/>
    <dgm:cxn modelId="{B46AE55C-2B62-4644-B1C3-15D0DC4CE0DE}" type="presParOf" srcId="{B61F01DD-F58D-4C4B-A985-DC22B71D0F7C}" destId="{1FBFC0F2-7399-4311-9697-E69CDDB6A53D}" srcOrd="1" destOrd="0" presId="urn:microsoft.com/office/officeart/2005/8/layout/arrow2"/>
    <dgm:cxn modelId="{99F15453-BF9C-4DFA-A75B-C96D21D63E4F}" type="presParOf" srcId="{B61F01DD-F58D-4C4B-A985-DC22B71D0F7C}" destId="{F12825FE-C4D7-4EC4-991F-35E834E115A4}" srcOrd="2" destOrd="0" presId="urn:microsoft.com/office/officeart/2005/8/layout/arrow2"/>
    <dgm:cxn modelId="{3379A680-396C-40B1-99C3-171435189A33}" type="presParOf" srcId="{B61F01DD-F58D-4C4B-A985-DC22B71D0F7C}" destId="{1C003FC6-B2E1-457B-8A8F-8334616F0DF7}" srcOrd="3" destOrd="0" presId="urn:microsoft.com/office/officeart/2005/8/layout/arrow2"/>
    <dgm:cxn modelId="{32032677-DC36-4304-B744-982FA5E1CDD3}" type="presParOf" srcId="{B61F01DD-F58D-4C4B-A985-DC22B71D0F7C}" destId="{6D433ED5-711F-4001-92D7-FA39731A0F09}" srcOrd="4" destOrd="0" presId="urn:microsoft.com/office/officeart/2005/8/layout/arrow2"/>
    <dgm:cxn modelId="{6C22B8CF-A11D-4DFC-AD89-C5D7D993D6DB}" type="presParOf" srcId="{B61F01DD-F58D-4C4B-A985-DC22B71D0F7C}" destId="{AC9F8A4F-0F62-4CE3-A708-B748F295EDCA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77DCFB-2C80-4069-B6E5-8035D2A8F33E}">
      <dsp:nvSpPr>
        <dsp:cNvPr id="0" name=""/>
        <dsp:cNvSpPr/>
      </dsp:nvSpPr>
      <dsp:spPr>
        <a:xfrm>
          <a:off x="431856" y="0"/>
          <a:ext cx="7689467" cy="4805917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A40EBA-8F2F-4005-8A58-BEB8F4D6ECB2}">
      <dsp:nvSpPr>
        <dsp:cNvPr id="0" name=""/>
        <dsp:cNvSpPr/>
      </dsp:nvSpPr>
      <dsp:spPr>
        <a:xfrm>
          <a:off x="1584507" y="3317043"/>
          <a:ext cx="199926" cy="1999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BFC0F2-7399-4311-9697-E69CDDB6A53D}">
      <dsp:nvSpPr>
        <dsp:cNvPr id="0" name=""/>
        <dsp:cNvSpPr/>
      </dsp:nvSpPr>
      <dsp:spPr>
        <a:xfrm>
          <a:off x="1684470" y="3417006"/>
          <a:ext cx="1791645" cy="13889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5937" tIns="0" rIns="0" bIns="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2015-16 Review</a:t>
          </a:r>
          <a:endParaRPr lang="en-US" sz="2700" kern="1200" dirty="0"/>
        </a:p>
      </dsp:txBody>
      <dsp:txXfrm>
        <a:off x="1684470" y="3417006"/>
        <a:ext cx="1791645" cy="1388910"/>
      </dsp:txXfrm>
    </dsp:sp>
    <dsp:sp modelId="{F12825FE-C4D7-4EC4-991F-35E834E115A4}">
      <dsp:nvSpPr>
        <dsp:cNvPr id="0" name=""/>
        <dsp:cNvSpPr/>
      </dsp:nvSpPr>
      <dsp:spPr>
        <a:xfrm>
          <a:off x="3349240" y="2010795"/>
          <a:ext cx="361404" cy="3614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003FC6-B2E1-457B-8A8F-8334616F0DF7}">
      <dsp:nvSpPr>
        <dsp:cNvPr id="0" name=""/>
        <dsp:cNvSpPr/>
      </dsp:nvSpPr>
      <dsp:spPr>
        <a:xfrm>
          <a:off x="3529942" y="2191498"/>
          <a:ext cx="1845472" cy="26144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1501" tIns="0" rIns="0" bIns="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2016-17</a:t>
          </a:r>
        </a:p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Design</a:t>
          </a:r>
          <a:endParaRPr lang="en-US" sz="2700" kern="1200" dirty="0"/>
        </a:p>
      </dsp:txBody>
      <dsp:txXfrm>
        <a:off x="3529942" y="2191498"/>
        <a:ext cx="1845472" cy="2614418"/>
      </dsp:txXfrm>
    </dsp:sp>
    <dsp:sp modelId="{6D433ED5-711F-4001-92D7-FA39731A0F09}">
      <dsp:nvSpPr>
        <dsp:cNvPr id="0" name=""/>
        <dsp:cNvSpPr/>
      </dsp:nvSpPr>
      <dsp:spPr>
        <a:xfrm>
          <a:off x="5471533" y="1215897"/>
          <a:ext cx="499815" cy="4998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9F8A4F-0F62-4CE3-A708-B748F295EDCA}">
      <dsp:nvSpPr>
        <dsp:cNvPr id="0" name=""/>
        <dsp:cNvSpPr/>
      </dsp:nvSpPr>
      <dsp:spPr>
        <a:xfrm>
          <a:off x="5721441" y="1465804"/>
          <a:ext cx="1845472" cy="33401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4842" tIns="0" rIns="0" bIns="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2017-18 Implement</a:t>
          </a:r>
          <a:endParaRPr lang="en-US" sz="2700" kern="1200" dirty="0"/>
        </a:p>
      </dsp:txBody>
      <dsp:txXfrm>
        <a:off x="5721441" y="1465804"/>
        <a:ext cx="1845472" cy="33401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0.552</cdr:x>
      <cdr:y>0.19888</cdr:y>
    </cdr:from>
    <cdr:to>
      <cdr:x>0.63527</cdr:x>
      <cdr:y>0.28228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215713" y="988828"/>
          <a:ext cx="786809" cy="4146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 smtClean="0"/>
            <a:t>23%</a:t>
          </a:r>
          <a:endParaRPr lang="en-US" sz="1800" dirty="0"/>
        </a:p>
      </cdr:txBody>
    </cdr:sp>
  </cdr:relSizeAnchor>
  <cdr:relSizeAnchor xmlns:cdr="http://schemas.openxmlformats.org/drawingml/2006/chartDrawing">
    <cdr:from>
      <cdr:x>0.69266</cdr:x>
      <cdr:y>0.37851</cdr:y>
    </cdr:from>
    <cdr:to>
      <cdr:x>0.7613</cdr:x>
      <cdr:y>0.47474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544784" y="1881963"/>
          <a:ext cx="648586" cy="4784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 smtClean="0">
              <a:solidFill>
                <a:schemeClr val="tx1"/>
              </a:solidFill>
            </a:rPr>
            <a:t>11%</a:t>
          </a:r>
          <a:endParaRPr lang="en-US" sz="1800" dirty="0">
            <a:solidFill>
              <a:schemeClr val="tx1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BF50E-7989-4E97-9F6D-8D683A6B37A1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703-D69B-48EC-91DA-14F33C906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130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BF50E-7989-4E97-9F6D-8D683A6B37A1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703-D69B-48EC-91DA-14F33C906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852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BF50E-7989-4E97-9F6D-8D683A6B37A1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703-D69B-48EC-91DA-14F33C906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03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BF50E-7989-4E97-9F6D-8D683A6B37A1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703-D69B-48EC-91DA-14F33C906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840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BF50E-7989-4E97-9F6D-8D683A6B37A1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703-D69B-48EC-91DA-14F33C906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425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BF50E-7989-4E97-9F6D-8D683A6B37A1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703-D69B-48EC-91DA-14F33C906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826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BF50E-7989-4E97-9F6D-8D683A6B37A1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703-D69B-48EC-91DA-14F33C906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232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BF50E-7989-4E97-9F6D-8D683A6B37A1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703-D69B-48EC-91DA-14F33C906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796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BF50E-7989-4E97-9F6D-8D683A6B37A1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703-D69B-48EC-91DA-14F33C906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54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BF50E-7989-4E97-9F6D-8D683A6B37A1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703-D69B-48EC-91DA-14F33C906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380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BF50E-7989-4E97-9F6D-8D683A6B37A1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7703-D69B-48EC-91DA-14F33C906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459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BF50E-7989-4E97-9F6D-8D683A6B37A1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D7703-D69B-48EC-91DA-14F33C906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054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hyperlink" Target="http://www.mprnews.org/story/2015/05/29/augsburg-mctc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957724"/>
            <a:ext cx="9610027" cy="1915647"/>
          </a:xfrm>
        </p:spPr>
        <p:txBody>
          <a:bodyPr/>
          <a:lstStyle/>
          <a:p>
            <a:r>
              <a:rPr lang="en-US" dirty="0" smtClean="0"/>
              <a:t>Liberal Learning for the 21</a:t>
            </a:r>
            <a:r>
              <a:rPr lang="en-US" baseline="30000" dirty="0" smtClean="0"/>
              <a:t>st</a:t>
            </a:r>
            <a:r>
              <a:rPr lang="en-US" dirty="0" smtClean="0"/>
              <a:t> c.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b="1" dirty="0" smtClean="0"/>
              <a:t>Focused </a:t>
            </a:r>
            <a:r>
              <a:rPr lang="en-US" sz="2800" b="1" dirty="0" smtClean="0"/>
              <a:t>conversation #2 in the Gen Ed </a:t>
            </a:r>
            <a:r>
              <a:rPr lang="en-US" sz="2800" b="1" dirty="0" smtClean="0"/>
              <a:t>Review:</a:t>
            </a:r>
            <a:br>
              <a:rPr lang="en-US" sz="2800" b="1" dirty="0" smtClean="0"/>
            </a:br>
            <a:r>
              <a:rPr lang="en-US" sz="2800" b="1" dirty="0" smtClean="0"/>
              <a:t>How do our students navigate the curriculum?</a:t>
            </a:r>
            <a:endParaRPr lang="en-US" sz="28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4008" y="4476307"/>
            <a:ext cx="10103441" cy="1613343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The Team:</a:t>
            </a:r>
            <a:r>
              <a:rPr lang="en-US" dirty="0" smtClean="0">
                <a:solidFill>
                  <a:srgbClr val="C00000"/>
                </a:solidFill>
              </a:rPr>
              <a:t>  </a:t>
            </a:r>
            <a:r>
              <a:rPr lang="en-US" dirty="0">
                <a:solidFill>
                  <a:srgbClr val="C00000"/>
                </a:solidFill>
              </a:rPr>
              <a:t>Matthew Beckman (Biology), Pavel </a:t>
            </a:r>
            <a:r>
              <a:rPr lang="en-US" dirty="0" err="1">
                <a:solidFill>
                  <a:srgbClr val="C00000"/>
                </a:solidFill>
              </a:rPr>
              <a:t>Belik</a:t>
            </a:r>
            <a:r>
              <a:rPr lang="en-US" dirty="0">
                <a:solidFill>
                  <a:srgbClr val="C00000"/>
                </a:solidFill>
              </a:rPr>
              <a:t> (Math), Katie Bishop (Dean’s Office), Ben </a:t>
            </a:r>
            <a:r>
              <a:rPr lang="en-US" dirty="0" err="1">
                <a:solidFill>
                  <a:srgbClr val="C00000"/>
                </a:solidFill>
              </a:rPr>
              <a:t>Denkinger</a:t>
            </a:r>
            <a:r>
              <a:rPr lang="en-US" dirty="0">
                <a:solidFill>
                  <a:srgbClr val="C00000"/>
                </a:solidFill>
              </a:rPr>
              <a:t> (Psychology), Jacqui deVries (Gen Ed / History), Chris </a:t>
            </a:r>
            <a:r>
              <a:rPr lang="en-US" dirty="0" err="1">
                <a:solidFill>
                  <a:srgbClr val="C00000"/>
                </a:solidFill>
              </a:rPr>
              <a:t>Houltberg</a:t>
            </a:r>
            <a:r>
              <a:rPr lang="en-US" dirty="0">
                <a:solidFill>
                  <a:srgbClr val="C00000"/>
                </a:solidFill>
              </a:rPr>
              <a:t> (Art), Doug Green (English), Elise </a:t>
            </a:r>
            <a:r>
              <a:rPr lang="en-US" dirty="0" err="1">
                <a:solidFill>
                  <a:srgbClr val="C00000"/>
                </a:solidFill>
              </a:rPr>
              <a:t>Marubbio</a:t>
            </a:r>
            <a:r>
              <a:rPr lang="en-US" dirty="0">
                <a:solidFill>
                  <a:srgbClr val="C00000"/>
                </a:solidFill>
              </a:rPr>
              <a:t> (American Indian Studies</a:t>
            </a:r>
            <a:r>
              <a:rPr lang="en-US" dirty="0" smtClean="0">
                <a:solidFill>
                  <a:srgbClr val="C00000"/>
                </a:solidFill>
              </a:rPr>
              <a:t>), Shannon Smith (advising), Stu </a:t>
            </a:r>
            <a:r>
              <a:rPr lang="en-US" dirty="0" err="1" smtClean="0">
                <a:solidFill>
                  <a:srgbClr val="C00000"/>
                </a:solidFill>
              </a:rPr>
              <a:t>Stoller</a:t>
            </a:r>
            <a:r>
              <a:rPr lang="en-US" dirty="0" smtClean="0">
                <a:solidFill>
                  <a:srgbClr val="C00000"/>
                </a:solidFill>
              </a:rPr>
              <a:t> (Business)  -- with support from Mara Kilgore, </a:t>
            </a:r>
            <a:r>
              <a:rPr lang="en-US" dirty="0" err="1" smtClean="0">
                <a:solidFill>
                  <a:srgbClr val="C00000"/>
                </a:solidFill>
              </a:rPr>
              <a:t>carrie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shidla</a:t>
            </a:r>
            <a:r>
              <a:rPr lang="en-US" dirty="0" smtClean="0">
                <a:solidFill>
                  <a:srgbClr val="C00000"/>
                </a:solidFill>
              </a:rPr>
              <a:t>, William </a:t>
            </a:r>
            <a:r>
              <a:rPr lang="en-US" dirty="0" err="1" smtClean="0">
                <a:solidFill>
                  <a:srgbClr val="C00000"/>
                </a:solidFill>
              </a:rPr>
              <a:t>mullen</a:t>
            </a:r>
            <a:r>
              <a:rPr lang="en-US" dirty="0" smtClean="0">
                <a:solidFill>
                  <a:srgbClr val="C00000"/>
                </a:solidFill>
              </a:rPr>
              <a:t>, and many others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12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145936" cy="1400530"/>
          </a:xfrm>
        </p:spPr>
        <p:txBody>
          <a:bodyPr/>
          <a:lstStyle/>
          <a:p>
            <a:r>
              <a:rPr lang="en-US" dirty="0" smtClean="0"/>
              <a:t>Liberal Arts Foundation courses:</a:t>
            </a:r>
            <a:br>
              <a:rPr lang="en-US" dirty="0" smtClean="0"/>
            </a:br>
            <a:r>
              <a:rPr lang="en-US" sz="3200" dirty="0" smtClean="0"/>
              <a:t>% of students fulfilling all requirements at Augsburg</a:t>
            </a:r>
            <a:endParaRPr lang="en-US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0939003"/>
              </p:ext>
            </p:extLst>
          </p:nvPr>
        </p:nvGraphicFramePr>
        <p:xfrm>
          <a:off x="646112" y="2073349"/>
          <a:ext cx="9082679" cy="4571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728792" y="2381693"/>
            <a:ext cx="22222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“Fifteen years ago, AP, IB, and PSEO transfer credit was the exception; now it’s the norm” – </a:t>
            </a:r>
          </a:p>
          <a:p>
            <a:endParaRPr lang="en-US" dirty="0"/>
          </a:p>
          <a:p>
            <a:r>
              <a:rPr lang="en-US" dirty="0" smtClean="0"/>
              <a:t>William Mullen, VP Enrollment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60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Transfer Students*</a:t>
            </a:r>
            <a:br>
              <a:rPr lang="en-US" dirty="0" smtClean="0"/>
            </a:br>
            <a:r>
              <a:rPr lang="en-US" sz="2000" dirty="0" smtClean="0"/>
              <a:t> *The MN transfer agreement (the “</a:t>
            </a:r>
            <a:r>
              <a:rPr lang="en-US" sz="2000" dirty="0" err="1" smtClean="0"/>
              <a:t>Auggie</a:t>
            </a:r>
            <a:r>
              <a:rPr lang="en-US" sz="2000" dirty="0" smtClean="0"/>
              <a:t> Plan”), signed with area community colleges </a:t>
            </a:r>
            <a:r>
              <a:rPr lang="en-US" sz="2000" dirty="0" smtClean="0">
                <a:hlinkClick r:id="rId2"/>
              </a:rPr>
              <a:t>in June 2015</a:t>
            </a:r>
            <a:r>
              <a:rPr lang="en-US" sz="2000" dirty="0" smtClean="0"/>
              <a:t>, is expected to boost transfer #s: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24878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3496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Students:  </a:t>
            </a:r>
            <a:r>
              <a:rPr lang="en-US" sz="2800" dirty="0" smtClean="0"/>
              <a:t>now</a:t>
            </a:r>
            <a:r>
              <a:rPr lang="en-US" dirty="0" smtClean="0"/>
              <a:t> </a:t>
            </a:r>
            <a:r>
              <a:rPr lang="en-US" sz="2800" dirty="0" smtClean="0"/>
              <a:t>make up 35% or more of our undergraduate student population</a:t>
            </a:r>
            <a:endParaRPr lang="en-US" sz="28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8223721"/>
              </p:ext>
            </p:extLst>
          </p:nvPr>
        </p:nvGraphicFramePr>
        <p:xfrm>
          <a:off x="1329070" y="1775636"/>
          <a:ext cx="9357980" cy="4568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787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892" y="442327"/>
            <a:ext cx="10603620" cy="1400530"/>
          </a:xfrm>
        </p:spPr>
        <p:txBody>
          <a:bodyPr/>
          <a:lstStyle/>
          <a:p>
            <a:r>
              <a:rPr lang="en-US" dirty="0" smtClean="0"/>
              <a:t>Effective Writing:</a:t>
            </a:r>
            <a:br>
              <a:rPr lang="en-US" dirty="0" smtClean="0"/>
            </a:br>
            <a:r>
              <a:rPr lang="en-US" sz="2800" dirty="0" smtClean="0"/>
              <a:t>More than 40% of students do not take ENL 111 at Augsburg</a:t>
            </a:r>
            <a:endParaRPr lang="en-US" sz="2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1815187"/>
              </p:ext>
            </p:extLst>
          </p:nvPr>
        </p:nvGraphicFramePr>
        <p:xfrm>
          <a:off x="967563" y="2073349"/>
          <a:ext cx="9911718" cy="43794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3529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452" y="494282"/>
            <a:ext cx="10922939" cy="140053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Effective Reading?</a:t>
            </a:r>
            <a:r>
              <a:rPr lang="en-US" dirty="0"/>
              <a:t/>
            </a:r>
            <a:br>
              <a:rPr lang="en-US" dirty="0"/>
            </a:br>
            <a:r>
              <a:rPr lang="en-US" sz="3200" dirty="0" smtClean="0"/>
              <a:t>Nearly 40% of first-year students fall in the bottom two quintiles of ACT Reading scores</a:t>
            </a:r>
            <a:endParaRPr lang="en-US" sz="32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6251436"/>
              </p:ext>
            </p:extLst>
          </p:nvPr>
        </p:nvGraphicFramePr>
        <p:xfrm>
          <a:off x="988828" y="2254102"/>
          <a:ext cx="9859281" cy="4198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602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Modern Language Requirement 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1629445"/>
              </p:ext>
            </p:extLst>
          </p:nvPr>
        </p:nvGraphicFramePr>
        <p:xfrm>
          <a:off x="1073889" y="1552354"/>
          <a:ext cx="7878726" cy="46960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250326" y="2243470"/>
            <a:ext cx="24773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Most Common Languages:</a:t>
            </a:r>
          </a:p>
          <a:p>
            <a:endParaRPr lang="en-US" dirty="0"/>
          </a:p>
          <a:p>
            <a:r>
              <a:rPr lang="en-US" dirty="0" smtClean="0"/>
              <a:t>Hmong</a:t>
            </a:r>
          </a:p>
          <a:p>
            <a:r>
              <a:rPr lang="en-US" dirty="0" smtClean="0"/>
              <a:t>Amharic</a:t>
            </a:r>
          </a:p>
          <a:p>
            <a:r>
              <a:rPr lang="en-US" dirty="0" smtClean="0"/>
              <a:t>Somali</a:t>
            </a:r>
          </a:p>
          <a:p>
            <a:r>
              <a:rPr lang="en-US" dirty="0" smtClean="0"/>
              <a:t>Arabic</a:t>
            </a:r>
          </a:p>
          <a:p>
            <a:r>
              <a:rPr lang="en-US" dirty="0" smtClean="0"/>
              <a:t>Vietnamese</a:t>
            </a:r>
          </a:p>
          <a:p>
            <a:r>
              <a:rPr lang="en-US" dirty="0" smtClean="0"/>
              <a:t>Lao</a:t>
            </a:r>
          </a:p>
          <a:p>
            <a:r>
              <a:rPr lang="en-US" dirty="0" smtClean="0"/>
              <a:t>Swahili</a:t>
            </a:r>
          </a:p>
        </p:txBody>
      </p:sp>
    </p:spTree>
    <p:extLst>
      <p:ext uri="{BB962C8B-B14F-4D97-AF65-F5344CB8AC3E}">
        <p14:creationId xmlns:p14="http://schemas.microsoft.com/office/powerpoint/2010/main" val="243634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193339" cy="1400530"/>
          </a:xfrm>
        </p:spPr>
        <p:txBody>
          <a:bodyPr/>
          <a:lstStyle/>
          <a:p>
            <a:r>
              <a:rPr lang="en-US" dirty="0" smtClean="0"/>
              <a:t>Modern Language requirement:</a:t>
            </a:r>
            <a:br>
              <a:rPr lang="en-US" dirty="0" smtClean="0"/>
            </a:br>
            <a:r>
              <a:rPr lang="en-US" sz="3200" dirty="0" smtClean="0"/>
              <a:t>% of graduates completing courses at Augsburg</a:t>
            </a:r>
            <a:endParaRPr lang="en-US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5758135"/>
              </p:ext>
            </p:extLst>
          </p:nvPr>
        </p:nvGraphicFramePr>
        <p:xfrm>
          <a:off x="990600" y="1995055"/>
          <a:ext cx="9421091" cy="4592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432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0" y="452718"/>
            <a:ext cx="10858317" cy="1400530"/>
          </a:xfrm>
        </p:spPr>
        <p:txBody>
          <a:bodyPr/>
          <a:lstStyle/>
          <a:p>
            <a:r>
              <a:rPr lang="en-US" dirty="0" smtClean="0"/>
              <a:t>Too many requirements?  </a:t>
            </a:r>
            <a:br>
              <a:rPr lang="en-US" dirty="0" smtClean="0"/>
            </a:br>
            <a:r>
              <a:rPr lang="en-US" sz="2800" dirty="0" smtClean="0"/>
              <a:t>A Sample Comparison of Required Credits for Major / Core* </a:t>
            </a:r>
            <a:endParaRPr lang="en-US" sz="2800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0912761"/>
              </p:ext>
            </p:extLst>
          </p:nvPr>
        </p:nvGraphicFramePr>
        <p:xfrm>
          <a:off x="1007918" y="1853248"/>
          <a:ext cx="9831531" cy="412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007918" y="5974773"/>
            <a:ext cx="100791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*</a:t>
            </a:r>
            <a:r>
              <a:rPr lang="en-US" sz="1600" dirty="0"/>
              <a:t>assuming </a:t>
            </a:r>
            <a:r>
              <a:rPr lang="en-US" sz="1600" dirty="0" smtClean="0"/>
              <a:t>a </a:t>
            </a:r>
            <a:r>
              <a:rPr lang="en-US" sz="1600" dirty="0"/>
              <a:t>mythical student </a:t>
            </a:r>
            <a:r>
              <a:rPr lang="en-US" sz="1600" dirty="0" smtClean="0"/>
              <a:t>who places into </a:t>
            </a:r>
            <a:r>
              <a:rPr lang="en-US" sz="1600" dirty="0"/>
              <a:t>MPG </a:t>
            </a:r>
            <a:r>
              <a:rPr lang="en-US" sz="1600" dirty="0" smtClean="0"/>
              <a:t>4/Effective Writing /Modern </a:t>
            </a:r>
            <a:r>
              <a:rPr lang="en-US" sz="1600" dirty="0"/>
              <a:t>Language I and has no credits in transfer. </a:t>
            </a:r>
            <a:r>
              <a:rPr lang="en-US" sz="1600" dirty="0" smtClean="0"/>
              <a:t>This does not include HPE or Augsburg </a:t>
            </a:r>
            <a:r>
              <a:rPr lang="en-US" sz="1600" dirty="0"/>
              <a:t>Experience as a credit, since </a:t>
            </a:r>
            <a:r>
              <a:rPr lang="en-US" sz="1600" dirty="0" smtClean="0"/>
              <a:t>these </a:t>
            </a:r>
            <a:r>
              <a:rPr lang="en-US" sz="1600" dirty="0"/>
              <a:t>can be done through non-credit </a:t>
            </a:r>
            <a:r>
              <a:rPr lang="en-US" sz="1600" dirty="0" smtClean="0"/>
              <a:t>experience.   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0126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150044" cy="1400530"/>
          </a:xfrm>
        </p:spPr>
        <p:txBody>
          <a:bodyPr/>
          <a:lstStyle/>
          <a:p>
            <a:r>
              <a:rPr lang="en-US" dirty="0" smtClean="0"/>
              <a:t>Instructor Status (Spring 2016):</a:t>
            </a:r>
            <a:br>
              <a:rPr lang="en-US" dirty="0" smtClean="0"/>
            </a:br>
            <a:r>
              <a:rPr lang="en-US" sz="3200" dirty="0" smtClean="0"/>
              <a:t>% of Gen Ed courses taught by adjuncts (estimate) </a:t>
            </a:r>
            <a:endParaRPr lang="en-US" sz="32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8397994"/>
              </p:ext>
            </p:extLst>
          </p:nvPr>
        </p:nvGraphicFramePr>
        <p:xfrm>
          <a:off x="1103313" y="1776845"/>
          <a:ext cx="9495414" cy="44715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330036" y="6338455"/>
            <a:ext cx="8720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*NSM / lab courses do not include #s for labs taught by additional professors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23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Models of General Education</a:t>
            </a:r>
            <a:endParaRPr lang="en-US" dirty="0"/>
          </a:p>
        </p:txBody>
      </p:sp>
      <p:pic>
        <p:nvPicPr>
          <p:cNvPr id="2050" name="Picture 2" descr="http://www.wm.edu/as/undergraduate/images/coll-images/coll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208" y="1475508"/>
            <a:ext cx="7883669" cy="4364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67209" y="6068291"/>
            <a:ext cx="10053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William and Mary’s new “College Curriculum” approved by faculty in 2013 and scheduled for adoption on 2015:  focuses on skills, methods, connections and integration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977745" y="1610591"/>
            <a:ext cx="2815937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COLL 100 is about big questions and big ideas — the significant concepts, beliefs and creative visions, theories and discoveries that have shaped our understanding of the world</a:t>
            </a:r>
            <a:r>
              <a:rPr lang="en-US" sz="1200" dirty="0" smtClean="0"/>
              <a:t>.</a:t>
            </a:r>
          </a:p>
          <a:p>
            <a:endParaRPr lang="en-US" sz="1200" dirty="0" smtClean="0"/>
          </a:p>
          <a:p>
            <a:r>
              <a:rPr lang="en-US" sz="1200" dirty="0" smtClean="0"/>
              <a:t>COLL </a:t>
            </a:r>
            <a:r>
              <a:rPr lang="en-US" sz="1200" dirty="0"/>
              <a:t>150 </a:t>
            </a:r>
            <a:r>
              <a:rPr lang="en-US" sz="1200" dirty="0" smtClean="0"/>
              <a:t>asks students to </a:t>
            </a:r>
            <a:r>
              <a:rPr lang="en-US" sz="1200" dirty="0"/>
              <a:t>engage in deep readings and group discussions of texts, data, or methods of inquiry from the discipline. </a:t>
            </a:r>
            <a:endParaRPr lang="en-US" sz="1200" dirty="0" smtClean="0"/>
          </a:p>
          <a:p>
            <a:endParaRPr lang="en-US" sz="1200" dirty="0" smtClean="0"/>
          </a:p>
          <a:p>
            <a:r>
              <a:rPr lang="en-US" sz="1200" dirty="0"/>
              <a:t>COLL 200 courses are about the academic disciplines – about where their practices intersect and diverge, the various ways they approach questions of evidence and conclusions, and how, together, they comprise the broader framework of the liberal arts.</a:t>
            </a:r>
            <a:endParaRPr lang="en-US" sz="12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73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45130" y="431936"/>
            <a:ext cx="9404723" cy="1400530"/>
          </a:xfrm>
        </p:spPr>
        <p:txBody>
          <a:bodyPr>
            <a:normAutofit fontScale="90000"/>
          </a:bodyPr>
          <a:lstStyle/>
          <a:p>
            <a:r>
              <a:rPr lang="en-US" sz="4800" dirty="0" smtClean="0"/>
              <a:t>Guiding Philosophy:  General </a:t>
            </a:r>
            <a:r>
              <a:rPr lang="en-US" sz="4800" dirty="0" smtClean="0"/>
              <a:t>Education …</a:t>
            </a:r>
            <a:endParaRPr lang="en-US" sz="4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67564" y="1935126"/>
            <a:ext cx="9082290" cy="431327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“is more than simply a curriculum; it is possibly the most important manifestation of an institutions educational mission.”*</a:t>
            </a:r>
          </a:p>
          <a:p>
            <a:r>
              <a:rPr lang="en-US" sz="2400" dirty="0" smtClean="0"/>
              <a:t>should include a clear programmatic purpose, resonate with the institution’s distinctive mission, and include transparent, powerful goals and outcomes for student learning</a:t>
            </a:r>
          </a:p>
          <a:p>
            <a:r>
              <a:rPr lang="en-US" sz="2400" dirty="0" smtClean="0"/>
              <a:t>needs to provide guided pathways to create equitable access to excellence for all students**</a:t>
            </a:r>
          </a:p>
          <a:p>
            <a:r>
              <a:rPr lang="en-US" sz="2400" dirty="0" smtClean="0"/>
              <a:t>should prepare a student for Signature Work*** 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095154" y="5741581"/>
            <a:ext cx="103242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*Andrea </a:t>
            </a:r>
            <a:r>
              <a:rPr lang="en-US" sz="1600" dirty="0" err="1" smtClean="0"/>
              <a:t>Leskes</a:t>
            </a:r>
            <a:r>
              <a:rPr lang="en-US" sz="1600" dirty="0" smtClean="0"/>
              <a:t> and Ross Miller, </a:t>
            </a:r>
            <a:r>
              <a:rPr lang="en-US" sz="1600" i="1" dirty="0" smtClean="0"/>
              <a:t>General Education:  A Self-Study Guide for Review and Assessment</a:t>
            </a:r>
            <a:r>
              <a:rPr lang="en-US" sz="1600" dirty="0" smtClean="0"/>
              <a:t> (AACU, 2005), p.3.   </a:t>
            </a:r>
            <a:endParaRPr lang="en-US" sz="1600" dirty="0" smtClean="0"/>
          </a:p>
          <a:p>
            <a:r>
              <a:rPr lang="en-US" sz="1600" dirty="0" smtClean="0"/>
              <a:t>**</a:t>
            </a:r>
            <a:r>
              <a:rPr lang="en-US" sz="1600" dirty="0" smtClean="0"/>
              <a:t>Paul L. Gaston, </a:t>
            </a:r>
            <a:r>
              <a:rPr lang="en-US" sz="1600" i="1" dirty="0" smtClean="0"/>
              <a:t>General Education Transformed:  How We Can, Why We Must </a:t>
            </a:r>
            <a:r>
              <a:rPr lang="en-US" sz="1600" dirty="0" smtClean="0"/>
              <a:t>(AACU 2015). </a:t>
            </a:r>
          </a:p>
          <a:p>
            <a:r>
              <a:rPr lang="en-US" sz="1600" dirty="0" smtClean="0"/>
              <a:t>***Carol Geary Schneider, “The Leap Challenge,” </a:t>
            </a:r>
            <a:r>
              <a:rPr lang="en-US" sz="1600" i="1" dirty="0" smtClean="0"/>
              <a:t>Liberal Education </a:t>
            </a:r>
            <a:r>
              <a:rPr lang="en-US" sz="1600" dirty="0" smtClean="0"/>
              <a:t>(Winter/Spring 2015)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9169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1507"/>
            <a:ext cx="10515600" cy="1329181"/>
          </a:xfrm>
        </p:spPr>
        <p:txBody>
          <a:bodyPr>
            <a:noAutofit/>
          </a:bodyPr>
          <a:lstStyle/>
          <a:p>
            <a:r>
              <a:rPr lang="en-US" sz="4800" dirty="0" smtClean="0"/>
              <a:t>Why consider revisions now?</a:t>
            </a:r>
            <a:br>
              <a:rPr lang="en-US" sz="4800" dirty="0" smtClean="0"/>
            </a:br>
            <a:endParaRPr lang="en-US" sz="48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/>
              <a:t>Changing Institutional Contexts:</a:t>
            </a:r>
            <a:r>
              <a:rPr lang="en-US" dirty="0"/>
              <a:t>  </a:t>
            </a:r>
            <a:endParaRPr lang="en-US" dirty="0" smtClean="0"/>
          </a:p>
          <a:p>
            <a:r>
              <a:rPr lang="en-US" dirty="0" smtClean="0"/>
              <a:t>In 2009, </a:t>
            </a:r>
            <a:r>
              <a:rPr lang="en-US" dirty="0"/>
              <a:t>the College adopted a new mission statement </a:t>
            </a:r>
            <a:endParaRPr lang="en-US" dirty="0" smtClean="0"/>
          </a:p>
          <a:p>
            <a:r>
              <a:rPr lang="en-US" dirty="0" smtClean="0"/>
              <a:t>In 2014, the faculty approved </a:t>
            </a:r>
            <a:r>
              <a:rPr lang="en-US" dirty="0"/>
              <a:t>new institutional Student Learning Outcomes (</a:t>
            </a:r>
            <a:r>
              <a:rPr lang="en-US" dirty="0" err="1"/>
              <a:t>iSLOs</a:t>
            </a:r>
            <a:r>
              <a:rPr lang="en-US" dirty="0"/>
              <a:t>)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student body has grown increasingly </a:t>
            </a:r>
            <a:r>
              <a:rPr lang="en-US" dirty="0" smtClean="0"/>
              <a:t>diverse</a:t>
            </a:r>
          </a:p>
          <a:p>
            <a:r>
              <a:rPr lang="en-US" dirty="0" smtClean="0"/>
              <a:t>Institutional </a:t>
            </a:r>
            <a:r>
              <a:rPr lang="en-US" dirty="0"/>
              <a:t>assessment data is revealing shortcomings in student achievement in key areas.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/>
              <a:t>Changing External Contexts:</a:t>
            </a:r>
            <a:r>
              <a:rPr lang="en-US" dirty="0"/>
              <a:t>  </a:t>
            </a:r>
            <a:endParaRPr lang="en-US" dirty="0" smtClean="0"/>
          </a:p>
          <a:p>
            <a:r>
              <a:rPr lang="en-US" dirty="0" smtClean="0"/>
              <a:t>Since </a:t>
            </a:r>
            <a:r>
              <a:rPr lang="en-US" dirty="0"/>
              <a:t>2002, the political and economic landscape of the country has </a:t>
            </a:r>
            <a:r>
              <a:rPr lang="en-US" dirty="0" smtClean="0"/>
              <a:t>shifted  </a:t>
            </a:r>
          </a:p>
          <a:p>
            <a:r>
              <a:rPr lang="en-US" dirty="0" smtClean="0"/>
              <a:t>Since </a:t>
            </a:r>
            <a:r>
              <a:rPr lang="en-US" dirty="0"/>
              <a:t>the Great Recession, students and parents place more emphasis on ROI, requiring colleges to rearticulate the benefits of liberal </a:t>
            </a:r>
            <a:r>
              <a:rPr lang="en-US" dirty="0" smtClean="0"/>
              <a:t>learning </a:t>
            </a:r>
          </a:p>
          <a:p>
            <a:r>
              <a:rPr lang="en-US" dirty="0" smtClean="0"/>
              <a:t>High </a:t>
            </a:r>
            <a:r>
              <a:rPr lang="en-US" dirty="0"/>
              <a:t>school curriculum has changed during this time (“No Child Left Behind</a:t>
            </a:r>
            <a:r>
              <a:rPr lang="en-US" dirty="0" smtClean="0"/>
              <a:t>”) </a:t>
            </a:r>
          </a:p>
          <a:p>
            <a:r>
              <a:rPr lang="en-US" dirty="0"/>
              <a:t>T</a:t>
            </a:r>
            <a:r>
              <a:rPr lang="en-US" dirty="0" smtClean="0"/>
              <a:t>echnology </a:t>
            </a:r>
            <a:r>
              <a:rPr lang="en-US" dirty="0"/>
              <a:t>has pervaded the educational </a:t>
            </a:r>
            <a:r>
              <a:rPr lang="en-US" dirty="0" smtClean="0"/>
              <a:t>experience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46297" y="1137685"/>
            <a:ext cx="9103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Don’t we have enough change going on at the College?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21750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Learning Outcomes – </a:t>
            </a:r>
            <a:br>
              <a:rPr lang="en-US" dirty="0" smtClean="0"/>
            </a:br>
            <a:r>
              <a:rPr lang="en-US" sz="3200" dirty="0" smtClean="0"/>
              <a:t>Adopted by faculty in December 2014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>
                <a:cs typeface="Gill Sans"/>
              </a:rPr>
              <a:t>As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cs typeface="Arial Narrow"/>
              </a:rPr>
              <a:t>INFORMED CITIZENS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cs typeface="Arial Narrow"/>
              </a:rPr>
              <a:t>, </a:t>
            </a:r>
            <a:r>
              <a:rPr lang="en-US" dirty="0">
                <a:cs typeface="Gill Sans"/>
              </a:rPr>
              <a:t>students are learning to … </a:t>
            </a:r>
          </a:p>
          <a:p>
            <a:pPr marL="461963">
              <a:spcBef>
                <a:spcPts val="0"/>
              </a:spcBef>
            </a:pPr>
            <a:r>
              <a:rPr lang="en-US" dirty="0">
                <a:cs typeface="Gill Sans"/>
              </a:rPr>
              <a:t>engage their communities and demonstrate a sense of agency to create change in ethical and informed ways  </a:t>
            </a:r>
          </a:p>
          <a:p>
            <a:pPr marL="119063" indent="0">
              <a:spcBef>
                <a:spcPts val="0"/>
              </a:spcBef>
              <a:buNone/>
            </a:pPr>
            <a:r>
              <a:rPr lang="en-US" b="1" dirty="0">
                <a:solidFill>
                  <a:srgbClr val="31859C"/>
                </a:solidFill>
                <a:cs typeface="Arial Narrow"/>
              </a:rPr>
              <a:t>	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cs typeface="Arial Narrow"/>
              </a:rPr>
              <a:t>(Civic Engagement/Ethical Reasoning)</a:t>
            </a:r>
          </a:p>
          <a:p>
            <a:pPr marL="119063" indent="0">
              <a:spcBef>
                <a:spcPts val="0"/>
              </a:spcBef>
              <a:buNone/>
            </a:pPr>
            <a:endParaRPr lang="en-US" sz="800" dirty="0">
              <a:solidFill>
                <a:srgbClr val="31859C"/>
              </a:solidFill>
              <a:cs typeface="Arial Narrow"/>
            </a:endParaRPr>
          </a:p>
          <a:p>
            <a:pPr marL="461963">
              <a:spcBef>
                <a:spcPts val="0"/>
              </a:spcBef>
            </a:pPr>
            <a:r>
              <a:rPr lang="en-US" dirty="0">
                <a:cs typeface="Gill Sans"/>
              </a:rPr>
              <a:t>explain diverse positions and collaborate effectively across social, cultural and geographic differences in local and global contexts 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cs typeface="Arial Narrow"/>
              </a:rPr>
              <a:t>(Global Awareness/Intercultural Competence)</a:t>
            </a:r>
            <a:r>
              <a:rPr lang="en-US" b="1" dirty="0">
                <a:solidFill>
                  <a:srgbClr val="31859C"/>
                </a:solidFill>
                <a:cs typeface="Arial Narrow"/>
              </a:rPr>
              <a:t/>
            </a:r>
            <a:br>
              <a:rPr lang="en-US" b="1" dirty="0">
                <a:solidFill>
                  <a:srgbClr val="31859C"/>
                </a:solidFill>
                <a:cs typeface="Arial Narrow"/>
              </a:rPr>
            </a:br>
            <a:endParaRPr lang="en-US" b="1" dirty="0">
              <a:solidFill>
                <a:srgbClr val="31859C"/>
              </a:solidFill>
              <a:cs typeface="Arial Narrow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cs typeface="Gill Sans"/>
              </a:rPr>
              <a:t>As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cs typeface="Arial Narrow"/>
              </a:rPr>
              <a:t>THOUGHTFUL STEWARDS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cs typeface="Arial Narrow"/>
              </a:rPr>
              <a:t>, </a:t>
            </a:r>
            <a:r>
              <a:rPr lang="en-US" dirty="0">
                <a:cs typeface="Gill Sans"/>
              </a:rPr>
              <a:t>students are learning to … </a:t>
            </a:r>
          </a:p>
          <a:p>
            <a:pPr marL="461963">
              <a:spcBef>
                <a:spcPts val="0"/>
              </a:spcBef>
            </a:pPr>
            <a:r>
              <a:rPr lang="en-US" dirty="0">
                <a:cs typeface="Gill Sans"/>
              </a:rPr>
              <a:t>critically engage their own beliefs and articulate their gifts and goals for meaningful life and work in a pluralistic context </a:t>
            </a:r>
          </a:p>
          <a:p>
            <a:pPr marL="119063" indent="0">
              <a:spcBef>
                <a:spcPts val="0"/>
              </a:spcBef>
              <a:buNone/>
            </a:pPr>
            <a:r>
              <a:rPr lang="en-US" b="1" dirty="0">
                <a:solidFill>
                  <a:srgbClr val="558ED5"/>
                </a:solidFill>
                <a:cs typeface="Arial Narrow"/>
              </a:rPr>
              <a:t>	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cs typeface="Arial Narrow"/>
              </a:rPr>
              <a:t>(Vocation/Religious Literacy) </a:t>
            </a:r>
          </a:p>
          <a:p>
            <a:pPr marL="119063" indent="0">
              <a:spcBef>
                <a:spcPts val="0"/>
              </a:spcBef>
              <a:buNone/>
            </a:pPr>
            <a:endParaRPr lang="en-US" sz="900" dirty="0">
              <a:solidFill>
                <a:srgbClr val="31859C"/>
              </a:solidFill>
              <a:cs typeface="Arial Narrow"/>
            </a:endParaRPr>
          </a:p>
          <a:p>
            <a:pPr marL="461963">
              <a:spcBef>
                <a:spcPts val="0"/>
              </a:spcBef>
            </a:pPr>
            <a:r>
              <a:rPr lang="en-US" dirty="0">
                <a:cs typeface="Gill Sans"/>
              </a:rPr>
              <a:t>identify the broad foundations for sustainable living and apply them in demonstrable ways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cs typeface="Arial Narrow"/>
              </a:rPr>
              <a:t>(Health and Wellness/Sustainability)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10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Learning Outcomes – </a:t>
            </a:r>
            <a:br>
              <a:rPr lang="en-US" dirty="0" smtClean="0"/>
            </a:br>
            <a:r>
              <a:rPr lang="en-US" sz="3200" dirty="0" smtClean="0"/>
              <a:t>Adopted by faculty in December 2014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>
                <a:cs typeface="Gill Sans"/>
              </a:rPr>
              <a:t>As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cs typeface="Arial Narrow"/>
              </a:rPr>
              <a:t>CRITICAL THINKERS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cs typeface="Arial Narrow"/>
              </a:rPr>
              <a:t>, </a:t>
            </a:r>
            <a:r>
              <a:rPr lang="en-US" dirty="0">
                <a:cs typeface="Gill Sans"/>
              </a:rPr>
              <a:t>students are learning to … </a:t>
            </a:r>
          </a:p>
          <a:p>
            <a:pPr marL="461963">
              <a:spcBef>
                <a:spcPts val="0"/>
              </a:spcBef>
            </a:pPr>
            <a:r>
              <a:rPr lang="en-US" dirty="0">
                <a:cs typeface="Gill Sans"/>
              </a:rPr>
              <a:t>use appropriate methods to gather and analyze evidence, identify underlying assumptions, and evaluate competing claims</a:t>
            </a:r>
            <a:r>
              <a:rPr lang="en-US" dirty="0">
                <a:solidFill>
                  <a:srgbClr val="31859C"/>
                </a:solidFill>
                <a:cs typeface="Gill Sans"/>
              </a:rPr>
              <a:t>              </a:t>
            </a:r>
          </a:p>
          <a:p>
            <a:pPr marL="119063" indent="0">
              <a:spcBef>
                <a:spcPts val="0"/>
              </a:spcBef>
              <a:buNone/>
            </a:pPr>
            <a:r>
              <a:rPr lang="en-US" dirty="0">
                <a:solidFill>
                  <a:srgbClr val="31859C"/>
                </a:solidFill>
                <a:cs typeface="Gill Sans"/>
              </a:rPr>
              <a:t>     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cs typeface="Arial Narrow"/>
              </a:rPr>
              <a:t>(Critical Thinking / Information Literacy)</a:t>
            </a:r>
          </a:p>
          <a:p>
            <a:pPr marL="119063" indent="0">
              <a:spcBef>
                <a:spcPts val="0"/>
              </a:spcBef>
              <a:buNone/>
            </a:pPr>
            <a:endParaRPr lang="en-US" sz="800" dirty="0">
              <a:solidFill>
                <a:srgbClr val="31859C"/>
              </a:solidFill>
              <a:cs typeface="Arial Narrow"/>
            </a:endParaRPr>
          </a:p>
          <a:p>
            <a:pPr marL="461963">
              <a:spcBef>
                <a:spcPts val="0"/>
              </a:spcBef>
            </a:pPr>
            <a:r>
              <a:rPr lang="en-US" dirty="0">
                <a:cs typeface="Gill Sans"/>
              </a:rPr>
              <a:t>construct coherent, polished and persuasive arguments, narratives and explications in written, oral and other formats                         </a:t>
            </a:r>
          </a:p>
          <a:p>
            <a:pPr marL="119063" indent="0">
              <a:spcBef>
                <a:spcPts val="0"/>
              </a:spcBef>
              <a:buNone/>
            </a:pPr>
            <a:r>
              <a:rPr lang="en-US" dirty="0">
                <a:solidFill>
                  <a:srgbClr val="31859C"/>
                </a:solidFill>
                <a:cs typeface="Gill Sans"/>
              </a:rPr>
              <a:t>	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cs typeface="Arial Narrow"/>
              </a:rPr>
              <a:t>(Writing / Oral Communication)</a:t>
            </a:r>
            <a:r>
              <a:rPr lang="en-US" b="1" dirty="0">
                <a:solidFill>
                  <a:srgbClr val="31859C"/>
                </a:solidFill>
                <a:cs typeface="Arial Narrow"/>
              </a:rPr>
              <a:t/>
            </a:r>
            <a:br>
              <a:rPr lang="en-US" b="1" dirty="0">
                <a:solidFill>
                  <a:srgbClr val="31859C"/>
                </a:solidFill>
                <a:cs typeface="Arial Narrow"/>
              </a:rPr>
            </a:br>
            <a:endParaRPr lang="en-US" b="1" dirty="0">
              <a:solidFill>
                <a:srgbClr val="31859C"/>
              </a:solidFill>
              <a:cs typeface="Arial Narrow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cs typeface="Gill Sans"/>
              </a:rPr>
              <a:t>As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cs typeface="Arial Narrow"/>
              </a:rPr>
              <a:t>RESPONSIBLE LEADERS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cs typeface="Arial Narrow"/>
              </a:rPr>
              <a:t>,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cs typeface="Gill Sans"/>
              </a:rPr>
              <a:t> </a:t>
            </a:r>
            <a:r>
              <a:rPr lang="en-US" dirty="0">
                <a:cs typeface="Gill Sans"/>
              </a:rPr>
              <a:t>students are learning to … </a:t>
            </a:r>
          </a:p>
          <a:p>
            <a:pPr marL="461963">
              <a:spcBef>
                <a:spcPts val="0"/>
              </a:spcBef>
            </a:pPr>
            <a:r>
              <a:rPr lang="en-US" dirty="0">
                <a:cs typeface="Gill Sans"/>
              </a:rPr>
              <a:t>employ the fundamental principles of quantitative literacy to arrive at thoughtful judgments 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cs typeface="Arial Narrow"/>
              </a:rPr>
              <a:t>(Quantitative Literacy)</a:t>
            </a:r>
          </a:p>
          <a:p>
            <a:pPr marL="461963">
              <a:spcBef>
                <a:spcPts val="0"/>
              </a:spcBef>
            </a:pPr>
            <a:endParaRPr lang="en-US" sz="800" dirty="0">
              <a:solidFill>
                <a:srgbClr val="31859C"/>
              </a:solidFill>
              <a:cs typeface="Arial Narrow"/>
            </a:endParaRPr>
          </a:p>
          <a:p>
            <a:pPr marL="461963">
              <a:spcBef>
                <a:spcPts val="0"/>
              </a:spcBef>
            </a:pPr>
            <a:r>
              <a:rPr lang="en-US" dirty="0">
                <a:cs typeface="Gill Sans"/>
              </a:rPr>
              <a:t>articulate and solve problems in creative, analytical, and integrative ways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cs typeface="Arial Narrow"/>
              </a:rPr>
              <a:t>(Problem Solving / Integrative Learning)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92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preliminary 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5786" y="1626782"/>
            <a:ext cx="8944067" cy="462161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Our curriculum lacks “guided pathways” and can seem like a checklist of unconnected courses</a:t>
            </a:r>
          </a:p>
          <a:p>
            <a:pPr lvl="0"/>
            <a:r>
              <a:rPr lang="en-US" dirty="0"/>
              <a:t>Our </a:t>
            </a:r>
            <a:r>
              <a:rPr lang="en-US" dirty="0" err="1"/>
              <a:t>iSLOs</a:t>
            </a:r>
            <a:r>
              <a:rPr lang="en-US" dirty="0"/>
              <a:t> are not integrated consistently into the curriculum</a:t>
            </a:r>
          </a:p>
          <a:p>
            <a:pPr lvl="0"/>
            <a:r>
              <a:rPr lang="en-US" dirty="0"/>
              <a:t>Certain key skills need greater clarity and emphasis (e.g. Critical Reading, Writing-across-the-Curriculum, Quantitative Reasoning, Information Literacy)</a:t>
            </a:r>
          </a:p>
          <a:p>
            <a:pPr lvl="0"/>
            <a:r>
              <a:rPr lang="en-US" dirty="0"/>
              <a:t>Some areas of our curriculum need greater clarity (e.g. Modern Language:  is the goal language fluency or intercultural competency?)</a:t>
            </a:r>
          </a:p>
          <a:p>
            <a:pPr lvl="0"/>
            <a:r>
              <a:rPr lang="en-US" dirty="0"/>
              <a:t>Gen Ed needs built-in flexibility to ensure AU &amp; transfer students meet </a:t>
            </a:r>
            <a:r>
              <a:rPr lang="en-US" dirty="0" err="1"/>
              <a:t>iSLOs</a:t>
            </a:r>
            <a:endParaRPr lang="en-US" dirty="0"/>
          </a:p>
          <a:p>
            <a:pPr lvl="0"/>
            <a:r>
              <a:rPr lang="en-US" dirty="0"/>
              <a:t>We need to redouble our efforts to have long-term faculty teach our core classes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48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A Proposed Timeline for Revisions: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042046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849106779"/>
              </p:ext>
            </p:extLst>
          </p:nvPr>
        </p:nvGraphicFramePr>
        <p:xfrm>
          <a:off x="838200" y="1605515"/>
          <a:ext cx="8905358" cy="48059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5-Point Star 5"/>
          <p:cNvSpPr/>
          <p:nvPr/>
        </p:nvSpPr>
        <p:spPr>
          <a:xfrm>
            <a:off x="10792047" y="1850065"/>
            <a:ext cx="45719" cy="4571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8856922" y="1027906"/>
            <a:ext cx="2617026" cy="2583711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2019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1529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7136" y="2078183"/>
            <a:ext cx="9432771" cy="1880753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rgbClr val="FFC000"/>
                </a:solidFill>
              </a:rPr>
              <a:t>Supporting Data for Focused </a:t>
            </a:r>
            <a:r>
              <a:rPr lang="en-US" sz="3200" dirty="0" smtClean="0">
                <a:solidFill>
                  <a:srgbClr val="FFC000"/>
                </a:solidFill>
              </a:rPr>
              <a:t>conversation #2:</a:t>
            </a:r>
            <a:br>
              <a:rPr lang="en-US" sz="3200" dirty="0" smtClean="0">
                <a:solidFill>
                  <a:srgbClr val="FFC000"/>
                </a:solidFill>
              </a:rPr>
            </a:br>
            <a:r>
              <a:rPr lang="en-US" dirty="0" smtClean="0"/>
              <a:t>How do </a:t>
            </a:r>
            <a:r>
              <a:rPr lang="en-US" dirty="0" smtClean="0"/>
              <a:t>our students </a:t>
            </a:r>
            <a:r>
              <a:rPr lang="en-US" dirty="0" smtClean="0"/>
              <a:t>navigate the </a:t>
            </a:r>
            <a:r>
              <a:rPr lang="en-US" dirty="0" smtClean="0"/>
              <a:t>core </a:t>
            </a:r>
            <a:r>
              <a:rPr lang="en-US" dirty="0" smtClean="0"/>
              <a:t>curriculum?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0655" y="4353790"/>
            <a:ext cx="9339252" cy="1724891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+mn-lt"/>
              </a:rPr>
              <a:t>One perspective</a:t>
            </a:r>
            <a:r>
              <a:rPr lang="en-US" dirty="0" smtClean="0">
                <a:solidFill>
                  <a:srgbClr val="C00000"/>
                </a:solidFill>
                <a:latin typeface="+mn-lt"/>
              </a:rPr>
              <a:t>:</a:t>
            </a:r>
          </a:p>
          <a:p>
            <a:r>
              <a:rPr lang="en-US" dirty="0" smtClean="0">
                <a:latin typeface="+mn-lt"/>
              </a:rPr>
              <a:t>“The </a:t>
            </a:r>
            <a:r>
              <a:rPr lang="en-US" dirty="0">
                <a:latin typeface="+mn-lt"/>
              </a:rPr>
              <a:t>masses of college students are left with a thin veneer of course distribution to cover their essentially vocational education</a:t>
            </a:r>
            <a:r>
              <a:rPr lang="en-US" dirty="0" smtClean="0">
                <a:latin typeface="+mn-lt"/>
              </a:rPr>
              <a:t>.”  -- Michael W. </a:t>
            </a:r>
            <a:r>
              <a:rPr lang="en-US" dirty="0" err="1" smtClean="0">
                <a:latin typeface="+mn-lt"/>
              </a:rPr>
              <a:t>Clune</a:t>
            </a:r>
            <a:r>
              <a:rPr lang="en-US" dirty="0" smtClean="0">
                <a:latin typeface="+mn-lt"/>
              </a:rPr>
              <a:t>, </a:t>
            </a:r>
            <a:r>
              <a:rPr lang="en-US" i="1" dirty="0" smtClean="0">
                <a:latin typeface="+mn-lt"/>
              </a:rPr>
              <a:t>Chronicle of Higher Education</a:t>
            </a:r>
            <a:r>
              <a:rPr lang="en-US" dirty="0" smtClean="0">
                <a:latin typeface="+mn-lt"/>
              </a:rPr>
              <a:t> (Dec. 6, 2015)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4404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augsburg.edu/academics/wp-content/uploads/sites/79/2012/09/Core-Curriculum-Arch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536" y="452718"/>
            <a:ext cx="7650214" cy="5219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79318" y="5829300"/>
            <a:ext cx="10203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Distribution (LAFs)  +  Signature Curriculum (REL / KEY)  +  Skills  +  Experiences (EM / AUGEX)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15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1498</TotalTime>
  <Words>876</Words>
  <Application>Microsoft Office PowerPoint</Application>
  <PresentationFormat>Widescreen</PresentationFormat>
  <Paragraphs>96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Arial Narrow</vt:lpstr>
      <vt:lpstr>Calibri</vt:lpstr>
      <vt:lpstr>Calibri Light</vt:lpstr>
      <vt:lpstr>Gill Sans</vt:lpstr>
      <vt:lpstr>Office Theme</vt:lpstr>
      <vt:lpstr>Liberal Learning for the 21st c.  Focused conversation #2 in the Gen Ed Review: How do our students navigate the curriculum?</vt:lpstr>
      <vt:lpstr>Guiding Philosophy:  General Education …</vt:lpstr>
      <vt:lpstr>Why consider revisions now? </vt:lpstr>
      <vt:lpstr>Student Learning Outcomes –  Adopted by faculty in December 2014 </vt:lpstr>
      <vt:lpstr>Student Learning Outcomes –  Adopted by faculty in December 2014 </vt:lpstr>
      <vt:lpstr>Some preliminary conclusions</vt:lpstr>
      <vt:lpstr>A Proposed Timeline for Revisions:</vt:lpstr>
      <vt:lpstr>Supporting Data for Focused conversation #2: How do our students navigate the core curriculum?</vt:lpstr>
      <vt:lpstr>PowerPoint Presentation</vt:lpstr>
      <vt:lpstr>Liberal Arts Foundation courses: % of students fulfilling all requirements at Augsburg</vt:lpstr>
      <vt:lpstr>Transfer Students*  *The MN transfer agreement (the “Auggie Plan”), signed with area community colleges in June 2015, is expected to boost transfer #s:  </vt:lpstr>
      <vt:lpstr>Transfer Students:  now make up 35% or more of our undergraduate student population</vt:lpstr>
      <vt:lpstr>Effective Writing: More than 40% of students do not take ENL 111 at Augsburg</vt:lpstr>
      <vt:lpstr>Effective Reading? Nearly 40% of first-year students fall in the bottom two quintiles of ACT Reading scores</vt:lpstr>
      <vt:lpstr>Modern Language Requirement </vt:lpstr>
      <vt:lpstr>Modern Language requirement: % of graduates completing courses at Augsburg</vt:lpstr>
      <vt:lpstr>Too many requirements?   A Sample Comparison of Required Credits for Major / Core* </vt:lpstr>
      <vt:lpstr>Instructor Status (Spring 2016): % of Gen Ed courses taught by adjuncts (estimate) </vt:lpstr>
      <vt:lpstr>Other Models of General Education</vt:lpstr>
    </vt:vector>
  </TitlesOfParts>
  <Company>Augsburg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Jacqueline R deVries</dc:creator>
  <cp:lastModifiedBy>Jacqueline R deVries</cp:lastModifiedBy>
  <cp:revision>115</cp:revision>
  <dcterms:created xsi:type="dcterms:W3CDTF">2015-12-06T21:48:01Z</dcterms:created>
  <dcterms:modified xsi:type="dcterms:W3CDTF">2016-02-12T19:17:45Z</dcterms:modified>
</cp:coreProperties>
</file>