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
  </p:notesMasterIdLst>
  <p:handoutMasterIdLst>
    <p:handoutMasterId r:id="rId12"/>
  </p:handoutMasterIdLst>
  <p:sldIdLst>
    <p:sldId id="271" r:id="rId4"/>
    <p:sldId id="256" r:id="rId5"/>
    <p:sldId id="260" r:id="rId6"/>
    <p:sldId id="261" r:id="rId7"/>
    <p:sldId id="262" r:id="rId8"/>
    <p:sldId id="259" r:id="rId9"/>
    <p:sldId id="27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2" autoAdjust="0"/>
    <p:restoredTop sz="95017" autoAdjust="0"/>
  </p:normalViewPr>
  <p:slideViewPr>
    <p:cSldViewPr>
      <p:cViewPr>
        <p:scale>
          <a:sx n="70" d="100"/>
          <a:sy n="70" d="100"/>
        </p:scale>
        <p:origin x="-2148" y="-8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937A3197-2F1E-4A1D-A690-F0CB67F77FF0}" type="datetimeFigureOut">
              <a:rPr lang="en-US" smtClean="0"/>
              <a:t>3/25/2013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B3B862D9-9FF2-4BEA-A122-0363153AE42C}" type="slidenum">
              <a:rPr lang="en-US" smtClean="0"/>
              <a:t>‹#›</a:t>
            </a:fld>
            <a:endParaRPr lang="en-US"/>
          </a:p>
        </p:txBody>
      </p:sp>
    </p:spTree>
    <p:extLst>
      <p:ext uri="{BB962C8B-B14F-4D97-AF65-F5344CB8AC3E}">
        <p14:creationId xmlns:p14="http://schemas.microsoft.com/office/powerpoint/2010/main" val="4112692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4E3CB66D-6D04-4F9A-AF6F-60377023101B}" type="datetimeFigureOut">
              <a:rPr lang="en-US" smtClean="0"/>
              <a:t>3/25/2013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E048DF2-EB3D-4137-8184-E26A8B3F8030}" type="slidenum">
              <a:rPr lang="en-US" smtClean="0"/>
              <a:t>‹#›</a:t>
            </a:fld>
            <a:endParaRPr lang="en-US"/>
          </a:p>
        </p:txBody>
      </p:sp>
    </p:spTree>
    <p:extLst>
      <p:ext uri="{BB962C8B-B14F-4D97-AF65-F5344CB8AC3E}">
        <p14:creationId xmlns:p14="http://schemas.microsoft.com/office/powerpoint/2010/main" val="2036267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Reflecting on the broad spirit of our conversation, I have been thinking about Augsburg’s future as both </a:t>
            </a:r>
            <a:r>
              <a:rPr lang="en-US" b="1" dirty="0"/>
              <a:t>faithful and relevant</a:t>
            </a:r>
            <a:endParaRPr lang="en-US" dirty="0"/>
          </a:p>
        </p:txBody>
      </p:sp>
      <p:sp>
        <p:nvSpPr>
          <p:cNvPr id="4" name="Slide Number Placeholder 3"/>
          <p:cNvSpPr>
            <a:spLocks noGrp="1"/>
          </p:cNvSpPr>
          <p:nvPr>
            <p:ph type="sldNum" sz="quarter" idx="10"/>
          </p:nvPr>
        </p:nvSpPr>
        <p:spPr/>
        <p:txBody>
          <a:bodyPr/>
          <a:lstStyle/>
          <a:p>
            <a:fld id="{8E048DF2-EB3D-4137-8184-E26A8B3F8030}" type="slidenum">
              <a:rPr lang="en-US" smtClean="0"/>
              <a:t>2</a:t>
            </a:fld>
            <a:endParaRPr lang="en-US"/>
          </a:p>
        </p:txBody>
      </p:sp>
    </p:spTree>
    <p:extLst>
      <p:ext uri="{BB962C8B-B14F-4D97-AF65-F5344CB8AC3E}">
        <p14:creationId xmlns:p14="http://schemas.microsoft.com/office/powerpoint/2010/main" val="2140146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 want to share with you a vision for Augsburg in 2019 to </a:t>
            </a:r>
            <a:r>
              <a:rPr lang="en-US" i="1" dirty="0"/>
              <a:t>realize</a:t>
            </a:r>
            <a:r>
              <a:rPr lang="en-US" dirty="0"/>
              <a:t> Augsburg as </a:t>
            </a:r>
            <a:r>
              <a:rPr lang="en-US" b="1" dirty="0"/>
              <a:t>faithful and relevant.   </a:t>
            </a:r>
            <a:r>
              <a:rPr lang="en-US" dirty="0"/>
              <a:t> I want to </a:t>
            </a:r>
            <a:r>
              <a:rPr lang="en-US" dirty="0" smtClean="0"/>
              <a:t>consider—together--Augsburg </a:t>
            </a:r>
            <a:r>
              <a:rPr lang="en-US" dirty="0"/>
              <a:t>in 2019 as </a:t>
            </a:r>
            <a:r>
              <a:rPr lang="en-US" b="1" dirty="0"/>
              <a:t>a new kind of </a:t>
            </a:r>
            <a:r>
              <a:rPr lang="en-US" b="1" dirty="0" smtClean="0"/>
              <a:t>university</a:t>
            </a:r>
            <a:r>
              <a:rPr lang="en-US" dirty="0" smtClean="0"/>
              <a:t>, a </a:t>
            </a:r>
            <a:r>
              <a:rPr lang="en-US" dirty="0"/>
              <a:t>student-centered university that I have been calling “</a:t>
            </a:r>
            <a:r>
              <a:rPr lang="en-US" b="1" dirty="0"/>
              <a:t>at the same time big and </a:t>
            </a:r>
            <a:r>
              <a:rPr lang="en-US" b="1" dirty="0" smtClean="0"/>
              <a:t>small.”</a:t>
            </a:r>
          </a:p>
          <a:p>
            <a:endParaRPr lang="en-US" b="1" dirty="0" smtClean="0"/>
          </a:p>
          <a:p>
            <a:r>
              <a:rPr lang="en-US" dirty="0" smtClean="0"/>
              <a:t>Drawing </a:t>
            </a:r>
            <a:r>
              <a:rPr lang="en-US" dirty="0"/>
              <a:t>together your insights from our first planning summit,  </a:t>
            </a:r>
            <a:r>
              <a:rPr lang="en-US" dirty="0" smtClean="0"/>
              <a:t>I</a:t>
            </a:r>
            <a:r>
              <a:rPr lang="en-US" baseline="0" dirty="0" smtClean="0"/>
              <a:t> suggest </a:t>
            </a:r>
            <a:r>
              <a:rPr lang="en-US" dirty="0" smtClean="0"/>
              <a:t>this </a:t>
            </a:r>
            <a:r>
              <a:rPr lang="en-US" dirty="0"/>
              <a:t>vision for 2019 </a:t>
            </a:r>
            <a:r>
              <a:rPr lang="en-US" dirty="0" smtClean="0"/>
              <a:t>finds form</a:t>
            </a:r>
            <a:r>
              <a:rPr lang="en-US" baseline="0" dirty="0" smtClean="0"/>
              <a:t> in</a:t>
            </a:r>
            <a:r>
              <a:rPr lang="en-US" dirty="0" smtClean="0"/>
              <a:t> </a:t>
            </a:r>
            <a:r>
              <a:rPr lang="en-US" dirty="0"/>
              <a:t>three areas:</a:t>
            </a:r>
          </a:p>
          <a:p>
            <a:r>
              <a:rPr lang="en-US" dirty="0"/>
              <a:t>First, </a:t>
            </a:r>
            <a:r>
              <a:rPr lang="en-US" b="1" dirty="0"/>
              <a:t>our academic programs</a:t>
            </a:r>
            <a:r>
              <a:rPr lang="en-US" b="1" dirty="0" smtClean="0"/>
              <a:t>.</a:t>
            </a:r>
          </a:p>
          <a:p>
            <a:endParaRPr lang="en-US" dirty="0"/>
          </a:p>
          <a:p>
            <a:r>
              <a:rPr lang="en-US" dirty="0"/>
              <a:t>We heard a passionate case for Augsburg’s distinctive education and our longstanding tradition of active and engaged learning. </a:t>
            </a:r>
            <a:endParaRPr lang="en-US" dirty="0" smtClean="0"/>
          </a:p>
          <a:p>
            <a:r>
              <a:rPr lang="en-US" dirty="0" smtClean="0"/>
              <a:t>We </a:t>
            </a:r>
            <a:r>
              <a:rPr lang="en-US" dirty="0"/>
              <a:t>heard about integrating the liberal and practical arts</a:t>
            </a:r>
            <a:r>
              <a:rPr lang="en-US" dirty="0" smtClean="0"/>
              <a:t>.</a:t>
            </a:r>
          </a:p>
          <a:p>
            <a:r>
              <a:rPr lang="en-US" dirty="0" smtClean="0"/>
              <a:t>We </a:t>
            </a:r>
            <a:r>
              <a:rPr lang="en-US" dirty="0"/>
              <a:t>heard about applying hybrid/online learning in a way that reflects Augsburg’s commitments and “magnifies our uniqueness”</a:t>
            </a:r>
          </a:p>
          <a:p>
            <a:endParaRPr lang="en-US" dirty="0"/>
          </a:p>
        </p:txBody>
      </p:sp>
      <p:sp>
        <p:nvSpPr>
          <p:cNvPr id="4" name="Slide Number Placeholder 3"/>
          <p:cNvSpPr>
            <a:spLocks noGrp="1"/>
          </p:cNvSpPr>
          <p:nvPr>
            <p:ph type="sldNum" sz="quarter" idx="10"/>
          </p:nvPr>
        </p:nvSpPr>
        <p:spPr/>
        <p:txBody>
          <a:bodyPr/>
          <a:lstStyle/>
          <a:p>
            <a:fld id="{8E048DF2-EB3D-4137-8184-E26A8B3F8030}" type="slidenum">
              <a:rPr lang="en-US" smtClean="0"/>
              <a:t>3</a:t>
            </a:fld>
            <a:endParaRPr lang="en-US"/>
          </a:p>
        </p:txBody>
      </p:sp>
    </p:spTree>
    <p:extLst>
      <p:ext uri="{BB962C8B-B14F-4D97-AF65-F5344CB8AC3E}">
        <p14:creationId xmlns:p14="http://schemas.microsoft.com/office/powerpoint/2010/main" val="68367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Secondly,  our </a:t>
            </a:r>
            <a:r>
              <a:rPr lang="en-US" b="1" dirty="0"/>
              <a:t>market position &amp; </a:t>
            </a:r>
            <a:r>
              <a:rPr lang="en-US" b="1" dirty="0" smtClean="0"/>
              <a:t>reputation</a:t>
            </a:r>
          </a:p>
          <a:p>
            <a:endParaRPr lang="en-US" dirty="0"/>
          </a:p>
          <a:p>
            <a:r>
              <a:rPr lang="en-US" dirty="0"/>
              <a:t>On January 25</a:t>
            </a:r>
            <a:r>
              <a:rPr lang="en-US" baseline="30000" dirty="0"/>
              <a:t>th</a:t>
            </a:r>
            <a:r>
              <a:rPr lang="en-US" dirty="0"/>
              <a:t>, we heard </a:t>
            </a:r>
            <a:r>
              <a:rPr lang="en-US" dirty="0" smtClean="0"/>
              <a:t>a</a:t>
            </a:r>
            <a:r>
              <a:rPr lang="en-US" baseline="0" dirty="0" smtClean="0"/>
              <a:t> consistent and strong </a:t>
            </a:r>
            <a:r>
              <a:rPr lang="en-US" b="1" dirty="0" smtClean="0"/>
              <a:t>marketing/messaging</a:t>
            </a:r>
            <a:r>
              <a:rPr lang="en-US" dirty="0" smtClean="0"/>
              <a:t> </a:t>
            </a:r>
            <a:r>
              <a:rPr lang="en-US" dirty="0"/>
              <a:t>focus</a:t>
            </a:r>
            <a:r>
              <a:rPr lang="en-US" dirty="0" smtClean="0"/>
              <a:t>.</a:t>
            </a:r>
          </a:p>
          <a:p>
            <a:r>
              <a:rPr lang="en-US" dirty="0" smtClean="0"/>
              <a:t>We </a:t>
            </a:r>
            <a:r>
              <a:rPr lang="en-US" dirty="0"/>
              <a:t>have been reflecting on this, and especially the need to go out into the world with a bold and confident case. </a:t>
            </a:r>
            <a:r>
              <a:rPr lang="en-US" dirty="0" smtClean="0"/>
              <a:t>We </a:t>
            </a:r>
            <a:r>
              <a:rPr lang="en-US" dirty="0"/>
              <a:t>need to listen carefully to </a:t>
            </a:r>
            <a:r>
              <a:rPr lang="en-US" i="1" dirty="0"/>
              <a:t>what the region needs</a:t>
            </a:r>
            <a:r>
              <a:rPr lang="en-US" dirty="0"/>
              <a:t>, but we also need to live into our leadership and i</a:t>
            </a:r>
            <a:r>
              <a:rPr lang="en-US" i="1" dirty="0"/>
              <a:t>nfluence</a:t>
            </a:r>
            <a:r>
              <a:rPr lang="en-US" dirty="0"/>
              <a:t> the market.   We have a case to </a:t>
            </a:r>
            <a:r>
              <a:rPr lang="en-US" dirty="0" smtClean="0"/>
              <a:t>make</a:t>
            </a:r>
          </a:p>
          <a:p>
            <a:r>
              <a:rPr lang="en-US" dirty="0" smtClean="0"/>
              <a:t>.     </a:t>
            </a:r>
            <a:endParaRPr lang="en-US" dirty="0"/>
          </a:p>
          <a:p>
            <a:r>
              <a:rPr lang="en-US" b="1" u="sng" dirty="0"/>
              <a:t>Example</a:t>
            </a:r>
            <a:r>
              <a:rPr lang="en-US" dirty="0"/>
              <a:t>:  Think about what Professor </a:t>
            </a:r>
            <a:r>
              <a:rPr lang="en-US" dirty="0" err="1"/>
              <a:t>Darcey</a:t>
            </a:r>
            <a:r>
              <a:rPr lang="en-US" dirty="0"/>
              <a:t> </a:t>
            </a:r>
            <a:r>
              <a:rPr lang="en-US" dirty="0" err="1"/>
              <a:t>Engen</a:t>
            </a:r>
            <a:r>
              <a:rPr lang="en-US" dirty="0"/>
              <a:t> does.   </a:t>
            </a:r>
            <a:r>
              <a:rPr lang="en-US" dirty="0" err="1"/>
              <a:t>Darcey</a:t>
            </a:r>
            <a:r>
              <a:rPr lang="en-US" dirty="0"/>
              <a:t> is out in the region’s high schools at every opportunity—in residency, </a:t>
            </a:r>
            <a:r>
              <a:rPr lang="en-US" dirty="0" smtClean="0"/>
              <a:t>workshops </a:t>
            </a:r>
            <a:r>
              <a:rPr lang="en-US" dirty="0"/>
              <a:t>and </a:t>
            </a:r>
            <a:r>
              <a:rPr lang="en-US" dirty="0" smtClean="0"/>
              <a:t>visits-</a:t>
            </a:r>
            <a:r>
              <a:rPr lang="en-US" dirty="0"/>
              <a:t>- making Augsburg’s unique case for the study of theatre arts—</a:t>
            </a:r>
            <a:r>
              <a:rPr lang="en-US" i="1" dirty="0"/>
              <a:t>shaping</a:t>
            </a:r>
            <a:r>
              <a:rPr lang="en-US" dirty="0"/>
              <a:t> the market.   At the same time, </a:t>
            </a:r>
            <a:r>
              <a:rPr lang="en-US" dirty="0" smtClean="0"/>
              <a:t>she brings back the market to Augsburg, refining our theatre </a:t>
            </a:r>
            <a:r>
              <a:rPr lang="en-US" dirty="0"/>
              <a:t>arts to be contemporary, relevant and different.  </a:t>
            </a:r>
            <a:r>
              <a:rPr lang="en-US" dirty="0" smtClean="0"/>
              <a:t>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E048DF2-EB3D-4137-8184-E26A8B3F8030}" type="slidenum">
              <a:rPr lang="en-US" smtClean="0"/>
              <a:t>4</a:t>
            </a:fld>
            <a:endParaRPr lang="en-US"/>
          </a:p>
        </p:txBody>
      </p:sp>
    </p:spTree>
    <p:extLst>
      <p:ext uri="{BB962C8B-B14F-4D97-AF65-F5344CB8AC3E}">
        <p14:creationId xmlns:p14="http://schemas.microsoft.com/office/powerpoint/2010/main" val="905175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Third, </a:t>
            </a:r>
            <a:r>
              <a:rPr lang="en-US" b="1" dirty="0"/>
              <a:t>how our institution works</a:t>
            </a:r>
            <a:r>
              <a:rPr lang="en-US" dirty="0"/>
              <a:t> in 2019. </a:t>
            </a:r>
            <a:endParaRPr lang="en-US" dirty="0" smtClean="0"/>
          </a:p>
          <a:p>
            <a:endParaRPr lang="en-US" dirty="0"/>
          </a:p>
          <a:p>
            <a:r>
              <a:rPr lang="en-US" dirty="0"/>
              <a:t>We heard about how our programs need to meet varying student </a:t>
            </a:r>
            <a:r>
              <a:rPr lang="en-US" dirty="0" smtClean="0"/>
              <a:t>need</a:t>
            </a:r>
          </a:p>
          <a:p>
            <a:r>
              <a:rPr lang="en-US" dirty="0" smtClean="0"/>
              <a:t>We </a:t>
            </a:r>
            <a:r>
              <a:rPr lang="en-US" dirty="0"/>
              <a:t>heard “student centeredness” described in a myriad of ways—from mentoring/advising to GAGE and CLASS programs, to undergraduate research</a:t>
            </a:r>
            <a:r>
              <a:rPr lang="en-US" dirty="0" smtClean="0"/>
              <a:t>.</a:t>
            </a:r>
          </a:p>
          <a:p>
            <a:r>
              <a:rPr lang="en-US" dirty="0" smtClean="0"/>
              <a:t>We </a:t>
            </a:r>
            <a:r>
              <a:rPr lang="en-US" dirty="0"/>
              <a:t>heard the suggestion of “multiple business plans</a:t>
            </a:r>
            <a:r>
              <a:rPr lang="en-US" dirty="0" smtClean="0"/>
              <a:t>.”</a:t>
            </a:r>
          </a:p>
          <a:p>
            <a:r>
              <a:rPr lang="en-US" dirty="0" smtClean="0"/>
              <a:t>You </a:t>
            </a:r>
            <a:r>
              <a:rPr lang="en-US" dirty="0"/>
              <a:t>said our programs should be nimble and that we need to foster entrepreneurship and innovation. </a:t>
            </a:r>
            <a:endParaRPr lang="en-US" dirty="0" smtClean="0"/>
          </a:p>
          <a:p>
            <a:r>
              <a:rPr lang="en-US" dirty="0" smtClean="0"/>
              <a:t>We </a:t>
            </a:r>
            <a:r>
              <a:rPr lang="en-US" dirty="0"/>
              <a:t>heard about the need for more sustainable programs</a:t>
            </a:r>
            <a:r>
              <a:rPr lang="en-US" dirty="0" smtClean="0"/>
              <a:t>.</a:t>
            </a:r>
          </a:p>
          <a:p>
            <a:endParaRPr lang="en-US" dirty="0"/>
          </a:p>
          <a:p>
            <a:r>
              <a:rPr lang="en-US" dirty="0"/>
              <a:t>When I came to Augsburg, I suggested that Augsburg was already a university, but had not fully embraced managing the accompanying complexity.    I do not suggest we organize as a university that divides itself up into silos and creates new layers of administration, but we </a:t>
            </a:r>
            <a:r>
              <a:rPr lang="en-US" i="1" dirty="0"/>
              <a:t>must</a:t>
            </a:r>
            <a:r>
              <a:rPr lang="en-US" dirty="0"/>
              <a:t> find a way of being big and small at the same time—a </a:t>
            </a:r>
            <a:r>
              <a:rPr lang="en-US" b="1" dirty="0"/>
              <a:t>different kind</a:t>
            </a:r>
            <a:r>
              <a:rPr lang="en-US" dirty="0"/>
              <a:t> of university that: </a:t>
            </a:r>
            <a:endParaRPr lang="en-US" dirty="0" smtClean="0"/>
          </a:p>
          <a:p>
            <a:endParaRPr lang="en-US" dirty="0"/>
          </a:p>
          <a:p>
            <a:pPr marL="171425" indent="-171425">
              <a:buFont typeface="Arial" pitchFamily="34" charset="0"/>
              <a:buChar char="•"/>
            </a:pPr>
            <a:r>
              <a:rPr lang="en-US" dirty="0" smtClean="0"/>
              <a:t>empowers </a:t>
            </a:r>
            <a:r>
              <a:rPr lang="en-US" dirty="0"/>
              <a:t>programs, allows for different models for different students.  </a:t>
            </a:r>
            <a:r>
              <a:rPr lang="en-US" u="sng" dirty="0"/>
              <a:t>Example:</a:t>
            </a:r>
            <a:r>
              <a:rPr lang="en-US" dirty="0"/>
              <a:t>  Our competitors are not struggling about lifetime sport for adult </a:t>
            </a:r>
            <a:r>
              <a:rPr lang="en-US" dirty="0" smtClean="0"/>
              <a:t>undergraduates</a:t>
            </a:r>
          </a:p>
          <a:p>
            <a:pPr marL="171425" indent="-171425">
              <a:buFont typeface="Arial" pitchFamily="34" charset="0"/>
              <a:buChar char="•"/>
            </a:pPr>
            <a:r>
              <a:rPr lang="en-US" dirty="0" smtClean="0"/>
              <a:t>manages </a:t>
            </a:r>
            <a:r>
              <a:rPr lang="en-US" dirty="0"/>
              <a:t>the complexity of varied programs and assures and distributes accountability across them.   </a:t>
            </a:r>
            <a:r>
              <a:rPr lang="en-US" u="sng" dirty="0"/>
              <a:t>Example:</a:t>
            </a:r>
            <a:r>
              <a:rPr lang="en-US" dirty="0"/>
              <a:t> </a:t>
            </a:r>
          </a:p>
          <a:p>
            <a:pPr marL="171425" indent="-171425">
              <a:buFont typeface="Arial" pitchFamily="34" charset="0"/>
              <a:buChar char="•"/>
            </a:pPr>
            <a:r>
              <a:rPr lang="en-US" dirty="0"/>
              <a:t>knows how to </a:t>
            </a:r>
            <a:r>
              <a:rPr lang="en-US" i="1" dirty="0"/>
              <a:t>be</a:t>
            </a:r>
            <a:r>
              <a:rPr lang="en-US" dirty="0"/>
              <a:t> and </a:t>
            </a:r>
            <a:r>
              <a:rPr lang="en-US" i="1" dirty="0"/>
              <a:t>lead</a:t>
            </a:r>
            <a:r>
              <a:rPr lang="en-US" dirty="0"/>
              <a:t> in multiple markets at the same time:   Leadership in the world of Physicians Assistants, and also creative writing.  </a:t>
            </a:r>
            <a:endParaRPr lang="en-US" dirty="0" smtClean="0"/>
          </a:p>
          <a:p>
            <a:pPr marL="171425" indent="-171425">
              <a:buFont typeface="Arial" pitchFamily="34" charset="0"/>
              <a:buChar char="•"/>
            </a:pPr>
            <a:r>
              <a:rPr lang="en-US" dirty="0" smtClean="0"/>
              <a:t> lives </a:t>
            </a:r>
            <a:r>
              <a:rPr lang="en-US" dirty="0"/>
              <a:t>into the size and scope of 3750 students</a:t>
            </a:r>
          </a:p>
          <a:p>
            <a:pPr marL="171425" indent="-171425">
              <a:buFont typeface="Arial" pitchFamily="34" charset="0"/>
              <a:buChar char="•"/>
            </a:pPr>
            <a:r>
              <a:rPr lang="en-US" dirty="0"/>
              <a:t>raises our visibility and engagement in the public </a:t>
            </a:r>
            <a:r>
              <a:rPr lang="en-US" dirty="0" smtClean="0"/>
              <a:t>sphere</a:t>
            </a:r>
          </a:p>
          <a:p>
            <a:endParaRPr lang="en-US" dirty="0"/>
          </a:p>
          <a:p>
            <a:r>
              <a:rPr lang="en-US" u="sng" dirty="0"/>
              <a:t>This is leading edge work we must do</a:t>
            </a:r>
            <a:r>
              <a:rPr lang="en-US" dirty="0"/>
              <a:t>, as are </a:t>
            </a:r>
            <a:r>
              <a:rPr lang="en-US" dirty="0" smtClean="0"/>
              <a:t>others.  Recent models </a:t>
            </a:r>
            <a:r>
              <a:rPr lang="en-US" dirty="0"/>
              <a:t>set out new </a:t>
            </a:r>
            <a:r>
              <a:rPr lang="en-US" i="1" dirty="0"/>
              <a:t>ways to be university</a:t>
            </a:r>
            <a:r>
              <a:rPr lang="en-US" dirty="0" smtClean="0"/>
              <a:t>.</a:t>
            </a:r>
          </a:p>
          <a:p>
            <a:r>
              <a:rPr lang="en-US" dirty="0" smtClean="0"/>
              <a:t>Note</a:t>
            </a:r>
            <a:r>
              <a:rPr lang="en-US" dirty="0"/>
              <a:t>:  On the wall is ASU’s framework for the “New American University”</a:t>
            </a:r>
          </a:p>
          <a:p>
            <a:endParaRPr lang="en-US" dirty="0"/>
          </a:p>
        </p:txBody>
      </p:sp>
      <p:sp>
        <p:nvSpPr>
          <p:cNvPr id="4" name="Slide Number Placeholder 3"/>
          <p:cNvSpPr>
            <a:spLocks noGrp="1"/>
          </p:cNvSpPr>
          <p:nvPr>
            <p:ph type="sldNum" sz="quarter" idx="10"/>
          </p:nvPr>
        </p:nvSpPr>
        <p:spPr/>
        <p:txBody>
          <a:bodyPr/>
          <a:lstStyle/>
          <a:p>
            <a:fld id="{8E048DF2-EB3D-4137-8184-E26A8B3F8030}" type="slidenum">
              <a:rPr lang="en-US" smtClean="0"/>
              <a:t>5</a:t>
            </a:fld>
            <a:endParaRPr lang="en-US"/>
          </a:p>
        </p:txBody>
      </p:sp>
    </p:spTree>
    <p:extLst>
      <p:ext uri="{BB962C8B-B14F-4D97-AF65-F5344CB8AC3E}">
        <p14:creationId xmlns:p14="http://schemas.microsoft.com/office/powerpoint/2010/main" val="329036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r>
              <a:rPr lang="en-US" dirty="0"/>
              <a:t>In the end, the idea of being </a:t>
            </a:r>
            <a:r>
              <a:rPr lang="en-US" b="1" dirty="0"/>
              <a:t>small</a:t>
            </a:r>
            <a:r>
              <a:rPr lang="en-US" dirty="0"/>
              <a:t>—finely tuned to student need</a:t>
            </a:r>
            <a:r>
              <a:rPr lang="en-US" dirty="0" smtClean="0"/>
              <a:t>,</a:t>
            </a:r>
          </a:p>
          <a:p>
            <a:pPr defTabSz="931637"/>
            <a:r>
              <a:rPr lang="en-US" dirty="0" smtClean="0"/>
              <a:t>and </a:t>
            </a:r>
            <a:r>
              <a:rPr lang="en-US" dirty="0"/>
              <a:t>at the same time </a:t>
            </a:r>
            <a:r>
              <a:rPr lang="en-US" b="1" dirty="0"/>
              <a:t>big</a:t>
            </a:r>
            <a:r>
              <a:rPr lang="en-US" dirty="0"/>
              <a:t>—accountable, impactful and visible in the </a:t>
            </a:r>
            <a:r>
              <a:rPr lang="en-US" dirty="0" smtClean="0"/>
              <a:t>world</a:t>
            </a:r>
          </a:p>
          <a:p>
            <a:pPr defTabSz="931637"/>
            <a:r>
              <a:rPr lang="en-US" dirty="0" smtClean="0"/>
              <a:t>…requires </a:t>
            </a:r>
            <a:r>
              <a:rPr lang="en-US" dirty="0"/>
              <a:t>a new kind of </a:t>
            </a:r>
            <a:r>
              <a:rPr lang="en-US" i="1" dirty="0" smtClean="0"/>
              <a:t>university </a:t>
            </a:r>
            <a:r>
              <a:rPr lang="en-US" dirty="0"/>
              <a:t>organization </a:t>
            </a:r>
          </a:p>
          <a:p>
            <a:endParaRPr lang="en-US" dirty="0"/>
          </a:p>
        </p:txBody>
      </p:sp>
      <p:sp>
        <p:nvSpPr>
          <p:cNvPr id="4" name="Slide Number Placeholder 3"/>
          <p:cNvSpPr>
            <a:spLocks noGrp="1"/>
          </p:cNvSpPr>
          <p:nvPr>
            <p:ph type="sldNum" sz="quarter" idx="10"/>
          </p:nvPr>
        </p:nvSpPr>
        <p:spPr/>
        <p:txBody>
          <a:bodyPr/>
          <a:lstStyle/>
          <a:p>
            <a:fld id="{8E048DF2-EB3D-4137-8184-E26A8B3F8030}" type="slidenum">
              <a:rPr lang="en-US" smtClean="0"/>
              <a:t>6</a:t>
            </a:fld>
            <a:endParaRPr lang="en-US"/>
          </a:p>
        </p:txBody>
      </p:sp>
    </p:spTree>
    <p:extLst>
      <p:ext uri="{BB962C8B-B14F-4D97-AF65-F5344CB8AC3E}">
        <p14:creationId xmlns:p14="http://schemas.microsoft.com/office/powerpoint/2010/main" val="6031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941B52-96A9-4CCB-9FC7-13067792642D}"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140733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41B52-96A9-4CCB-9FC7-13067792642D}"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176182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41B52-96A9-4CCB-9FC7-13067792642D}"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408311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20494F-6246-449D-BBC9-27B35CDB2B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1009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76200" y="1066800"/>
            <a:ext cx="8915400" cy="0"/>
          </a:xfrm>
          <a:prstGeom prst="line">
            <a:avLst/>
          </a:prstGeom>
          <a:ln>
            <a:solidFill>
              <a:srgbClr val="F59E1D"/>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304800"/>
            <a:ext cx="7772400" cy="914400"/>
          </a:xfrm>
        </p:spPr>
        <p:txBody>
          <a:bodyPr/>
          <a:lstStyle>
            <a:lvl1pPr algn="l" rtl="0" eaLnBrk="0" fontAlgn="base" hangingPunct="0">
              <a:spcBef>
                <a:spcPct val="0"/>
              </a:spcBef>
              <a:spcAft>
                <a:spcPct val="0"/>
              </a:spcAft>
              <a:defRPr lang="en-US" sz="3600" dirty="0">
                <a:solidFill>
                  <a:srgbClr val="990033"/>
                </a:solidFill>
                <a:latin typeface="Gill Sans MT" pitchFamily="34" charset="0"/>
                <a:ea typeface="MS PGothic" pitchFamily="34" charset="-128"/>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114800"/>
          </a:xfrm>
        </p:spPr>
        <p:txBody>
          <a:bodyPr/>
          <a:lstStyle>
            <a:lvl1pPr marL="342900" indent="-342900">
              <a:buClr>
                <a:srgbClr val="F59E1D"/>
              </a:buClr>
              <a:buSzPct val="125000"/>
              <a:buFont typeface="Wingdings" pitchFamily="2" charset="2"/>
              <a:buChar char="§"/>
              <a:defRPr/>
            </a:lvl1pPr>
            <a:lvl2pPr marL="742950" indent="-285750">
              <a:buClr>
                <a:srgbClr val="F59E1D"/>
              </a:buClr>
              <a:buFont typeface="Arial"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5"/>
          <p:cNvSpPr>
            <a:spLocks noGrp="1"/>
          </p:cNvSpPr>
          <p:nvPr>
            <p:ph type="sldNum" sz="quarter" idx="12"/>
          </p:nvPr>
        </p:nvSpPr>
        <p:spPr/>
        <p:txBody>
          <a:bodyPr/>
          <a:lstStyle>
            <a:lvl1pPr>
              <a:defRPr/>
            </a:lvl1pPr>
          </a:lstStyle>
          <a:p>
            <a:pPr>
              <a:defRPr/>
            </a:pPr>
            <a:fld id="{672F6A29-90C4-499A-B846-847C4DED71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9263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F087C7-659E-4C61-80E8-D4B8F4A171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3996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3FE0EF-892C-4756-8A51-893EC6EC20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3287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B012AEF-AB00-48C0-B05E-FEE227B0EF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5009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6294736-915A-43B5-92C8-FDA1552905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5226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7466769-4424-4205-BC9A-371BC23B96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3963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8F29BE-1981-48CC-8FBC-6B56567505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564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41B52-96A9-4CCB-9FC7-13067792642D}"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1493966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EF6B05-9AB7-42E1-966A-93E9173C9E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33745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4A071F-5713-4A8D-A717-7ACB3175B8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53021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223857-E986-4DCA-BD2D-E25207BFD0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7990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20494F-6246-449D-BBC9-27B35CDB2B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1795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76200" y="1066800"/>
            <a:ext cx="8915400" cy="0"/>
          </a:xfrm>
          <a:prstGeom prst="line">
            <a:avLst/>
          </a:prstGeom>
          <a:ln>
            <a:solidFill>
              <a:srgbClr val="F59E1D"/>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304800"/>
            <a:ext cx="7772400" cy="914400"/>
          </a:xfrm>
        </p:spPr>
        <p:txBody>
          <a:bodyPr/>
          <a:lstStyle>
            <a:lvl1pPr algn="l" rtl="0" eaLnBrk="0" fontAlgn="base" hangingPunct="0">
              <a:spcBef>
                <a:spcPct val="0"/>
              </a:spcBef>
              <a:spcAft>
                <a:spcPct val="0"/>
              </a:spcAft>
              <a:defRPr lang="en-US" sz="3600" dirty="0">
                <a:solidFill>
                  <a:srgbClr val="990033"/>
                </a:solidFill>
                <a:latin typeface="Gill Sans MT" pitchFamily="34" charset="0"/>
                <a:ea typeface="MS PGothic" pitchFamily="34" charset="-128"/>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114800"/>
          </a:xfrm>
        </p:spPr>
        <p:txBody>
          <a:bodyPr/>
          <a:lstStyle>
            <a:lvl1pPr marL="342900" indent="-342900">
              <a:buClr>
                <a:srgbClr val="F59E1D"/>
              </a:buClr>
              <a:buSzPct val="125000"/>
              <a:buFont typeface="Wingdings" pitchFamily="2" charset="2"/>
              <a:buChar char="§"/>
              <a:defRPr/>
            </a:lvl1pPr>
            <a:lvl2pPr marL="742950" indent="-285750">
              <a:buClr>
                <a:srgbClr val="F59E1D"/>
              </a:buClr>
              <a:buFont typeface="Arial"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5"/>
          <p:cNvSpPr>
            <a:spLocks noGrp="1"/>
          </p:cNvSpPr>
          <p:nvPr>
            <p:ph type="sldNum" sz="quarter" idx="12"/>
          </p:nvPr>
        </p:nvSpPr>
        <p:spPr/>
        <p:txBody>
          <a:bodyPr/>
          <a:lstStyle>
            <a:lvl1pPr>
              <a:defRPr/>
            </a:lvl1pPr>
          </a:lstStyle>
          <a:p>
            <a:pPr>
              <a:defRPr/>
            </a:pPr>
            <a:fld id="{672F6A29-90C4-499A-B846-847C4DED71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05617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F087C7-659E-4C61-80E8-D4B8F4A171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6617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3FE0EF-892C-4756-8A51-893EC6EC20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2998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B012AEF-AB00-48C0-B05E-FEE227B0EF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17472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6294736-915A-43B5-92C8-FDA1552905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66854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7466769-4424-4205-BC9A-371BC23B96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342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41B52-96A9-4CCB-9FC7-13067792642D}"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2165012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8F29BE-1981-48CC-8FBC-6B56567505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52969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EF6B05-9AB7-42E1-966A-93E9173C9E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74857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4A071F-5713-4A8D-A717-7ACB3175B8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3506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223857-E986-4DCA-BD2D-E25207BFD0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908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941B52-96A9-4CCB-9FC7-13067792642D}"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183560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941B52-96A9-4CCB-9FC7-13067792642D}" type="datetimeFigureOut">
              <a:rPr lang="en-US" smtClean="0"/>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126994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941B52-96A9-4CCB-9FC7-13067792642D}" type="datetimeFigureOut">
              <a:rPr lang="en-US" smtClean="0"/>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408169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41B52-96A9-4CCB-9FC7-13067792642D}" type="datetimeFigureOut">
              <a:rPr lang="en-US" smtClean="0"/>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358029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41B52-96A9-4CCB-9FC7-13067792642D}"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26176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41B52-96A9-4CCB-9FC7-13067792642D}"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B98A-629D-460B-BE02-9BB7FD938976}" type="slidenum">
              <a:rPr lang="en-US" smtClean="0"/>
              <a:t>‹#›</a:t>
            </a:fld>
            <a:endParaRPr lang="en-US"/>
          </a:p>
        </p:txBody>
      </p:sp>
    </p:spTree>
    <p:extLst>
      <p:ext uri="{BB962C8B-B14F-4D97-AF65-F5344CB8AC3E}">
        <p14:creationId xmlns:p14="http://schemas.microsoft.com/office/powerpoint/2010/main" val="423742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41B52-96A9-4CCB-9FC7-13067792642D}" type="datetimeFigureOut">
              <a:rPr lang="en-US" smtClean="0"/>
              <a:t>3/25/2013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B98A-629D-460B-BE02-9BB7FD938976}" type="slidenum">
              <a:rPr lang="en-US" smtClean="0"/>
              <a:t>‹#›</a:t>
            </a:fld>
            <a:endParaRPr lang="en-US"/>
          </a:p>
        </p:txBody>
      </p:sp>
    </p:spTree>
    <p:extLst>
      <p:ext uri="{BB962C8B-B14F-4D97-AF65-F5344CB8AC3E}">
        <p14:creationId xmlns:p14="http://schemas.microsoft.com/office/powerpoint/2010/main" val="2021109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Augsburg-Seal.jpg"/>
          <p:cNvPicPr>
            <a:picLocks noChangeAspect="1"/>
          </p:cNvPicPr>
          <p:nvPr userDrawn="1"/>
        </p:nvPicPr>
        <p:blipFill>
          <a:blip r:embed="rId13">
            <a:extLst>
              <a:ext uri="{28A0092B-C50C-407E-A947-70E740481C1C}">
                <a14:useLocalDpi xmlns:a14="http://schemas.microsoft.com/office/drawing/2010/main" val="0"/>
              </a:ext>
            </a:extLst>
          </a:blip>
          <a:srcRect r="8888" b="17778"/>
          <a:stretch>
            <a:fillRect/>
          </a:stretch>
        </p:blipFill>
        <p:spPr bwMode="auto">
          <a:xfrm>
            <a:off x="3276600" y="1562100"/>
            <a:ext cx="5867400"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48" charset="-128"/>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48" charset="-128"/>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48" charset="-128"/>
              </a:defRPr>
            </a:lvl1pPr>
          </a:lstStyle>
          <a:p>
            <a:pPr eaLnBrk="0" fontAlgn="base" hangingPunct="0">
              <a:spcBef>
                <a:spcPct val="0"/>
              </a:spcBef>
              <a:spcAft>
                <a:spcPct val="0"/>
              </a:spcAft>
              <a:defRPr/>
            </a:pPr>
            <a:fld id="{D9A91E63-7F3A-404D-9C2D-BBEEE2813DD0}"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1594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Gill Sans MT" pitchFamily="34" charset="0"/>
          <a:ea typeface="ＭＳ Ｐゴシック" pitchFamily="-65" charset="-128"/>
          <a:cs typeface="+mj-cs"/>
        </a:defRPr>
      </a:lvl1pPr>
      <a:lvl2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2pPr>
      <a:lvl3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3pPr>
      <a:lvl4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4pPr>
      <a:lvl5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48" charset="-128"/>
        </a:defRPr>
      </a:lvl6pPr>
      <a:lvl7pPr marL="914400" algn="ctr" rtl="0" fontAlgn="base">
        <a:spcBef>
          <a:spcPct val="0"/>
        </a:spcBef>
        <a:spcAft>
          <a:spcPct val="0"/>
        </a:spcAft>
        <a:defRPr sz="4400">
          <a:solidFill>
            <a:schemeClr val="tx2"/>
          </a:solidFill>
          <a:latin typeface="Arial" charset="0"/>
          <a:ea typeface="ＭＳ Ｐゴシック" pitchFamily="48" charset="-128"/>
        </a:defRPr>
      </a:lvl7pPr>
      <a:lvl8pPr marL="1371600" algn="ctr" rtl="0" fontAlgn="base">
        <a:spcBef>
          <a:spcPct val="0"/>
        </a:spcBef>
        <a:spcAft>
          <a:spcPct val="0"/>
        </a:spcAft>
        <a:defRPr sz="4400">
          <a:solidFill>
            <a:schemeClr val="tx2"/>
          </a:solidFill>
          <a:latin typeface="Arial" charset="0"/>
          <a:ea typeface="ＭＳ Ｐゴシック" pitchFamily="48" charset="-128"/>
        </a:defRPr>
      </a:lvl8pPr>
      <a:lvl9pPr marL="1828800" algn="ctr" rtl="0" fontAlgn="base">
        <a:spcBef>
          <a:spcPct val="0"/>
        </a:spcBef>
        <a:spcAft>
          <a:spcPct val="0"/>
        </a:spcAft>
        <a:defRPr sz="4400">
          <a:solidFill>
            <a:schemeClr val="tx2"/>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Gill Sans MT" pitchFamily="34" charset="0"/>
          <a:ea typeface="ＭＳ Ｐゴシック" pitchFamily="-65" charset="-128"/>
          <a:cs typeface="+mn-cs"/>
        </a:defRPr>
      </a:lvl1pPr>
      <a:lvl2pPr marL="742950" indent="-285750" algn="l" rtl="0" eaLnBrk="0" fontAlgn="base" hangingPunct="0">
        <a:spcBef>
          <a:spcPct val="20000"/>
        </a:spcBef>
        <a:spcAft>
          <a:spcPct val="0"/>
        </a:spcAft>
        <a:buChar char="–"/>
        <a:defRPr sz="2800">
          <a:solidFill>
            <a:schemeClr val="tx1"/>
          </a:solidFill>
          <a:latin typeface="Gill Sans MT" pitchFamily="34" charset="0"/>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Gill Sans MT" pitchFamily="34" charset="0"/>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Augsburg-Seal.jpg"/>
          <p:cNvPicPr>
            <a:picLocks noChangeAspect="1"/>
          </p:cNvPicPr>
          <p:nvPr userDrawn="1"/>
        </p:nvPicPr>
        <p:blipFill>
          <a:blip r:embed="rId13">
            <a:extLst>
              <a:ext uri="{28A0092B-C50C-407E-A947-70E740481C1C}">
                <a14:useLocalDpi xmlns:a14="http://schemas.microsoft.com/office/drawing/2010/main" val="0"/>
              </a:ext>
            </a:extLst>
          </a:blip>
          <a:srcRect r="8888" b="17778"/>
          <a:stretch>
            <a:fillRect/>
          </a:stretch>
        </p:blipFill>
        <p:spPr bwMode="auto">
          <a:xfrm>
            <a:off x="3276600" y="1562100"/>
            <a:ext cx="5867400"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48" charset="-128"/>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48" charset="-128"/>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48" charset="-128"/>
              </a:defRPr>
            </a:lvl1pPr>
          </a:lstStyle>
          <a:p>
            <a:pPr eaLnBrk="0" fontAlgn="base" hangingPunct="0">
              <a:spcBef>
                <a:spcPct val="0"/>
              </a:spcBef>
              <a:spcAft>
                <a:spcPct val="0"/>
              </a:spcAft>
              <a:defRPr/>
            </a:pPr>
            <a:fld id="{D9A91E63-7F3A-404D-9C2D-BBEEE2813DD0}"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70851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Gill Sans MT" pitchFamily="34" charset="0"/>
          <a:ea typeface="ＭＳ Ｐゴシック" pitchFamily="-65" charset="-128"/>
          <a:cs typeface="+mj-cs"/>
        </a:defRPr>
      </a:lvl1pPr>
      <a:lvl2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2pPr>
      <a:lvl3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3pPr>
      <a:lvl4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4pPr>
      <a:lvl5pPr algn="l" rtl="0" eaLnBrk="0" fontAlgn="base" hangingPunct="0">
        <a:spcBef>
          <a:spcPct val="0"/>
        </a:spcBef>
        <a:spcAft>
          <a:spcPct val="0"/>
        </a:spcAft>
        <a:defRPr sz="4400">
          <a:solidFill>
            <a:schemeClr val="tx2"/>
          </a:solidFill>
          <a:latin typeface="Gill Sans MT" pitchFamily="34" charset="0"/>
          <a:ea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48" charset="-128"/>
        </a:defRPr>
      </a:lvl6pPr>
      <a:lvl7pPr marL="914400" algn="ctr" rtl="0" fontAlgn="base">
        <a:spcBef>
          <a:spcPct val="0"/>
        </a:spcBef>
        <a:spcAft>
          <a:spcPct val="0"/>
        </a:spcAft>
        <a:defRPr sz="4400">
          <a:solidFill>
            <a:schemeClr val="tx2"/>
          </a:solidFill>
          <a:latin typeface="Arial" charset="0"/>
          <a:ea typeface="ＭＳ Ｐゴシック" pitchFamily="48" charset="-128"/>
        </a:defRPr>
      </a:lvl7pPr>
      <a:lvl8pPr marL="1371600" algn="ctr" rtl="0" fontAlgn="base">
        <a:spcBef>
          <a:spcPct val="0"/>
        </a:spcBef>
        <a:spcAft>
          <a:spcPct val="0"/>
        </a:spcAft>
        <a:defRPr sz="4400">
          <a:solidFill>
            <a:schemeClr val="tx2"/>
          </a:solidFill>
          <a:latin typeface="Arial" charset="0"/>
          <a:ea typeface="ＭＳ Ｐゴシック" pitchFamily="48" charset="-128"/>
        </a:defRPr>
      </a:lvl8pPr>
      <a:lvl9pPr marL="1828800" algn="ctr" rtl="0" fontAlgn="base">
        <a:spcBef>
          <a:spcPct val="0"/>
        </a:spcBef>
        <a:spcAft>
          <a:spcPct val="0"/>
        </a:spcAft>
        <a:defRPr sz="4400">
          <a:solidFill>
            <a:schemeClr val="tx2"/>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Gill Sans MT" pitchFamily="34" charset="0"/>
          <a:ea typeface="ＭＳ Ｐゴシック" pitchFamily="-65" charset="-128"/>
          <a:cs typeface="+mn-cs"/>
        </a:defRPr>
      </a:lvl1pPr>
      <a:lvl2pPr marL="742950" indent="-285750" algn="l" rtl="0" eaLnBrk="0" fontAlgn="base" hangingPunct="0">
        <a:spcBef>
          <a:spcPct val="20000"/>
        </a:spcBef>
        <a:spcAft>
          <a:spcPct val="0"/>
        </a:spcAft>
        <a:buChar char="–"/>
        <a:defRPr sz="2800">
          <a:solidFill>
            <a:schemeClr val="tx1"/>
          </a:solidFill>
          <a:latin typeface="Gill Sans MT" pitchFamily="34" charset="0"/>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Gill Sans MT" pitchFamily="34" charset="0"/>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cove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1828800" y="1600200"/>
            <a:ext cx="5562600" cy="25908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solidFill>
                <a:srgbClr val="000000"/>
              </a:solidFill>
              <a:ea typeface="ＭＳ Ｐゴシック" charset="0"/>
            </a:endParaRPr>
          </a:p>
        </p:txBody>
      </p:sp>
      <p:sp>
        <p:nvSpPr>
          <p:cNvPr id="2052" name="Rectangle 2"/>
          <p:cNvSpPr>
            <a:spLocks noGrp="1" noChangeArrowheads="1"/>
          </p:cNvSpPr>
          <p:nvPr>
            <p:ph type="ctrTitle"/>
          </p:nvPr>
        </p:nvSpPr>
        <p:spPr>
          <a:xfrm>
            <a:off x="1828800" y="1981200"/>
            <a:ext cx="5562600" cy="1143000"/>
          </a:xfrm>
        </p:spPr>
        <p:txBody>
          <a:bodyPr/>
          <a:lstStyle/>
          <a:p>
            <a:pPr algn="ctr" eaLnBrk="1" hangingPunct="1"/>
            <a:r>
              <a:rPr lang="en-US" dirty="0" smtClean="0">
                <a:solidFill>
                  <a:schemeClr val="tx1"/>
                </a:solidFill>
              </a:rPr>
              <a:t>All-Hands Meeting</a:t>
            </a:r>
            <a:endParaRPr lang="en-US" dirty="0" smtClean="0">
              <a:solidFill>
                <a:schemeClr val="tx1"/>
              </a:solidFill>
            </a:endParaRPr>
          </a:p>
        </p:txBody>
      </p:sp>
      <p:sp>
        <p:nvSpPr>
          <p:cNvPr id="2053" name="Rectangle 3"/>
          <p:cNvSpPr>
            <a:spLocks noGrp="1" noChangeArrowheads="1"/>
          </p:cNvSpPr>
          <p:nvPr>
            <p:ph type="subTitle" idx="1"/>
          </p:nvPr>
        </p:nvSpPr>
        <p:spPr>
          <a:xfrm>
            <a:off x="1371600" y="3429000"/>
            <a:ext cx="6400800" cy="1752600"/>
          </a:xfrm>
        </p:spPr>
        <p:txBody>
          <a:bodyPr/>
          <a:lstStyle/>
          <a:p>
            <a:pPr eaLnBrk="1" hangingPunct="1"/>
            <a:r>
              <a:rPr lang="en-US" dirty="0" smtClean="0"/>
              <a:t>March 26, </a:t>
            </a:r>
            <a:r>
              <a:rPr lang="en-US" dirty="0" smtClean="0"/>
              <a:t>2013</a:t>
            </a:r>
          </a:p>
        </p:txBody>
      </p:sp>
    </p:spTree>
    <p:extLst>
      <p:ext uri="{BB962C8B-B14F-4D97-AF65-F5344CB8AC3E}">
        <p14:creationId xmlns:p14="http://schemas.microsoft.com/office/powerpoint/2010/main" val="156150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152400"/>
            <a:ext cx="8153400" cy="914400"/>
          </a:xfrm>
        </p:spPr>
        <p:txBody>
          <a:bodyPr/>
          <a:lstStyle/>
          <a:p>
            <a:r>
              <a:rPr lang="en-US" dirty="0"/>
              <a:t>Augsburg as both </a:t>
            </a:r>
            <a:r>
              <a:rPr lang="en-US" b="1" dirty="0"/>
              <a:t>faithful and relevant</a:t>
            </a:r>
            <a:r>
              <a:rPr lang="en-US" dirty="0"/>
              <a:t>:</a:t>
            </a:r>
            <a:endParaRPr lang="en-US" b="1" dirty="0"/>
          </a:p>
        </p:txBody>
      </p:sp>
      <p:sp>
        <p:nvSpPr>
          <p:cNvPr id="30723" name="Content Placeholder 2"/>
          <p:cNvSpPr>
            <a:spLocks noGrp="1"/>
          </p:cNvSpPr>
          <p:nvPr>
            <p:ph idx="1"/>
          </p:nvPr>
        </p:nvSpPr>
        <p:spPr>
          <a:xfrm>
            <a:off x="685800" y="1295400"/>
            <a:ext cx="7772400" cy="5257800"/>
          </a:xfrm>
        </p:spPr>
        <p:txBody>
          <a:bodyPr/>
          <a:lstStyle/>
          <a:p>
            <a:pPr lvl="0"/>
            <a:r>
              <a:rPr lang="en-US" sz="2600" b="1" dirty="0" smtClean="0"/>
              <a:t>Faithful</a:t>
            </a:r>
            <a:r>
              <a:rPr lang="en-US" sz="2600" dirty="0" smtClean="0"/>
              <a:t> </a:t>
            </a:r>
            <a:r>
              <a:rPr lang="en-US" sz="2600" dirty="0"/>
              <a:t>to our core values </a:t>
            </a:r>
            <a:endParaRPr lang="en-US" sz="2600" dirty="0" smtClean="0"/>
          </a:p>
          <a:p>
            <a:pPr lvl="1"/>
            <a:r>
              <a:rPr lang="en-US" sz="2200" dirty="0" smtClean="0"/>
              <a:t>liberal arts focus </a:t>
            </a:r>
          </a:p>
          <a:p>
            <a:pPr lvl="1"/>
            <a:r>
              <a:rPr lang="en-US" sz="2200" dirty="0" smtClean="0"/>
              <a:t>heart </a:t>
            </a:r>
            <a:r>
              <a:rPr lang="en-US" sz="2200" dirty="0"/>
              <a:t>of the </a:t>
            </a:r>
            <a:r>
              <a:rPr lang="en-US" sz="2200" dirty="0" smtClean="0"/>
              <a:t>city</a:t>
            </a:r>
          </a:p>
          <a:p>
            <a:pPr lvl="1"/>
            <a:r>
              <a:rPr lang="en-US" sz="2200" dirty="0" smtClean="0"/>
              <a:t>grounded </a:t>
            </a:r>
            <a:r>
              <a:rPr lang="en-US" sz="2200" dirty="0"/>
              <a:t>in the Lutheran </a:t>
            </a:r>
            <a:r>
              <a:rPr lang="en-US" sz="2200" dirty="0" smtClean="0"/>
              <a:t>faith</a:t>
            </a:r>
          </a:p>
          <a:p>
            <a:pPr lvl="1"/>
            <a:r>
              <a:rPr lang="en-US" sz="2200" dirty="0" smtClean="0"/>
              <a:t>equipping students </a:t>
            </a:r>
            <a:r>
              <a:rPr lang="en-US" sz="2200" dirty="0"/>
              <a:t>for lives of meaning and </a:t>
            </a:r>
            <a:r>
              <a:rPr lang="en-US" sz="2200" dirty="0" smtClean="0"/>
              <a:t>purpose</a:t>
            </a:r>
          </a:p>
          <a:p>
            <a:pPr lvl="1"/>
            <a:endParaRPr lang="en-US" sz="1200" u="sng" dirty="0"/>
          </a:p>
          <a:p>
            <a:r>
              <a:rPr lang="en-US" sz="2600" b="1" dirty="0" smtClean="0"/>
              <a:t>Relevant </a:t>
            </a:r>
            <a:r>
              <a:rPr lang="en-US" sz="2600" dirty="0"/>
              <a:t>to the evolving needs of the world and </a:t>
            </a:r>
            <a:r>
              <a:rPr lang="en-US" sz="2600" dirty="0" smtClean="0"/>
              <a:t>marketplace</a:t>
            </a:r>
          </a:p>
          <a:p>
            <a:pPr lvl="1"/>
            <a:r>
              <a:rPr lang="en-US" sz="2200" dirty="0" smtClean="0"/>
              <a:t>preparing </a:t>
            </a:r>
            <a:r>
              <a:rPr lang="en-US" sz="2200" dirty="0"/>
              <a:t>students for lives of meaningful </a:t>
            </a:r>
            <a:r>
              <a:rPr lang="en-US" sz="2200" dirty="0" smtClean="0"/>
              <a:t>work</a:t>
            </a:r>
          </a:p>
          <a:p>
            <a:pPr lvl="1"/>
            <a:r>
              <a:rPr lang="en-US" sz="2200" dirty="0" smtClean="0"/>
              <a:t>willing </a:t>
            </a:r>
            <a:r>
              <a:rPr lang="en-US" sz="2200" dirty="0"/>
              <a:t>to engage the marketplace and </a:t>
            </a:r>
            <a:r>
              <a:rPr lang="en-US" sz="2200" dirty="0" smtClean="0"/>
              <a:t>neighborhood</a:t>
            </a:r>
          </a:p>
          <a:p>
            <a:pPr lvl="1"/>
            <a:r>
              <a:rPr lang="en-US" sz="2200" dirty="0" smtClean="0"/>
              <a:t>open </a:t>
            </a:r>
            <a:r>
              <a:rPr lang="en-US" sz="2200" dirty="0"/>
              <a:t>to </a:t>
            </a:r>
            <a:r>
              <a:rPr lang="en-US" sz="2200" dirty="0" smtClean="0"/>
              <a:t>changing </a:t>
            </a:r>
            <a:r>
              <a:rPr lang="en-US" sz="2200" dirty="0"/>
              <a:t>how and what we teach </a:t>
            </a:r>
            <a:r>
              <a:rPr lang="en-US" sz="2200" dirty="0" smtClean="0"/>
              <a:t>to </a:t>
            </a:r>
            <a:r>
              <a:rPr lang="en-US" sz="2200" dirty="0"/>
              <a:t>live out our mission in the world</a:t>
            </a:r>
            <a:r>
              <a:rPr lang="en-US" sz="2200" dirty="0" smtClean="0"/>
              <a:t>.</a:t>
            </a:r>
            <a:endParaRPr lang="en-US" sz="2200" b="1" dirty="0"/>
          </a:p>
        </p:txBody>
      </p:sp>
    </p:spTree>
    <p:extLst>
      <p:ext uri="{BB962C8B-B14F-4D97-AF65-F5344CB8AC3E}">
        <p14:creationId xmlns:p14="http://schemas.microsoft.com/office/powerpoint/2010/main" val="792785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152400"/>
            <a:ext cx="8153400" cy="914400"/>
          </a:xfrm>
        </p:spPr>
        <p:txBody>
          <a:bodyPr/>
          <a:lstStyle/>
          <a:p>
            <a:r>
              <a:rPr lang="en-US" dirty="0" smtClean="0"/>
              <a:t>In 2019, Augsburg will be…</a:t>
            </a:r>
            <a:endParaRPr lang="en-US" b="1" dirty="0"/>
          </a:p>
        </p:txBody>
      </p:sp>
      <p:sp>
        <p:nvSpPr>
          <p:cNvPr id="30723" name="Content Placeholder 2"/>
          <p:cNvSpPr>
            <a:spLocks noGrp="1"/>
          </p:cNvSpPr>
          <p:nvPr>
            <p:ph idx="1"/>
          </p:nvPr>
        </p:nvSpPr>
        <p:spPr>
          <a:xfrm>
            <a:off x="609600" y="1371600"/>
            <a:ext cx="7772400" cy="1143000"/>
          </a:xfrm>
        </p:spPr>
        <p:txBody>
          <a:bodyPr/>
          <a:lstStyle/>
          <a:p>
            <a:pPr marL="0" indent="0">
              <a:buNone/>
            </a:pPr>
            <a:r>
              <a:rPr lang="en-US" sz="2800" b="1" dirty="0" smtClean="0"/>
              <a:t>a learner-centered</a:t>
            </a:r>
            <a:r>
              <a:rPr lang="en-US" sz="2800" b="1" dirty="0"/>
              <a:t>, urban </a:t>
            </a:r>
            <a:r>
              <a:rPr lang="en-US" sz="2800" b="1" dirty="0" smtClean="0"/>
              <a:t>university that </a:t>
            </a:r>
            <a:r>
              <a:rPr lang="en-US" sz="2800" b="1" dirty="0"/>
              <a:t>is </a:t>
            </a:r>
            <a:r>
              <a:rPr lang="en-US" sz="2800" b="1" dirty="0" smtClean="0"/>
              <a:t>small to our students and big to the world.</a:t>
            </a:r>
          </a:p>
        </p:txBody>
      </p:sp>
      <p:sp>
        <p:nvSpPr>
          <p:cNvPr id="5" name="Content Placeholder 2"/>
          <p:cNvSpPr txBox="1">
            <a:spLocks/>
          </p:cNvSpPr>
          <p:nvPr/>
        </p:nvSpPr>
        <p:spPr bwMode="auto">
          <a:xfrm>
            <a:off x="591207" y="2362200"/>
            <a:ext cx="817179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59E1D"/>
              </a:buClr>
              <a:buSzPct val="125000"/>
              <a:buFont typeface="Wingdings" pitchFamily="2" charset="2"/>
              <a:buChar char="§"/>
              <a:defRPr sz="3200">
                <a:solidFill>
                  <a:schemeClr val="tx1"/>
                </a:solidFill>
                <a:latin typeface="Gill Sans MT" pitchFamily="34" charset="0"/>
                <a:ea typeface="ＭＳ Ｐゴシック" pitchFamily="-65" charset="-128"/>
                <a:cs typeface="+mn-cs"/>
              </a:defRPr>
            </a:lvl1pPr>
            <a:lvl2pPr marL="742950" indent="-285750" algn="l" rtl="0" eaLnBrk="0" fontAlgn="base" hangingPunct="0">
              <a:spcBef>
                <a:spcPct val="20000"/>
              </a:spcBef>
              <a:spcAft>
                <a:spcPct val="0"/>
              </a:spcAft>
              <a:buClr>
                <a:srgbClr val="F59E1D"/>
              </a:buClr>
              <a:buFont typeface="Arial" pitchFamily="34" charset="0"/>
              <a:buChar char="•"/>
              <a:defRPr sz="2800">
                <a:solidFill>
                  <a:schemeClr val="tx1"/>
                </a:solidFill>
                <a:latin typeface="Gill Sans MT" pitchFamily="34" charset="0"/>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Gill Sans MT" pitchFamily="34" charset="0"/>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spcBef>
                <a:spcPts val="1200"/>
              </a:spcBef>
              <a:buFont typeface="Wingdings" pitchFamily="2" charset="2"/>
              <a:buNone/>
            </a:pPr>
            <a:r>
              <a:rPr lang="en-US" sz="2200" u="sng" kern="0" dirty="0" smtClean="0">
                <a:solidFill>
                  <a:srgbClr val="000000"/>
                </a:solidFill>
              </a:rPr>
              <a:t>Our academic programs</a:t>
            </a:r>
            <a:r>
              <a:rPr lang="en-US" sz="2200" kern="0" dirty="0" smtClean="0">
                <a:solidFill>
                  <a:srgbClr val="000000"/>
                </a:solidFill>
              </a:rPr>
              <a:t>:  Augsburg students are successfully preparing for lives of meaningful work and service.</a:t>
            </a:r>
          </a:p>
          <a:p>
            <a:pPr lvl="0"/>
            <a:r>
              <a:rPr lang="en-US" sz="1800" dirty="0" smtClean="0"/>
              <a:t>An </a:t>
            </a:r>
            <a:r>
              <a:rPr lang="en-US" sz="1800" b="1" dirty="0" smtClean="0"/>
              <a:t>interdisciplinary </a:t>
            </a:r>
            <a:r>
              <a:rPr lang="en-US" sz="1800" b="1" dirty="0"/>
              <a:t>educational experience </a:t>
            </a:r>
            <a:r>
              <a:rPr lang="en-US" sz="1800" dirty="0"/>
              <a:t>that intentionally integrates the liberal and practical arts, and that prepares students to think and act across the boundaries of ideas, attitudes and behaviors.</a:t>
            </a:r>
          </a:p>
          <a:p>
            <a:pPr lvl="0"/>
            <a:r>
              <a:rPr lang="en-US" sz="1800" b="1" dirty="0" smtClean="0"/>
              <a:t>Experiential </a:t>
            </a:r>
            <a:r>
              <a:rPr lang="en-US" sz="1800" b="1" dirty="0"/>
              <a:t>opportunities </a:t>
            </a:r>
            <a:r>
              <a:rPr lang="en-US" sz="1800" dirty="0"/>
              <a:t>that integrate community-based programs, faculty-led research, internships, service learning, study away, and other forms of experiential learning—all linked to our distinctive urban location, our abiding commitments to civic life, and the gifts of our diverse community.</a:t>
            </a:r>
          </a:p>
          <a:p>
            <a:pPr marL="0" indent="0">
              <a:spcBef>
                <a:spcPts val="1200"/>
              </a:spcBef>
              <a:buFont typeface="Wingdings" pitchFamily="2" charset="2"/>
              <a:buNone/>
            </a:pPr>
            <a:endParaRPr lang="en-US" sz="2200" kern="0" dirty="0" smtClean="0">
              <a:solidFill>
                <a:srgbClr val="000000"/>
              </a:solidFill>
            </a:endParaRPr>
          </a:p>
        </p:txBody>
      </p:sp>
    </p:spTree>
    <p:extLst>
      <p:ext uri="{BB962C8B-B14F-4D97-AF65-F5344CB8AC3E}">
        <p14:creationId xmlns:p14="http://schemas.microsoft.com/office/powerpoint/2010/main" val="385007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152400"/>
            <a:ext cx="8153400" cy="914400"/>
          </a:xfrm>
        </p:spPr>
        <p:txBody>
          <a:bodyPr/>
          <a:lstStyle/>
          <a:p>
            <a:r>
              <a:rPr lang="en-US" dirty="0" smtClean="0"/>
              <a:t>In 2019, Augsburg will be…</a:t>
            </a:r>
            <a:endParaRPr lang="en-US" b="1" dirty="0"/>
          </a:p>
        </p:txBody>
      </p:sp>
      <p:sp>
        <p:nvSpPr>
          <p:cNvPr id="30723" name="Content Placeholder 2"/>
          <p:cNvSpPr>
            <a:spLocks noGrp="1"/>
          </p:cNvSpPr>
          <p:nvPr>
            <p:ph idx="1"/>
          </p:nvPr>
        </p:nvSpPr>
        <p:spPr>
          <a:xfrm>
            <a:off x="609600" y="1371600"/>
            <a:ext cx="7772400" cy="1143000"/>
          </a:xfrm>
        </p:spPr>
        <p:txBody>
          <a:bodyPr/>
          <a:lstStyle/>
          <a:p>
            <a:pPr marL="0" indent="0">
              <a:buNone/>
            </a:pPr>
            <a:r>
              <a:rPr lang="en-US" sz="2800" b="1" dirty="0" smtClean="0"/>
              <a:t>a learner-centered</a:t>
            </a:r>
            <a:r>
              <a:rPr lang="en-US" sz="2800" b="1" dirty="0"/>
              <a:t>, urban </a:t>
            </a:r>
            <a:r>
              <a:rPr lang="en-US" sz="2800" b="1" dirty="0" smtClean="0"/>
              <a:t>university that </a:t>
            </a:r>
            <a:r>
              <a:rPr lang="en-US" sz="2800" b="1" dirty="0"/>
              <a:t>is </a:t>
            </a:r>
            <a:r>
              <a:rPr lang="en-US" sz="2800" b="1" dirty="0" smtClean="0"/>
              <a:t>small to our students and big to the world.</a:t>
            </a:r>
          </a:p>
        </p:txBody>
      </p:sp>
      <p:sp>
        <p:nvSpPr>
          <p:cNvPr id="5" name="Content Placeholder 2"/>
          <p:cNvSpPr txBox="1">
            <a:spLocks/>
          </p:cNvSpPr>
          <p:nvPr/>
        </p:nvSpPr>
        <p:spPr bwMode="auto">
          <a:xfrm>
            <a:off x="591207" y="2362200"/>
            <a:ext cx="824799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59E1D"/>
              </a:buClr>
              <a:buSzPct val="125000"/>
              <a:buFont typeface="Wingdings" pitchFamily="2" charset="2"/>
              <a:buChar char="§"/>
              <a:defRPr sz="3200">
                <a:solidFill>
                  <a:schemeClr val="tx1"/>
                </a:solidFill>
                <a:latin typeface="Gill Sans MT" pitchFamily="34" charset="0"/>
                <a:ea typeface="ＭＳ Ｐゴシック" pitchFamily="-65" charset="-128"/>
                <a:cs typeface="+mn-cs"/>
              </a:defRPr>
            </a:lvl1pPr>
            <a:lvl2pPr marL="742950" indent="-285750" algn="l" rtl="0" eaLnBrk="0" fontAlgn="base" hangingPunct="0">
              <a:spcBef>
                <a:spcPct val="20000"/>
              </a:spcBef>
              <a:spcAft>
                <a:spcPct val="0"/>
              </a:spcAft>
              <a:buClr>
                <a:srgbClr val="F59E1D"/>
              </a:buClr>
              <a:buFont typeface="Arial" pitchFamily="34" charset="0"/>
              <a:buChar char="•"/>
              <a:defRPr sz="2800">
                <a:solidFill>
                  <a:schemeClr val="tx1"/>
                </a:solidFill>
                <a:latin typeface="Gill Sans MT" pitchFamily="34" charset="0"/>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Gill Sans MT" pitchFamily="34" charset="0"/>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spcBef>
                <a:spcPts val="1200"/>
              </a:spcBef>
              <a:buFont typeface="Wingdings" pitchFamily="2" charset="2"/>
              <a:buNone/>
            </a:pPr>
            <a:r>
              <a:rPr lang="en-US" sz="2200" u="sng" kern="0" dirty="0" smtClean="0">
                <a:solidFill>
                  <a:srgbClr val="000000"/>
                </a:solidFill>
              </a:rPr>
              <a:t>Our market position &amp; reputation</a:t>
            </a:r>
            <a:r>
              <a:rPr lang="en-US" sz="2200" kern="0" dirty="0" smtClean="0">
                <a:solidFill>
                  <a:srgbClr val="000000"/>
                </a:solidFill>
              </a:rPr>
              <a:t>:  An intentional mix of students comes to Augsburg through our reputation and visibility in key networks; they leave Augsburg equipped to follow their vocational journeys and to compete in the selective job market of 2019</a:t>
            </a:r>
            <a:r>
              <a:rPr lang="en-US" sz="2200" i="1" kern="0" dirty="0" smtClean="0">
                <a:solidFill>
                  <a:srgbClr val="000000"/>
                </a:solidFill>
              </a:rPr>
              <a:t>.</a:t>
            </a:r>
          </a:p>
          <a:p>
            <a:pPr lvl="0"/>
            <a:r>
              <a:rPr lang="en-US" sz="1800" dirty="0"/>
              <a:t>The Augsburg community provides active leadership in the </a:t>
            </a:r>
            <a:r>
              <a:rPr lang="en-US" sz="1800" b="1" dirty="0"/>
              <a:t>dialogue on workforce needs and social challenges</a:t>
            </a:r>
            <a:r>
              <a:rPr lang="en-US" sz="1800" dirty="0"/>
              <a:t>, continuously refining Augsburg programs to the needs of the marketplace and the demands of civic life, and making the case for our graduates as successfully prepared to make a difference in the world, no matter what they choose to do.</a:t>
            </a:r>
          </a:p>
          <a:p>
            <a:pPr lvl="0"/>
            <a:r>
              <a:rPr lang="en-US" sz="1800" dirty="0"/>
              <a:t>Augsburg graduates can </a:t>
            </a:r>
            <a:r>
              <a:rPr lang="en-US" sz="1800" b="1" dirty="0"/>
              <a:t>articulate what they have learned </a:t>
            </a:r>
            <a:r>
              <a:rPr lang="en-US" sz="1800" dirty="0"/>
              <a:t>in their classrooms, labs, campus activities, and off-campus experiences and how those distinctive educational experiences translate to the requirements and expectations that a selective job market and a global society demand.</a:t>
            </a:r>
          </a:p>
          <a:p>
            <a:pPr marL="0" indent="0">
              <a:spcBef>
                <a:spcPts val="1200"/>
              </a:spcBef>
              <a:buFont typeface="Wingdings" pitchFamily="2" charset="2"/>
              <a:buNone/>
            </a:pPr>
            <a:endParaRPr lang="en-US" sz="2000" i="1" kern="0" dirty="0" smtClean="0">
              <a:solidFill>
                <a:srgbClr val="000000"/>
              </a:solidFill>
            </a:endParaRPr>
          </a:p>
        </p:txBody>
      </p:sp>
    </p:spTree>
    <p:extLst>
      <p:ext uri="{BB962C8B-B14F-4D97-AF65-F5344CB8AC3E}">
        <p14:creationId xmlns:p14="http://schemas.microsoft.com/office/powerpoint/2010/main" val="116242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152400"/>
            <a:ext cx="8153400" cy="914400"/>
          </a:xfrm>
        </p:spPr>
        <p:txBody>
          <a:bodyPr/>
          <a:lstStyle/>
          <a:p>
            <a:r>
              <a:rPr lang="en-US" dirty="0" smtClean="0"/>
              <a:t>In 2019, Augsburg will be…</a:t>
            </a:r>
            <a:endParaRPr lang="en-US" b="1" dirty="0"/>
          </a:p>
        </p:txBody>
      </p:sp>
      <p:sp>
        <p:nvSpPr>
          <p:cNvPr id="30723" name="Content Placeholder 2"/>
          <p:cNvSpPr>
            <a:spLocks noGrp="1"/>
          </p:cNvSpPr>
          <p:nvPr>
            <p:ph idx="1"/>
          </p:nvPr>
        </p:nvSpPr>
        <p:spPr>
          <a:xfrm>
            <a:off x="609600" y="1371600"/>
            <a:ext cx="7772400" cy="1143000"/>
          </a:xfrm>
        </p:spPr>
        <p:txBody>
          <a:bodyPr/>
          <a:lstStyle/>
          <a:p>
            <a:pPr marL="0" indent="0">
              <a:buNone/>
            </a:pPr>
            <a:r>
              <a:rPr lang="en-US" sz="2800" b="1" dirty="0" smtClean="0"/>
              <a:t>a learner-centered</a:t>
            </a:r>
            <a:r>
              <a:rPr lang="en-US" sz="2800" b="1" dirty="0"/>
              <a:t>, urban </a:t>
            </a:r>
            <a:r>
              <a:rPr lang="en-US" sz="2800" b="1" dirty="0" smtClean="0"/>
              <a:t>university that </a:t>
            </a:r>
            <a:r>
              <a:rPr lang="en-US" sz="2800" b="1" dirty="0"/>
              <a:t>is </a:t>
            </a:r>
            <a:r>
              <a:rPr lang="en-US" sz="2800" b="1" dirty="0" smtClean="0"/>
              <a:t>small to our students and big to the world.</a:t>
            </a:r>
          </a:p>
        </p:txBody>
      </p:sp>
      <p:sp>
        <p:nvSpPr>
          <p:cNvPr id="5" name="Content Placeholder 2"/>
          <p:cNvSpPr txBox="1">
            <a:spLocks/>
          </p:cNvSpPr>
          <p:nvPr/>
        </p:nvSpPr>
        <p:spPr bwMode="auto">
          <a:xfrm>
            <a:off x="591207" y="2362200"/>
            <a:ext cx="817179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59E1D"/>
              </a:buClr>
              <a:buSzPct val="125000"/>
              <a:buFont typeface="Wingdings" pitchFamily="2" charset="2"/>
              <a:buChar char="§"/>
              <a:defRPr sz="3200">
                <a:solidFill>
                  <a:schemeClr val="tx1"/>
                </a:solidFill>
                <a:latin typeface="Gill Sans MT" pitchFamily="34" charset="0"/>
                <a:ea typeface="ＭＳ Ｐゴシック" pitchFamily="-65" charset="-128"/>
                <a:cs typeface="+mn-cs"/>
              </a:defRPr>
            </a:lvl1pPr>
            <a:lvl2pPr marL="742950" indent="-285750" algn="l" rtl="0" eaLnBrk="0" fontAlgn="base" hangingPunct="0">
              <a:spcBef>
                <a:spcPct val="20000"/>
              </a:spcBef>
              <a:spcAft>
                <a:spcPct val="0"/>
              </a:spcAft>
              <a:buClr>
                <a:srgbClr val="F59E1D"/>
              </a:buClr>
              <a:buFont typeface="Arial" pitchFamily="34" charset="0"/>
              <a:buChar char="•"/>
              <a:defRPr sz="2800">
                <a:solidFill>
                  <a:schemeClr val="tx1"/>
                </a:solidFill>
                <a:latin typeface="Gill Sans MT" pitchFamily="34" charset="0"/>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Gill Sans MT" pitchFamily="34" charset="0"/>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spcBef>
                <a:spcPts val="1200"/>
              </a:spcBef>
              <a:buFont typeface="Wingdings" pitchFamily="2" charset="2"/>
              <a:buNone/>
            </a:pPr>
            <a:r>
              <a:rPr lang="en-US" sz="2200" u="sng" kern="0" dirty="0" smtClean="0">
                <a:solidFill>
                  <a:srgbClr val="000000"/>
                </a:solidFill>
              </a:rPr>
              <a:t>Our institution</a:t>
            </a:r>
            <a:r>
              <a:rPr lang="en-US" sz="2200" kern="0" dirty="0" smtClean="0">
                <a:solidFill>
                  <a:srgbClr val="000000"/>
                </a:solidFill>
              </a:rPr>
              <a:t>: Augsburg is deliberately organized as a 21st century university, designed to keep its promises to students, to model an engaged and accountable community, and to take seriously in all it does its public roles and responsibilities.</a:t>
            </a:r>
          </a:p>
          <a:p>
            <a:pPr lvl="0"/>
            <a:r>
              <a:rPr lang="en-US" sz="1800" dirty="0"/>
              <a:t>Students are at the center of Augsburg's life, fully engaged as citizens, stewards, learners and leaders, modeling how the 21st century university must be focused not on its own organizational needs but on the outcomes of its distinctive educational experiences.</a:t>
            </a:r>
          </a:p>
          <a:p>
            <a:pPr lvl="0"/>
            <a:r>
              <a:rPr lang="en-US" sz="1800" dirty="0"/>
              <a:t>Augsburg is "lean and mean," intentionally organized to model how an engaged academic community that works hard and smart can be nimble, collaborative and accountable to each other and the wider public.</a:t>
            </a:r>
          </a:p>
          <a:p>
            <a:pPr lvl="0"/>
            <a:r>
              <a:rPr lang="en-US" sz="1800" dirty="0"/>
              <a:t>The Augsburg community embraces its public roles, actively engaging and listening carefully to the various constituencies it serves, open to changing how it does its work, and willing to stand up for its values in the public sphere. </a:t>
            </a:r>
          </a:p>
          <a:p>
            <a:pPr marL="0" indent="0">
              <a:spcBef>
                <a:spcPts val="1200"/>
              </a:spcBef>
              <a:buFont typeface="Wingdings" pitchFamily="2" charset="2"/>
              <a:buNone/>
            </a:pPr>
            <a:endParaRPr lang="en-US" sz="2200" kern="0" dirty="0" smtClean="0">
              <a:solidFill>
                <a:srgbClr val="000000"/>
              </a:solidFill>
            </a:endParaRPr>
          </a:p>
        </p:txBody>
      </p:sp>
    </p:spTree>
    <p:extLst>
      <p:ext uri="{BB962C8B-B14F-4D97-AF65-F5344CB8AC3E}">
        <p14:creationId xmlns:p14="http://schemas.microsoft.com/office/powerpoint/2010/main" val="2826987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152400"/>
            <a:ext cx="8153400" cy="914400"/>
          </a:xfrm>
        </p:spPr>
        <p:txBody>
          <a:bodyPr/>
          <a:lstStyle/>
          <a:p>
            <a:r>
              <a:rPr lang="en-US" dirty="0" smtClean="0"/>
              <a:t>In 2019, Augsburg will be…</a:t>
            </a:r>
            <a:endParaRPr lang="en-US" b="1" dirty="0"/>
          </a:p>
        </p:txBody>
      </p:sp>
      <p:sp>
        <p:nvSpPr>
          <p:cNvPr id="30723" name="Content Placeholder 2"/>
          <p:cNvSpPr>
            <a:spLocks noGrp="1"/>
          </p:cNvSpPr>
          <p:nvPr>
            <p:ph idx="1"/>
          </p:nvPr>
        </p:nvSpPr>
        <p:spPr>
          <a:xfrm>
            <a:off x="609600" y="1371600"/>
            <a:ext cx="7772400" cy="1143000"/>
          </a:xfrm>
        </p:spPr>
        <p:txBody>
          <a:bodyPr/>
          <a:lstStyle/>
          <a:p>
            <a:pPr marL="0" indent="0">
              <a:buNone/>
            </a:pPr>
            <a:r>
              <a:rPr lang="en-US" sz="2800" b="1" dirty="0" smtClean="0"/>
              <a:t>a learner-centered</a:t>
            </a:r>
            <a:r>
              <a:rPr lang="en-US" sz="2800" b="1" dirty="0"/>
              <a:t>, urban </a:t>
            </a:r>
            <a:r>
              <a:rPr lang="en-US" sz="2800" b="1" dirty="0" smtClean="0"/>
              <a:t>university that </a:t>
            </a:r>
            <a:r>
              <a:rPr lang="en-US" sz="2800" b="1" dirty="0"/>
              <a:t>is </a:t>
            </a:r>
            <a:r>
              <a:rPr lang="en-US" sz="2800" b="1" dirty="0" smtClean="0"/>
              <a:t>small to our students and big to the world.</a:t>
            </a:r>
          </a:p>
        </p:txBody>
      </p:sp>
      <p:sp>
        <p:nvSpPr>
          <p:cNvPr id="5" name="Content Placeholder 2"/>
          <p:cNvSpPr txBox="1">
            <a:spLocks/>
          </p:cNvSpPr>
          <p:nvPr/>
        </p:nvSpPr>
        <p:spPr bwMode="auto">
          <a:xfrm>
            <a:off x="591207" y="2362200"/>
            <a:ext cx="817179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59E1D"/>
              </a:buClr>
              <a:buSzPct val="125000"/>
              <a:buFont typeface="Wingdings" pitchFamily="2" charset="2"/>
              <a:buChar char="§"/>
              <a:defRPr sz="3200">
                <a:solidFill>
                  <a:schemeClr val="tx1"/>
                </a:solidFill>
                <a:latin typeface="Gill Sans MT" pitchFamily="34" charset="0"/>
                <a:ea typeface="ＭＳ Ｐゴシック" pitchFamily="-65" charset="-128"/>
                <a:cs typeface="+mn-cs"/>
              </a:defRPr>
            </a:lvl1pPr>
            <a:lvl2pPr marL="742950" indent="-285750" algn="l" rtl="0" eaLnBrk="0" fontAlgn="base" hangingPunct="0">
              <a:spcBef>
                <a:spcPct val="20000"/>
              </a:spcBef>
              <a:spcAft>
                <a:spcPct val="0"/>
              </a:spcAft>
              <a:buClr>
                <a:srgbClr val="F59E1D"/>
              </a:buClr>
              <a:buFont typeface="Arial" pitchFamily="34" charset="0"/>
              <a:buChar char="•"/>
              <a:defRPr sz="2800">
                <a:solidFill>
                  <a:schemeClr val="tx1"/>
                </a:solidFill>
                <a:latin typeface="Gill Sans MT" pitchFamily="34" charset="0"/>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Gill Sans MT" pitchFamily="34" charset="0"/>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Gill Sans MT" pitchFamily="34" charset="0"/>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spcBef>
                <a:spcPts val="1200"/>
              </a:spcBef>
              <a:buFont typeface="Wingdings" pitchFamily="2" charset="2"/>
              <a:buNone/>
            </a:pPr>
            <a:r>
              <a:rPr lang="en-US" sz="2200" u="sng" kern="0" dirty="0" smtClean="0">
                <a:solidFill>
                  <a:srgbClr val="000000"/>
                </a:solidFill>
              </a:rPr>
              <a:t>Our academic programs</a:t>
            </a:r>
            <a:r>
              <a:rPr lang="en-US" sz="2200" kern="0" dirty="0" smtClean="0">
                <a:solidFill>
                  <a:srgbClr val="000000"/>
                </a:solidFill>
              </a:rPr>
              <a:t>:  Augsburg students are successfully preparing for lives of meaningful work and service.</a:t>
            </a:r>
          </a:p>
          <a:p>
            <a:pPr marL="0" indent="0">
              <a:spcBef>
                <a:spcPts val="1200"/>
              </a:spcBef>
              <a:buFont typeface="Wingdings" pitchFamily="2" charset="2"/>
              <a:buNone/>
            </a:pPr>
            <a:r>
              <a:rPr lang="en-US" sz="2200" u="sng" kern="0" dirty="0" smtClean="0">
                <a:solidFill>
                  <a:srgbClr val="000000"/>
                </a:solidFill>
              </a:rPr>
              <a:t>Our market position &amp; reputation</a:t>
            </a:r>
            <a:r>
              <a:rPr lang="en-US" sz="2200" kern="0" dirty="0" smtClean="0">
                <a:solidFill>
                  <a:srgbClr val="000000"/>
                </a:solidFill>
              </a:rPr>
              <a:t>:  An intentional mix of students comes to Augsburg through our reputation and visibility in key networks; they leave Augsburg equipped to follow their vocational journeys and to compete in the selective job market of 2019</a:t>
            </a:r>
            <a:r>
              <a:rPr lang="en-US" sz="2200" i="1" kern="0" dirty="0" smtClean="0">
                <a:solidFill>
                  <a:srgbClr val="000000"/>
                </a:solidFill>
              </a:rPr>
              <a:t>.</a:t>
            </a:r>
          </a:p>
          <a:p>
            <a:pPr marL="0" indent="0">
              <a:spcBef>
                <a:spcPts val="1200"/>
              </a:spcBef>
              <a:buFont typeface="Wingdings" pitchFamily="2" charset="2"/>
              <a:buNone/>
            </a:pPr>
            <a:r>
              <a:rPr lang="en-US" sz="2200" u="sng" kern="0" dirty="0" smtClean="0">
                <a:solidFill>
                  <a:srgbClr val="000000"/>
                </a:solidFill>
              </a:rPr>
              <a:t>Our institution</a:t>
            </a:r>
            <a:r>
              <a:rPr lang="en-US" sz="2200" kern="0" dirty="0" smtClean="0">
                <a:solidFill>
                  <a:srgbClr val="000000"/>
                </a:solidFill>
              </a:rPr>
              <a:t>: Augsburg is deliberately organized as a 21st century university, designed to keep its promises to students, to model an engaged and accountable community, and to take seriously in all it does its public roles and responsibilities.</a:t>
            </a:r>
          </a:p>
        </p:txBody>
      </p:sp>
    </p:spTree>
    <p:extLst>
      <p:ext uri="{BB962C8B-B14F-4D97-AF65-F5344CB8AC3E}">
        <p14:creationId xmlns:p14="http://schemas.microsoft.com/office/powerpoint/2010/main" val="1504827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cove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1828800" y="1600200"/>
            <a:ext cx="5562600" cy="25908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solidFill>
                <a:srgbClr val="000000"/>
              </a:solidFill>
              <a:ea typeface="ＭＳ Ｐゴシック" charset="0"/>
            </a:endParaRPr>
          </a:p>
        </p:txBody>
      </p:sp>
      <p:sp>
        <p:nvSpPr>
          <p:cNvPr id="2052" name="Rectangle 2"/>
          <p:cNvSpPr>
            <a:spLocks noGrp="1" noChangeArrowheads="1"/>
          </p:cNvSpPr>
          <p:nvPr>
            <p:ph type="ctrTitle"/>
          </p:nvPr>
        </p:nvSpPr>
        <p:spPr>
          <a:xfrm>
            <a:off x="1828800" y="1981200"/>
            <a:ext cx="5562600" cy="1143000"/>
          </a:xfrm>
        </p:spPr>
        <p:txBody>
          <a:bodyPr/>
          <a:lstStyle/>
          <a:p>
            <a:pPr algn="ctr" eaLnBrk="1" hangingPunct="1"/>
            <a:r>
              <a:rPr lang="en-US" dirty="0" smtClean="0">
                <a:solidFill>
                  <a:schemeClr val="tx1"/>
                </a:solidFill>
              </a:rPr>
              <a:t>All-Hands Meeting</a:t>
            </a:r>
            <a:endParaRPr lang="en-US" dirty="0" smtClean="0">
              <a:solidFill>
                <a:schemeClr val="tx1"/>
              </a:solidFill>
            </a:endParaRPr>
          </a:p>
        </p:txBody>
      </p:sp>
      <p:sp>
        <p:nvSpPr>
          <p:cNvPr id="2053" name="Rectangle 3"/>
          <p:cNvSpPr>
            <a:spLocks noGrp="1" noChangeArrowheads="1"/>
          </p:cNvSpPr>
          <p:nvPr>
            <p:ph type="subTitle" idx="1"/>
          </p:nvPr>
        </p:nvSpPr>
        <p:spPr>
          <a:xfrm>
            <a:off x="1371600" y="3429000"/>
            <a:ext cx="6400800" cy="1752600"/>
          </a:xfrm>
        </p:spPr>
        <p:txBody>
          <a:bodyPr/>
          <a:lstStyle/>
          <a:p>
            <a:pPr eaLnBrk="1" hangingPunct="1"/>
            <a:r>
              <a:rPr lang="en-US" dirty="0" smtClean="0"/>
              <a:t>March 26, </a:t>
            </a:r>
            <a:r>
              <a:rPr lang="en-US" dirty="0" smtClean="0"/>
              <a:t>2013</a:t>
            </a:r>
          </a:p>
        </p:txBody>
      </p:sp>
    </p:spTree>
    <p:extLst>
      <p:ext uri="{BB962C8B-B14F-4D97-AF65-F5344CB8AC3E}">
        <p14:creationId xmlns:p14="http://schemas.microsoft.com/office/powerpoint/2010/main" val="912937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13588</TotalTime>
  <Words>1293</Words>
  <Application>Microsoft Office PowerPoint</Application>
  <PresentationFormat>On-screen Show (4:3)</PresentationFormat>
  <Paragraphs>77</Paragraphs>
  <Slides>7</Slides>
  <Notes>5</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Blank Presentation</vt:lpstr>
      <vt:lpstr>1_Blank Presentation</vt:lpstr>
      <vt:lpstr>All-Hands Meeting</vt:lpstr>
      <vt:lpstr>Augsburg as both faithful and relevant:</vt:lpstr>
      <vt:lpstr>In 2019, Augsburg will be…</vt:lpstr>
      <vt:lpstr>In 2019, Augsburg will be…</vt:lpstr>
      <vt:lpstr>In 2019, Augsburg will be…</vt:lpstr>
      <vt:lpstr>In 2019, Augsburg will be…</vt:lpstr>
      <vt:lpstr>All-Hands Meeting</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Augsburg as both faithful and relevant:</dc:title>
  <dc:creator>Leif B Anderson</dc:creator>
  <cp:lastModifiedBy>admin</cp:lastModifiedBy>
  <cp:revision>25</cp:revision>
  <cp:lastPrinted>2013-03-01T06:18:35Z</cp:lastPrinted>
  <dcterms:created xsi:type="dcterms:W3CDTF">2013-03-01T02:57:32Z</dcterms:created>
  <dcterms:modified xsi:type="dcterms:W3CDTF">2013-03-26T01:34:38Z</dcterms:modified>
</cp:coreProperties>
</file>