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64" r:id="rId3"/>
    <p:sldId id="262" r:id="rId4"/>
    <p:sldId id="257" r:id="rId5"/>
    <p:sldId id="260" r:id="rId6"/>
    <p:sldId id="256" r:id="rId7"/>
    <p:sldId id="258"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6" autoAdjust="0"/>
    <p:restoredTop sz="94660"/>
  </p:normalViewPr>
  <p:slideViewPr>
    <p:cSldViewPr>
      <p:cViewPr>
        <p:scale>
          <a:sx n="94" d="100"/>
          <a:sy n="94" d="100"/>
        </p:scale>
        <p:origin x="-81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3AE1B-40F2-4C4D-A42B-CA0F63E136FF}" type="datetimeFigureOut">
              <a:rPr lang="en-US" smtClean="0"/>
              <a:t>7/29/2013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925B5-93EF-45C8-B65A-27B1433DD8F6}" type="slidenum">
              <a:rPr lang="en-US" smtClean="0"/>
              <a:t>‹#›</a:t>
            </a:fld>
            <a:endParaRPr lang="en-US"/>
          </a:p>
        </p:txBody>
      </p:sp>
    </p:spTree>
    <p:extLst>
      <p:ext uri="{BB962C8B-B14F-4D97-AF65-F5344CB8AC3E}">
        <p14:creationId xmlns:p14="http://schemas.microsoft.com/office/powerpoint/2010/main" val="71646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48DF2-EB3D-4137-8184-E26A8B3F803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7915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649D7AD-282C-4E03-BF1B-B3DD10E83804}" type="slidenum">
              <a:rPr lang="en-US" sz="1200" smtClean="0">
                <a:solidFill>
                  <a:srgbClr val="000000"/>
                </a:solidFill>
              </a:rPr>
              <a:pPr/>
              <a:t>2</a:t>
            </a:fld>
            <a:endParaRPr lang="en-US"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649D7AD-282C-4E03-BF1B-B3DD10E83804}" type="slidenum">
              <a:rPr lang="en-US" sz="1200" smtClean="0">
                <a:solidFill>
                  <a:srgbClr val="000000"/>
                </a:solidFill>
              </a:rPr>
              <a:pPr/>
              <a:t>7</a:t>
            </a:fld>
            <a:endParaRPr lang="en-US" sz="120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F34BFB-CCCA-41F0-9EB4-E3FC1A15CF0D}"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253562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34BFB-CCCA-41F0-9EB4-E3FC1A15CF0D}"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375634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34BFB-CCCA-41F0-9EB4-E3FC1A15CF0D}"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136386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20494F-6246-449D-BBC9-27B35CDB2B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165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76200" y="1066800"/>
            <a:ext cx="8915400" cy="0"/>
          </a:xfrm>
          <a:prstGeom prst="line">
            <a:avLst/>
          </a:prstGeom>
          <a:ln>
            <a:solidFill>
              <a:srgbClr val="F59E1D"/>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0" y="304800"/>
            <a:ext cx="7772400" cy="914400"/>
          </a:xfrm>
        </p:spPr>
        <p:txBody>
          <a:bodyPr/>
          <a:lstStyle>
            <a:lvl1pPr algn="l" rtl="0" eaLnBrk="0" fontAlgn="base" hangingPunct="0">
              <a:spcBef>
                <a:spcPct val="0"/>
              </a:spcBef>
              <a:spcAft>
                <a:spcPct val="0"/>
              </a:spcAft>
              <a:defRPr lang="en-US" sz="3600" dirty="0">
                <a:solidFill>
                  <a:srgbClr val="990033"/>
                </a:solidFill>
                <a:latin typeface="Gill Sans MT" pitchFamily="34" charset="0"/>
                <a:ea typeface="MS PGothic" pitchFamily="34" charset="-128"/>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752600"/>
            <a:ext cx="7772400" cy="4114800"/>
          </a:xfrm>
        </p:spPr>
        <p:txBody>
          <a:bodyPr/>
          <a:lstStyle>
            <a:lvl1pPr marL="342900" indent="-342900">
              <a:buClr>
                <a:srgbClr val="F59E1D"/>
              </a:buClr>
              <a:buSzPct val="125000"/>
              <a:buFont typeface="Wingdings" pitchFamily="2" charset="2"/>
              <a:buChar char="§"/>
              <a:defRPr/>
            </a:lvl1pPr>
            <a:lvl2pPr marL="742950" indent="-285750">
              <a:buClr>
                <a:srgbClr val="F59E1D"/>
              </a:buCl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672F6A29-90C4-499A-B846-847C4DED71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3645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F087C7-659E-4C61-80E8-D4B8F4A17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397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3FE0EF-892C-4756-8A51-893EC6EC20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9477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012AEF-AB00-48C0-B05E-FEE227B0EF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120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294736-915A-43B5-92C8-FDA1552905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8925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466769-4424-4205-BC9A-371BC23B9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11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8F29BE-1981-48CC-8FBC-6B56567505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104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34BFB-CCCA-41F0-9EB4-E3FC1A15CF0D}"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36754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EF6B05-9AB7-42E1-966A-93E9173C9E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104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A071F-5713-4A8D-A717-7ACB3175B8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0126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23857-E986-4DCA-BD2D-E25207BFD0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427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34BFB-CCCA-41F0-9EB4-E3FC1A15CF0D}"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69590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F34BFB-CCCA-41F0-9EB4-E3FC1A15CF0D}"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235874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F34BFB-CCCA-41F0-9EB4-E3FC1A15CF0D}" type="datetimeFigureOut">
              <a:rPr lang="en-US" smtClean="0"/>
              <a:t>7/29/2013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119816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F34BFB-CCCA-41F0-9EB4-E3FC1A15CF0D}" type="datetimeFigureOut">
              <a:rPr lang="en-US" smtClean="0"/>
              <a:t>7/29/2013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90542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34BFB-CCCA-41F0-9EB4-E3FC1A15CF0D}" type="datetimeFigureOut">
              <a:rPr lang="en-US" smtClean="0"/>
              <a:t>7/29/2013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56870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34BFB-CCCA-41F0-9EB4-E3FC1A15CF0D}"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94699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34BFB-CCCA-41F0-9EB4-E3FC1A15CF0D}"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F5EED-FD50-4053-BA0B-C91B80FD8ECC}" type="slidenum">
              <a:rPr lang="en-US" smtClean="0"/>
              <a:t>‹#›</a:t>
            </a:fld>
            <a:endParaRPr lang="en-US"/>
          </a:p>
        </p:txBody>
      </p:sp>
    </p:spTree>
    <p:extLst>
      <p:ext uri="{BB962C8B-B14F-4D97-AF65-F5344CB8AC3E}">
        <p14:creationId xmlns:p14="http://schemas.microsoft.com/office/powerpoint/2010/main" val="113423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34BFB-CCCA-41F0-9EB4-E3FC1A15CF0D}" type="datetimeFigureOut">
              <a:rPr lang="en-US" smtClean="0"/>
              <a:t>7/29/2013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F5EED-FD50-4053-BA0B-C91B80FD8ECC}" type="slidenum">
              <a:rPr lang="en-US" smtClean="0"/>
              <a:t>‹#›</a:t>
            </a:fld>
            <a:endParaRPr lang="en-US"/>
          </a:p>
        </p:txBody>
      </p:sp>
    </p:spTree>
    <p:extLst>
      <p:ext uri="{BB962C8B-B14F-4D97-AF65-F5344CB8AC3E}">
        <p14:creationId xmlns:p14="http://schemas.microsoft.com/office/powerpoint/2010/main" val="146919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Augsburg-Seal.jpg"/>
          <p:cNvPicPr>
            <a:picLocks noChangeAspect="1"/>
          </p:cNvPicPr>
          <p:nvPr/>
        </p:nvPicPr>
        <p:blipFill>
          <a:blip r:embed="rId13">
            <a:extLst>
              <a:ext uri="{28A0092B-C50C-407E-A947-70E740481C1C}">
                <a14:useLocalDpi xmlns:a14="http://schemas.microsoft.com/office/drawing/2010/main" val="0"/>
              </a:ext>
            </a:extLst>
          </a:blip>
          <a:srcRect r="8888" b="17778"/>
          <a:stretch>
            <a:fillRect/>
          </a:stretch>
        </p:blipFill>
        <p:spPr bwMode="auto">
          <a:xfrm>
            <a:off x="3276600" y="1562100"/>
            <a:ext cx="58674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defRPr>
            </a:lvl1pPr>
          </a:lstStyle>
          <a:p>
            <a:pPr eaLnBrk="0" fontAlgn="base" hangingPunct="0">
              <a:spcBef>
                <a:spcPct val="0"/>
              </a:spcBef>
              <a:spcAft>
                <a:spcPct val="0"/>
              </a:spcAft>
              <a:defRPr/>
            </a:pPr>
            <a:fld id="{D9A91E63-7F3A-404D-9C2D-BBEEE2813DD0}"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1502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Gill Sans MT" pitchFamily="34" charset="0"/>
          <a:ea typeface="ＭＳ Ｐゴシック" pitchFamily="-65" charset="-128"/>
          <a:cs typeface="+mj-cs"/>
        </a:defRPr>
      </a:lvl1pPr>
      <a:lvl2pPr algn="l" rtl="0" eaLnBrk="0" fontAlgn="base" hangingPunct="0">
        <a:spcBef>
          <a:spcPct val="0"/>
        </a:spcBef>
        <a:spcAft>
          <a:spcPct val="0"/>
        </a:spcAft>
        <a:defRPr sz="4400">
          <a:solidFill>
            <a:schemeClr val="tx2"/>
          </a:solidFill>
          <a:latin typeface="Gill Sans MT" pitchFamily="34" charset="0"/>
          <a:ea typeface="ＭＳ Ｐゴシック" pitchFamily="-65" charset="-128"/>
        </a:defRPr>
      </a:lvl2pPr>
      <a:lvl3pPr algn="l" rtl="0" eaLnBrk="0" fontAlgn="base" hangingPunct="0">
        <a:spcBef>
          <a:spcPct val="0"/>
        </a:spcBef>
        <a:spcAft>
          <a:spcPct val="0"/>
        </a:spcAft>
        <a:defRPr sz="4400">
          <a:solidFill>
            <a:schemeClr val="tx2"/>
          </a:solidFill>
          <a:latin typeface="Gill Sans MT" pitchFamily="34" charset="0"/>
          <a:ea typeface="ＭＳ Ｐゴシック" pitchFamily="-65" charset="-128"/>
        </a:defRPr>
      </a:lvl3pPr>
      <a:lvl4pPr algn="l" rtl="0" eaLnBrk="0" fontAlgn="base" hangingPunct="0">
        <a:spcBef>
          <a:spcPct val="0"/>
        </a:spcBef>
        <a:spcAft>
          <a:spcPct val="0"/>
        </a:spcAft>
        <a:defRPr sz="4400">
          <a:solidFill>
            <a:schemeClr val="tx2"/>
          </a:solidFill>
          <a:latin typeface="Gill Sans MT" pitchFamily="34" charset="0"/>
          <a:ea typeface="ＭＳ Ｐゴシック" pitchFamily="-65" charset="-128"/>
        </a:defRPr>
      </a:lvl4pPr>
      <a:lvl5pPr algn="l" rtl="0" eaLnBrk="0" fontAlgn="base" hangingPunct="0">
        <a:spcBef>
          <a:spcPct val="0"/>
        </a:spcBef>
        <a:spcAft>
          <a:spcPct val="0"/>
        </a:spcAft>
        <a:defRPr sz="4400">
          <a:solidFill>
            <a:schemeClr val="tx2"/>
          </a:solidFill>
          <a:latin typeface="Gill Sans MT" pitchFamily="34" charset="0"/>
          <a:ea typeface="ＭＳ Ｐゴシック" pitchFamily="-65"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Gill Sans MT" pitchFamily="34" charset="0"/>
          <a:ea typeface="ＭＳ Ｐゴシック" pitchFamily="-65" charset="-128"/>
          <a:cs typeface="+mn-cs"/>
        </a:defRPr>
      </a:lvl1pPr>
      <a:lvl2pPr marL="742950" indent="-285750" algn="l" rtl="0" eaLnBrk="0" fontAlgn="base" hangingPunct="0">
        <a:spcBef>
          <a:spcPct val="20000"/>
        </a:spcBef>
        <a:spcAft>
          <a:spcPct val="0"/>
        </a:spcAft>
        <a:buChar char="–"/>
        <a:defRPr sz="2800">
          <a:solidFill>
            <a:schemeClr val="tx1"/>
          </a:solidFill>
          <a:latin typeface="Gill Sans MT" pitchFamily="34" charset="0"/>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Gill Sans MT" pitchFamily="34" charset="0"/>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Gill Sans MT" pitchFamily="34" charset="0"/>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Gill Sans MT" pitchFamily="34" charset="0"/>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4"/>
          <p:cNvSpPr>
            <a:spLocks noGrp="1"/>
          </p:cNvSpPr>
          <p:nvPr>
            <p:ph type="subTitle" idx="1"/>
          </p:nvPr>
        </p:nvSpPr>
        <p:spPr>
          <a:xfrm>
            <a:off x="1264181" y="3962400"/>
            <a:ext cx="6934200" cy="1752600"/>
          </a:xfrm>
        </p:spPr>
        <p:txBody>
          <a:bodyPr/>
          <a:lstStyle/>
          <a:p>
            <a:r>
              <a:rPr lang="en-US" sz="3600" b="1" i="1" dirty="0"/>
              <a:t>Augsburg </a:t>
            </a:r>
            <a:r>
              <a:rPr lang="en-US" sz="3600" b="1" i="1" dirty="0" smtClean="0"/>
              <a:t>2019</a:t>
            </a:r>
            <a:endParaRPr lang="en-US" sz="3600" b="1"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952499"/>
            <a:ext cx="4291914" cy="2644797"/>
          </a:xfrm>
          <a:prstGeom prst="rect">
            <a:avLst/>
          </a:prstGeom>
        </p:spPr>
      </p:pic>
      <p:sp>
        <p:nvSpPr>
          <p:cNvPr id="3" name="TextBox 2"/>
          <p:cNvSpPr txBox="1"/>
          <p:nvPr/>
        </p:nvSpPr>
        <p:spPr>
          <a:xfrm>
            <a:off x="3733800" y="5253335"/>
            <a:ext cx="2362200" cy="461665"/>
          </a:xfrm>
          <a:prstGeom prst="rect">
            <a:avLst/>
          </a:prstGeom>
          <a:noFill/>
        </p:spPr>
        <p:txBody>
          <a:bodyPr wrap="square" rtlCol="0">
            <a:spAutoFit/>
          </a:bodyPr>
          <a:lstStyle/>
          <a:p>
            <a:pPr algn="ctr"/>
            <a:r>
              <a:rPr lang="en-US" sz="2400" b="1" dirty="0" smtClean="0">
                <a:solidFill>
                  <a:srgbClr val="000000"/>
                </a:solidFill>
                <a:latin typeface="Gill Sans MT" pitchFamily="34" charset="0"/>
              </a:rPr>
              <a:t>July 26, 2013</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281" y="971288"/>
            <a:ext cx="4131365" cy="2626008"/>
          </a:xfrm>
          <a:prstGeom prst="rect">
            <a:avLst/>
          </a:prstGeom>
        </p:spPr>
      </p:pic>
    </p:spTree>
    <p:extLst>
      <p:ext uri="{BB962C8B-B14F-4D97-AF65-F5344CB8AC3E}">
        <p14:creationId xmlns:p14="http://schemas.microsoft.com/office/powerpoint/2010/main" val="261610265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152400"/>
            <a:ext cx="8305800" cy="914400"/>
          </a:xfrm>
        </p:spPr>
        <p:txBody>
          <a:bodyPr/>
          <a:lstStyle/>
          <a:p>
            <a:r>
              <a:rPr smtClean="0"/>
              <a:t>Augsburg 2019:  A </a:t>
            </a:r>
            <a:r>
              <a:rPr i="1" smtClean="0"/>
              <a:t>new</a:t>
            </a:r>
            <a:r>
              <a:rPr smtClean="0"/>
              <a:t> kind of university…</a:t>
            </a:r>
            <a:endParaRPr b="1" smtClean="0"/>
          </a:p>
        </p:txBody>
      </p:sp>
      <p:sp>
        <p:nvSpPr>
          <p:cNvPr id="20483" name="Content Placeholder 2"/>
          <p:cNvSpPr>
            <a:spLocks noGrp="1"/>
          </p:cNvSpPr>
          <p:nvPr>
            <p:ph idx="1"/>
          </p:nvPr>
        </p:nvSpPr>
        <p:spPr>
          <a:xfrm>
            <a:off x="609600" y="1219200"/>
            <a:ext cx="7772400" cy="1143000"/>
          </a:xfrm>
        </p:spPr>
        <p:txBody>
          <a:bodyPr/>
          <a:lstStyle/>
          <a:p>
            <a:pPr marL="0" indent="0">
              <a:buFont typeface="Wingdings" pitchFamily="2" charset="2"/>
              <a:buNone/>
            </a:pPr>
            <a:r>
              <a:rPr lang="en-US" sz="2800" b="1" dirty="0" smtClean="0"/>
              <a:t>a student-centered, urban university that is small to our students and big for the world.</a:t>
            </a:r>
          </a:p>
        </p:txBody>
      </p:sp>
      <p:sp>
        <p:nvSpPr>
          <p:cNvPr id="20484" name="Content Placeholder 2"/>
          <p:cNvSpPr txBox="1">
            <a:spLocks/>
          </p:cNvSpPr>
          <p:nvPr/>
        </p:nvSpPr>
        <p:spPr bwMode="auto">
          <a:xfrm>
            <a:off x="590550" y="2286000"/>
            <a:ext cx="8172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20000"/>
              </a:spcBef>
              <a:spcAft>
                <a:spcPts val="1000"/>
              </a:spcAft>
              <a:buClr>
                <a:srgbClr val="F59E1D"/>
              </a:buClr>
              <a:buSzPct val="125000"/>
              <a:buFont typeface="Wingdings" pitchFamily="2" charset="2"/>
              <a:buChar char="§"/>
            </a:pPr>
            <a:r>
              <a:rPr lang="en-US" sz="2000" dirty="0">
                <a:solidFill>
                  <a:srgbClr val="000000"/>
                </a:solidFill>
                <a:latin typeface="Gill Sans MT" pitchFamily="34" charset="0"/>
              </a:rPr>
              <a:t>OUR ACADEMIC DISTINCTION:   Augsburg students are active and engaged,  intentionally preparing for lives of meaningful work and service.  Programs are experiential,  interdisciplinary, </a:t>
            </a:r>
            <a:r>
              <a:rPr lang="en-US" sz="2000" dirty="0" smtClean="0">
                <a:solidFill>
                  <a:srgbClr val="000000"/>
                </a:solidFill>
                <a:latin typeface="Gill Sans MT" pitchFamily="34" charset="0"/>
              </a:rPr>
              <a:t> global </a:t>
            </a:r>
            <a:r>
              <a:rPr lang="en-US" sz="2000" dirty="0">
                <a:solidFill>
                  <a:srgbClr val="000000"/>
                </a:solidFill>
                <a:latin typeface="Gill Sans MT" pitchFamily="34" charset="0"/>
              </a:rPr>
              <a:t>and aimed at success for every student.</a:t>
            </a:r>
          </a:p>
          <a:p>
            <a:pPr>
              <a:spcBef>
                <a:spcPct val="20000"/>
              </a:spcBef>
              <a:spcAft>
                <a:spcPts val="1000"/>
              </a:spcAft>
              <a:buClr>
                <a:srgbClr val="F59E1D"/>
              </a:buClr>
              <a:buSzPct val="125000"/>
              <a:buFont typeface="Wingdings" pitchFamily="2" charset="2"/>
              <a:buChar char="§"/>
            </a:pPr>
            <a:r>
              <a:rPr lang="en-US" sz="2000" dirty="0">
                <a:solidFill>
                  <a:srgbClr val="000000"/>
                </a:solidFill>
                <a:latin typeface="Gill Sans MT" pitchFamily="34" charset="0"/>
              </a:rPr>
              <a:t>OUR REPUTATION &amp; MARKET POSITION:  Augsburg is </a:t>
            </a:r>
            <a:r>
              <a:rPr lang="en-US" sz="2000" i="1" dirty="0">
                <a:solidFill>
                  <a:srgbClr val="000000"/>
                </a:solidFill>
                <a:latin typeface="Gill Sans MT" pitchFamily="34" charset="0"/>
              </a:rPr>
              <a:t>at the table—</a:t>
            </a:r>
            <a:r>
              <a:rPr lang="en-US" sz="2000" dirty="0">
                <a:solidFill>
                  <a:srgbClr val="000000"/>
                </a:solidFill>
                <a:latin typeface="Gill Sans MT" pitchFamily="34" charset="0"/>
              </a:rPr>
              <a:t>innovating and refining our programs to meet contemporary workforce needs and social challenges.   Augsburg graduates are equipped to follow their vocational journeys and to compete in the selective job market of 2019.</a:t>
            </a:r>
          </a:p>
          <a:p>
            <a:pPr>
              <a:spcBef>
                <a:spcPct val="20000"/>
              </a:spcBef>
              <a:spcAft>
                <a:spcPts val="1000"/>
              </a:spcAft>
              <a:buClr>
                <a:srgbClr val="F59E1D"/>
              </a:buClr>
              <a:buSzPct val="125000"/>
              <a:buFont typeface="Wingdings" pitchFamily="2" charset="2"/>
              <a:buChar char="§"/>
            </a:pPr>
            <a:r>
              <a:rPr lang="en-US" sz="2000" dirty="0">
                <a:solidFill>
                  <a:srgbClr val="000000"/>
                </a:solidFill>
                <a:latin typeface="Gill Sans MT" pitchFamily="34" charset="0"/>
              </a:rPr>
              <a:t>OUR INSTITUTION:  We are deliberately organized as a new kind of 21st century university.   Augsburg is designed to be nimble, to focus on outcomes and to keep its promises.</a:t>
            </a:r>
          </a:p>
          <a:p>
            <a:pPr>
              <a:spcBef>
                <a:spcPct val="20000"/>
              </a:spcBef>
              <a:buClr>
                <a:srgbClr val="F59E1D"/>
              </a:buClr>
              <a:buSzPct val="125000"/>
              <a:buFont typeface="Wingdings" pitchFamily="2" charset="2"/>
              <a:buChar char="§"/>
            </a:pPr>
            <a:endParaRPr lang="en-US" sz="1800" dirty="0">
              <a:solidFill>
                <a:srgbClr val="000000"/>
              </a:solidFill>
              <a:latin typeface="Gill Sans MT" pitchFamily="34" charset="0"/>
            </a:endParaRPr>
          </a:p>
          <a:p>
            <a:pPr>
              <a:spcBef>
                <a:spcPct val="20000"/>
              </a:spcBef>
              <a:buClr>
                <a:srgbClr val="F59E1D"/>
              </a:buClr>
              <a:buSzPct val="125000"/>
              <a:buFont typeface="Wingdings" pitchFamily="2" charset="2"/>
              <a:buChar char="§"/>
            </a:pPr>
            <a:endParaRPr lang="en-US" sz="1800" dirty="0">
              <a:solidFill>
                <a:srgbClr val="000000"/>
              </a:solidFill>
              <a:latin typeface="Gill Sans MT" pitchFamily="34" charset="0"/>
            </a:endParaRPr>
          </a:p>
        </p:txBody>
      </p:sp>
    </p:spTree>
    <p:extLst>
      <p:ext uri="{BB962C8B-B14F-4D97-AF65-F5344CB8AC3E}">
        <p14:creationId xmlns:p14="http://schemas.microsoft.com/office/powerpoint/2010/main" val="382138765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077200" cy="4525963"/>
          </a:xfrm>
        </p:spPr>
        <p:txBody>
          <a:bodyPr>
            <a:normAutofit/>
          </a:bodyPr>
          <a:lstStyle/>
          <a:p>
            <a:pPr marL="0" indent="0">
              <a:buNone/>
            </a:pPr>
            <a:endParaRPr lang="en-US" sz="2400" b="1" dirty="0" smtClean="0">
              <a:latin typeface="Gill Sans MT" pitchFamily="34" charset="0"/>
            </a:endParaRPr>
          </a:p>
          <a:p>
            <a:pPr marL="0" indent="0">
              <a:buNone/>
            </a:pPr>
            <a:r>
              <a:rPr lang="en-US" sz="2400" b="1" dirty="0" smtClean="0">
                <a:latin typeface="Gill Sans MT" pitchFamily="34" charset="0"/>
              </a:rPr>
              <a:t>In 2019, Augsburg </a:t>
            </a:r>
            <a:r>
              <a:rPr lang="en-US" sz="2400" b="1" dirty="0">
                <a:latin typeface="Gill Sans MT" pitchFamily="34" charset="0"/>
              </a:rPr>
              <a:t>is </a:t>
            </a:r>
            <a:r>
              <a:rPr lang="en-US" sz="2400" b="1" dirty="0" smtClean="0">
                <a:latin typeface="Gill Sans MT" pitchFamily="34" charset="0"/>
              </a:rPr>
              <a:t>a new kind </a:t>
            </a:r>
            <a:r>
              <a:rPr lang="en-US" sz="2400" b="1" dirty="0">
                <a:latin typeface="Gill Sans MT" pitchFamily="34" charset="0"/>
              </a:rPr>
              <a:t>of </a:t>
            </a:r>
            <a:r>
              <a:rPr lang="en-US" sz="2400" b="1" dirty="0" smtClean="0">
                <a:latin typeface="Gill Sans MT" pitchFamily="34" charset="0"/>
              </a:rPr>
              <a:t>student-centered</a:t>
            </a:r>
            <a:r>
              <a:rPr lang="en-US" sz="2400" b="1" dirty="0">
                <a:latin typeface="Gill Sans MT" pitchFamily="34" charset="0"/>
              </a:rPr>
              <a:t>, </a:t>
            </a:r>
            <a:r>
              <a:rPr lang="en-US" sz="2400" b="1" dirty="0" smtClean="0">
                <a:latin typeface="Gill Sans MT" pitchFamily="34" charset="0"/>
              </a:rPr>
              <a:t>urban university that is </a:t>
            </a:r>
            <a:r>
              <a:rPr lang="en-US" sz="2400" b="1" i="1" dirty="0" smtClean="0">
                <a:latin typeface="Gill Sans MT" pitchFamily="34" charset="0"/>
              </a:rPr>
              <a:t>small</a:t>
            </a:r>
            <a:r>
              <a:rPr lang="en-US" sz="2400" b="1" dirty="0" smtClean="0">
                <a:latin typeface="Gill Sans MT" pitchFamily="34" charset="0"/>
              </a:rPr>
              <a:t> </a:t>
            </a:r>
            <a:r>
              <a:rPr lang="en-US" sz="2400" b="1" dirty="0">
                <a:latin typeface="Gill Sans MT" pitchFamily="34" charset="0"/>
              </a:rPr>
              <a:t>for our </a:t>
            </a:r>
            <a:r>
              <a:rPr lang="en-US" sz="2400" b="1" dirty="0" smtClean="0">
                <a:latin typeface="Gill Sans MT" pitchFamily="34" charset="0"/>
              </a:rPr>
              <a:t>students but </a:t>
            </a:r>
            <a:r>
              <a:rPr lang="en-US" sz="2400" b="1" i="1" dirty="0">
                <a:latin typeface="Gill Sans MT" pitchFamily="34" charset="0"/>
              </a:rPr>
              <a:t>big</a:t>
            </a:r>
            <a:r>
              <a:rPr lang="en-US" sz="2400" b="1" dirty="0">
                <a:latin typeface="Gill Sans MT" pitchFamily="34" charset="0"/>
              </a:rPr>
              <a:t> </a:t>
            </a:r>
            <a:r>
              <a:rPr lang="en-US" sz="2400" b="1" dirty="0" smtClean="0">
                <a:latin typeface="Gill Sans MT" pitchFamily="34" charset="0"/>
              </a:rPr>
              <a:t>for </a:t>
            </a:r>
            <a:r>
              <a:rPr lang="en-US" sz="2400" b="1" dirty="0">
                <a:latin typeface="Gill Sans MT" pitchFamily="34" charset="0"/>
              </a:rPr>
              <a:t>the </a:t>
            </a:r>
            <a:r>
              <a:rPr lang="en-US" sz="2400" b="1" dirty="0" smtClean="0">
                <a:latin typeface="Gill Sans MT" pitchFamily="34" charset="0"/>
              </a:rPr>
              <a:t>world</a:t>
            </a:r>
          </a:p>
          <a:p>
            <a:pPr marL="0" indent="0">
              <a:buNone/>
            </a:pPr>
            <a:endParaRPr lang="en-US" sz="2400" dirty="0">
              <a:latin typeface="Gill Sans MT" pitchFamily="34" charset="0"/>
            </a:endParaRPr>
          </a:p>
          <a:p>
            <a:r>
              <a:rPr lang="en-US" sz="2400" b="1" u="sng" dirty="0">
                <a:latin typeface="Gill Sans MT" pitchFamily="34" charset="0"/>
              </a:rPr>
              <a:t>Education for service</a:t>
            </a:r>
            <a:r>
              <a:rPr lang="en-US" sz="2400" dirty="0">
                <a:latin typeface="Gill Sans MT" pitchFamily="34" charset="0"/>
              </a:rPr>
              <a:t> across the disciplines, beyond the classroom, and around the world </a:t>
            </a:r>
          </a:p>
          <a:p>
            <a:r>
              <a:rPr lang="en-US" sz="2400" b="1" u="sng" dirty="0" smtClean="0">
                <a:latin typeface="Gill Sans MT" pitchFamily="34" charset="0"/>
              </a:rPr>
              <a:t>Augsburg is </a:t>
            </a:r>
            <a:r>
              <a:rPr lang="en-US" sz="2400" b="1" i="1" u="sng" dirty="0" smtClean="0">
                <a:latin typeface="Gill Sans MT" pitchFamily="34" charset="0"/>
              </a:rPr>
              <a:t>at </a:t>
            </a:r>
            <a:r>
              <a:rPr lang="en-US" sz="2400" b="1" i="1" u="sng" dirty="0">
                <a:latin typeface="Gill Sans MT" pitchFamily="34" charset="0"/>
              </a:rPr>
              <a:t>the table</a:t>
            </a:r>
            <a:r>
              <a:rPr lang="en-US" sz="2400" i="1" dirty="0">
                <a:latin typeface="Gill Sans MT" pitchFamily="34" charset="0"/>
              </a:rPr>
              <a:t> </a:t>
            </a:r>
            <a:r>
              <a:rPr lang="en-US" sz="2400" dirty="0">
                <a:latin typeface="Gill Sans MT" pitchFamily="34" charset="0"/>
              </a:rPr>
              <a:t>with our community, shaping education that serves the world</a:t>
            </a:r>
          </a:p>
          <a:p>
            <a:r>
              <a:rPr lang="en-US" sz="2400" b="1" u="sng" dirty="0">
                <a:latin typeface="Gill Sans MT" pitchFamily="34" charset="0"/>
              </a:rPr>
              <a:t>Keeping our promises</a:t>
            </a:r>
            <a:r>
              <a:rPr lang="en-US" sz="2400" dirty="0">
                <a:latin typeface="Gill Sans MT" pitchFamily="34" charset="0"/>
              </a:rPr>
              <a:t>; Augsburg is accountable and organized around outcomes</a:t>
            </a:r>
          </a:p>
          <a:p>
            <a:endParaRPr lang="en-US" dirty="0"/>
          </a:p>
        </p:txBody>
      </p:sp>
      <p:sp>
        <p:nvSpPr>
          <p:cNvPr id="4" name="Title 1"/>
          <p:cNvSpPr>
            <a:spLocks noGrp="1"/>
          </p:cNvSpPr>
          <p:nvPr>
            <p:ph type="title"/>
          </p:nvPr>
        </p:nvSpPr>
        <p:spPr>
          <a:xfrm>
            <a:off x="685800" y="304800"/>
            <a:ext cx="7772400" cy="914400"/>
          </a:xfrm>
        </p:spPr>
        <p:txBody>
          <a:bodyPr/>
          <a:lstStyle/>
          <a:p>
            <a:r>
              <a:rPr lang="en-US" i="1" dirty="0" smtClean="0"/>
              <a:t>Augsburg 2019 – </a:t>
            </a:r>
            <a:r>
              <a:rPr lang="en-US" dirty="0" smtClean="0"/>
              <a:t>Elevator Version</a:t>
            </a:r>
            <a:endParaRPr lang="en-US" dirty="0"/>
          </a:p>
        </p:txBody>
      </p:sp>
    </p:spTree>
    <p:extLst>
      <p:ext uri="{BB962C8B-B14F-4D97-AF65-F5344CB8AC3E}">
        <p14:creationId xmlns:p14="http://schemas.microsoft.com/office/powerpoint/2010/main" val="4118575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Augsburg 2019 </a:t>
            </a:r>
            <a:r>
              <a:rPr lang="en-US" dirty="0" smtClean="0"/>
              <a:t>Dilemmas</a:t>
            </a:r>
            <a:endParaRPr lang="en-US" dirty="0"/>
          </a:p>
        </p:txBody>
      </p:sp>
      <p:sp>
        <p:nvSpPr>
          <p:cNvPr id="3" name="Content Placeholder 2"/>
          <p:cNvSpPr>
            <a:spLocks noGrp="1"/>
          </p:cNvSpPr>
          <p:nvPr>
            <p:ph idx="1"/>
          </p:nvPr>
        </p:nvSpPr>
        <p:spPr>
          <a:xfrm>
            <a:off x="685800" y="1524000"/>
            <a:ext cx="8077200" cy="3124200"/>
          </a:xfrm>
        </p:spPr>
        <p:txBody>
          <a:bodyPr/>
          <a:lstStyle/>
          <a:p>
            <a:pPr>
              <a:spcAft>
                <a:spcPts val="1000"/>
              </a:spcAft>
            </a:pPr>
            <a:r>
              <a:rPr lang="en-US" i="1" dirty="0" smtClean="0"/>
              <a:t>mantra</a:t>
            </a:r>
            <a:r>
              <a:rPr lang="en-US" dirty="0" smtClean="0"/>
              <a:t> vs. </a:t>
            </a:r>
            <a:r>
              <a:rPr lang="en-US" i="1" dirty="0" smtClean="0"/>
              <a:t>matrix</a:t>
            </a:r>
          </a:p>
          <a:p>
            <a:pPr>
              <a:spcAft>
                <a:spcPts val="1000"/>
              </a:spcAft>
            </a:pPr>
            <a:r>
              <a:rPr lang="en-US" i="1" dirty="0" smtClean="0"/>
              <a:t>cultural change </a:t>
            </a:r>
            <a:r>
              <a:rPr lang="en-US" dirty="0" smtClean="0"/>
              <a:t>vs. </a:t>
            </a:r>
            <a:r>
              <a:rPr lang="en-US" i="1" dirty="0" smtClean="0"/>
              <a:t>structural change</a:t>
            </a:r>
          </a:p>
          <a:p>
            <a:pPr>
              <a:spcAft>
                <a:spcPts val="1000"/>
              </a:spcAft>
            </a:pPr>
            <a:r>
              <a:rPr lang="en-US" i="1" dirty="0" smtClean="0"/>
              <a:t>unprecedented </a:t>
            </a:r>
            <a:r>
              <a:rPr lang="en-US" i="1" dirty="0"/>
              <a:t>u</a:t>
            </a:r>
            <a:r>
              <a:rPr lang="en-US" i="1" dirty="0" smtClean="0"/>
              <a:t>niversity model</a:t>
            </a:r>
            <a:r>
              <a:rPr lang="en-US" dirty="0"/>
              <a:t> </a:t>
            </a:r>
            <a:r>
              <a:rPr lang="en-US" dirty="0" smtClean="0"/>
              <a:t>- how do we inspire the imagination required to invent it?</a:t>
            </a:r>
          </a:p>
        </p:txBody>
      </p:sp>
    </p:spTree>
    <p:extLst>
      <p:ext uri="{BB962C8B-B14F-4D97-AF65-F5344CB8AC3E}">
        <p14:creationId xmlns:p14="http://schemas.microsoft.com/office/powerpoint/2010/main" val="28005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dersol\Desktop\desktop 5-5-2013\Augsburg-Promi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14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8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Gill Sans MT" pitchFamily="34" charset="0"/>
              </a:rPr>
              <a:t>Centers</a:t>
            </a:r>
            <a:r>
              <a:rPr lang="en-US" sz="3200" u="sng" dirty="0" smtClean="0">
                <a:latin typeface="Gill Sans MT" pitchFamily="34" charset="0"/>
              </a:rPr>
              <a:t> as part of our strategic framework</a:t>
            </a:r>
            <a:endParaRPr lang="en-US" sz="3200" u="sng" dirty="0">
              <a:latin typeface="Gill Sans MT" pitchFamily="34" charset="0"/>
            </a:endParaRPr>
          </a:p>
        </p:txBody>
      </p:sp>
      <p:sp>
        <p:nvSpPr>
          <p:cNvPr id="3" name="Content Placeholder 2"/>
          <p:cNvSpPr>
            <a:spLocks noGrp="1"/>
          </p:cNvSpPr>
          <p:nvPr>
            <p:ph idx="1"/>
          </p:nvPr>
        </p:nvSpPr>
        <p:spPr>
          <a:xfrm>
            <a:off x="457200" y="1447800"/>
            <a:ext cx="8229600" cy="4525963"/>
          </a:xfrm>
        </p:spPr>
        <p:txBody>
          <a:bodyPr>
            <a:normAutofit lnSpcReduction="10000"/>
          </a:bodyPr>
          <a:lstStyle/>
          <a:p>
            <a:pPr marL="0" indent="0">
              <a:buNone/>
            </a:pPr>
            <a:r>
              <a:rPr lang="en-US" sz="2400" dirty="0" smtClean="0">
                <a:latin typeface="Gill Sans MT" pitchFamily="34" charset="0"/>
              </a:rPr>
              <a:t>The 2007-9 initiative to create four </a:t>
            </a:r>
            <a:r>
              <a:rPr lang="en-US" sz="2400" b="1" dirty="0" smtClean="0">
                <a:latin typeface="Gill Sans MT" pitchFamily="34" charset="0"/>
              </a:rPr>
              <a:t>centers of commitment </a:t>
            </a:r>
            <a:r>
              <a:rPr lang="en-US" sz="2400" dirty="0" smtClean="0">
                <a:latin typeface="Gill Sans MT" pitchFamily="34" charset="0"/>
              </a:rPr>
              <a:t>was a challenge:</a:t>
            </a:r>
          </a:p>
          <a:p>
            <a:r>
              <a:rPr lang="en-US" sz="2400" dirty="0">
                <a:latin typeface="Gill Sans MT" pitchFamily="34" charset="0"/>
              </a:rPr>
              <a:t>t</a:t>
            </a:r>
            <a:r>
              <a:rPr lang="en-US" sz="2400" dirty="0" smtClean="0">
                <a:latin typeface="Gill Sans MT" pitchFamily="34" charset="0"/>
              </a:rPr>
              <a:t>o give form to these signature commitments</a:t>
            </a:r>
          </a:p>
          <a:p>
            <a:r>
              <a:rPr lang="en-US" sz="2400" dirty="0" smtClean="0">
                <a:latin typeface="Gill Sans MT" pitchFamily="34" charset="0"/>
              </a:rPr>
              <a:t>to align and strengthen campus efforts as cross-cutting</a:t>
            </a:r>
          </a:p>
          <a:p>
            <a:r>
              <a:rPr lang="en-US" sz="2400" dirty="0" smtClean="0">
                <a:latin typeface="Gill Sans MT" pitchFamily="34" charset="0"/>
              </a:rPr>
              <a:t>to represent and connect outside Augsburg</a:t>
            </a:r>
          </a:p>
          <a:p>
            <a:pPr marL="0" indent="0">
              <a:buNone/>
            </a:pPr>
            <a:endParaRPr lang="en-US" sz="2400" dirty="0" smtClean="0">
              <a:latin typeface="Gill Sans MT" pitchFamily="34" charset="0"/>
            </a:endParaRPr>
          </a:p>
          <a:p>
            <a:pPr marL="0" indent="0">
              <a:buNone/>
            </a:pPr>
            <a:r>
              <a:rPr lang="en-US" sz="2400" dirty="0" smtClean="0">
                <a:latin typeface="Gill Sans MT" pitchFamily="34" charset="0"/>
              </a:rPr>
              <a:t>For Augsburg to be </a:t>
            </a:r>
            <a:r>
              <a:rPr lang="en-US" sz="2400" i="1" dirty="0" smtClean="0">
                <a:latin typeface="Gill Sans MT" pitchFamily="34" charset="0"/>
              </a:rPr>
              <a:t>at the table</a:t>
            </a:r>
            <a:r>
              <a:rPr lang="en-US" sz="2400" dirty="0">
                <a:latin typeface="Gill Sans MT" pitchFamily="34" charset="0"/>
              </a:rPr>
              <a:t> </a:t>
            </a:r>
            <a:r>
              <a:rPr lang="en-US" sz="2400" dirty="0" smtClean="0">
                <a:latin typeface="Gill Sans MT" pitchFamily="34" charset="0"/>
              </a:rPr>
              <a:t>in 2019, we need these centers.</a:t>
            </a:r>
          </a:p>
          <a:p>
            <a:r>
              <a:rPr lang="en-US" sz="2400" dirty="0" smtClean="0">
                <a:latin typeface="Gill Sans MT" pitchFamily="34" charset="0"/>
              </a:rPr>
              <a:t>Leadership </a:t>
            </a:r>
            <a:r>
              <a:rPr lang="en-US" sz="2400" b="1" dirty="0" smtClean="0">
                <a:latin typeface="Gill Sans MT" pitchFamily="34" charset="0"/>
              </a:rPr>
              <a:t>outside</a:t>
            </a:r>
            <a:r>
              <a:rPr lang="en-US" sz="2400" dirty="0" smtClean="0">
                <a:latin typeface="Gill Sans MT" pitchFamily="34" charset="0"/>
              </a:rPr>
              <a:t> Augsburg:  to be </a:t>
            </a:r>
            <a:r>
              <a:rPr lang="en-US" sz="2400" i="1" dirty="0" smtClean="0">
                <a:latin typeface="Gill Sans MT" pitchFamily="34" charset="0"/>
              </a:rPr>
              <a:t>in the vanguard </a:t>
            </a:r>
            <a:r>
              <a:rPr lang="en-US" sz="2400" dirty="0" smtClean="0">
                <a:latin typeface="Gill Sans MT" pitchFamily="34" charset="0"/>
              </a:rPr>
              <a:t>of experiential, global, vocation-focused education</a:t>
            </a:r>
          </a:p>
          <a:p>
            <a:r>
              <a:rPr lang="en-US" sz="2400" dirty="0" smtClean="0">
                <a:latin typeface="Gill Sans MT" pitchFamily="34" charset="0"/>
              </a:rPr>
              <a:t>Leadership </a:t>
            </a:r>
            <a:r>
              <a:rPr lang="en-US" sz="2400" b="1" dirty="0" smtClean="0">
                <a:latin typeface="Gill Sans MT" pitchFamily="34" charset="0"/>
              </a:rPr>
              <a:t>inside</a:t>
            </a:r>
            <a:r>
              <a:rPr lang="en-US" sz="2400" dirty="0" smtClean="0">
                <a:latin typeface="Gill Sans MT" pitchFamily="34" charset="0"/>
              </a:rPr>
              <a:t> Augsburg: strengthening effective practice in Augsburg programs</a:t>
            </a:r>
          </a:p>
          <a:p>
            <a:pPr marL="0" indent="0">
              <a:buNone/>
            </a:pPr>
            <a:endParaRPr lang="en-US" sz="2400" dirty="0">
              <a:latin typeface="Gill Sans MT" pitchFamily="34" charset="0"/>
            </a:endParaRPr>
          </a:p>
        </p:txBody>
      </p:sp>
    </p:spTree>
    <p:extLst>
      <p:ext uri="{BB962C8B-B14F-4D97-AF65-F5344CB8AC3E}">
        <p14:creationId xmlns:p14="http://schemas.microsoft.com/office/powerpoint/2010/main" val="39871459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152400"/>
            <a:ext cx="8305800" cy="914400"/>
          </a:xfrm>
        </p:spPr>
        <p:txBody>
          <a:bodyPr/>
          <a:lstStyle/>
          <a:p>
            <a:r>
              <a:rPr smtClean="0"/>
              <a:t>Augsburg 2019:  A </a:t>
            </a:r>
            <a:r>
              <a:rPr i="1" smtClean="0"/>
              <a:t>new</a:t>
            </a:r>
            <a:r>
              <a:rPr smtClean="0"/>
              <a:t> kind of university…</a:t>
            </a:r>
            <a:endParaRPr b="1" smtClean="0"/>
          </a:p>
        </p:txBody>
      </p:sp>
      <p:sp>
        <p:nvSpPr>
          <p:cNvPr id="20483" name="Content Placeholder 2"/>
          <p:cNvSpPr>
            <a:spLocks noGrp="1"/>
          </p:cNvSpPr>
          <p:nvPr>
            <p:ph idx="1"/>
          </p:nvPr>
        </p:nvSpPr>
        <p:spPr>
          <a:xfrm>
            <a:off x="609600" y="1219200"/>
            <a:ext cx="7772400" cy="1143000"/>
          </a:xfrm>
        </p:spPr>
        <p:txBody>
          <a:bodyPr/>
          <a:lstStyle/>
          <a:p>
            <a:pPr marL="0" indent="0">
              <a:buFont typeface="Wingdings" pitchFamily="2" charset="2"/>
              <a:buNone/>
            </a:pPr>
            <a:r>
              <a:rPr lang="en-US" sz="2800" b="1" dirty="0" smtClean="0"/>
              <a:t>a student-centered, urban university that is small to our students and big for the world.</a:t>
            </a:r>
          </a:p>
        </p:txBody>
      </p:sp>
      <p:sp>
        <p:nvSpPr>
          <p:cNvPr id="20484" name="Content Placeholder 2"/>
          <p:cNvSpPr txBox="1">
            <a:spLocks/>
          </p:cNvSpPr>
          <p:nvPr/>
        </p:nvSpPr>
        <p:spPr bwMode="auto">
          <a:xfrm>
            <a:off x="590550" y="2286000"/>
            <a:ext cx="8172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20000"/>
              </a:spcBef>
              <a:spcAft>
                <a:spcPts val="1000"/>
              </a:spcAft>
              <a:buClr>
                <a:srgbClr val="F59E1D"/>
              </a:buClr>
              <a:buSzPct val="125000"/>
              <a:buFont typeface="Wingdings" pitchFamily="2" charset="2"/>
              <a:buChar char="§"/>
            </a:pPr>
            <a:r>
              <a:rPr lang="en-US" sz="2000" dirty="0">
                <a:solidFill>
                  <a:srgbClr val="000000"/>
                </a:solidFill>
                <a:latin typeface="Gill Sans MT" pitchFamily="34" charset="0"/>
              </a:rPr>
              <a:t>OUR ACADEMIC DISTINCTION:   Augsburg students are active and engaged,  intentionally preparing for lives of meaningful work and service.  Programs are experiential,  interdisciplinary, </a:t>
            </a:r>
            <a:r>
              <a:rPr lang="en-US" sz="2000" dirty="0" smtClean="0">
                <a:solidFill>
                  <a:srgbClr val="000000"/>
                </a:solidFill>
                <a:latin typeface="Gill Sans MT" pitchFamily="34" charset="0"/>
              </a:rPr>
              <a:t> global </a:t>
            </a:r>
            <a:r>
              <a:rPr lang="en-US" sz="2000" dirty="0">
                <a:solidFill>
                  <a:srgbClr val="000000"/>
                </a:solidFill>
                <a:latin typeface="Gill Sans MT" pitchFamily="34" charset="0"/>
              </a:rPr>
              <a:t>and aimed at success for every student.</a:t>
            </a:r>
          </a:p>
          <a:p>
            <a:pPr>
              <a:spcBef>
                <a:spcPct val="20000"/>
              </a:spcBef>
              <a:spcAft>
                <a:spcPts val="1000"/>
              </a:spcAft>
              <a:buClr>
                <a:srgbClr val="F59E1D"/>
              </a:buClr>
              <a:buSzPct val="125000"/>
              <a:buFont typeface="Wingdings" pitchFamily="2" charset="2"/>
              <a:buChar char="§"/>
            </a:pPr>
            <a:r>
              <a:rPr lang="en-US" sz="2000" dirty="0">
                <a:solidFill>
                  <a:srgbClr val="000000"/>
                </a:solidFill>
                <a:latin typeface="Gill Sans MT" pitchFamily="34" charset="0"/>
              </a:rPr>
              <a:t>OUR REPUTATION &amp; MARKET POSITION:  Augsburg is </a:t>
            </a:r>
            <a:r>
              <a:rPr lang="en-US" sz="2000" i="1" dirty="0">
                <a:solidFill>
                  <a:srgbClr val="000000"/>
                </a:solidFill>
                <a:latin typeface="Gill Sans MT" pitchFamily="34" charset="0"/>
              </a:rPr>
              <a:t>at the table—</a:t>
            </a:r>
            <a:r>
              <a:rPr lang="en-US" sz="2000" dirty="0">
                <a:solidFill>
                  <a:srgbClr val="000000"/>
                </a:solidFill>
                <a:latin typeface="Gill Sans MT" pitchFamily="34" charset="0"/>
              </a:rPr>
              <a:t>innovating and refining our programs to meet contemporary workforce needs and social challenges.   Augsburg graduates are equipped to follow their vocational journeys and to compete in the selective job market of 2019.</a:t>
            </a:r>
          </a:p>
          <a:p>
            <a:pPr>
              <a:spcBef>
                <a:spcPct val="20000"/>
              </a:spcBef>
              <a:spcAft>
                <a:spcPts val="1000"/>
              </a:spcAft>
              <a:buClr>
                <a:srgbClr val="F59E1D"/>
              </a:buClr>
              <a:buSzPct val="125000"/>
              <a:buFont typeface="Wingdings" pitchFamily="2" charset="2"/>
              <a:buChar char="§"/>
            </a:pPr>
            <a:r>
              <a:rPr lang="en-US" sz="2000" dirty="0">
                <a:solidFill>
                  <a:srgbClr val="000000"/>
                </a:solidFill>
                <a:latin typeface="Gill Sans MT" pitchFamily="34" charset="0"/>
              </a:rPr>
              <a:t>OUR INSTITUTION:  We are deliberately organized as a new kind of 21st century university.   Augsburg is designed to be nimble, to focus on outcomes and to keep its promises.</a:t>
            </a:r>
          </a:p>
          <a:p>
            <a:pPr>
              <a:spcBef>
                <a:spcPct val="20000"/>
              </a:spcBef>
              <a:buClr>
                <a:srgbClr val="F59E1D"/>
              </a:buClr>
              <a:buSzPct val="125000"/>
              <a:buFont typeface="Wingdings" pitchFamily="2" charset="2"/>
              <a:buChar char="§"/>
            </a:pPr>
            <a:endParaRPr lang="en-US" sz="1800" dirty="0">
              <a:solidFill>
                <a:srgbClr val="000000"/>
              </a:solidFill>
              <a:latin typeface="Gill Sans MT" pitchFamily="34" charset="0"/>
            </a:endParaRPr>
          </a:p>
          <a:p>
            <a:pPr>
              <a:spcBef>
                <a:spcPct val="20000"/>
              </a:spcBef>
              <a:buClr>
                <a:srgbClr val="F59E1D"/>
              </a:buClr>
              <a:buSzPct val="125000"/>
              <a:buFont typeface="Wingdings" pitchFamily="2" charset="2"/>
              <a:buChar char="§"/>
            </a:pPr>
            <a:endParaRPr lang="en-US" sz="1800" dirty="0">
              <a:solidFill>
                <a:srgbClr val="000000"/>
              </a:solidFill>
              <a:latin typeface="Gill Sans MT" pitchFamily="34" charset="0"/>
            </a:endParaRPr>
          </a:p>
        </p:txBody>
      </p:sp>
    </p:spTree>
    <p:extLst>
      <p:ext uri="{BB962C8B-B14F-4D97-AF65-F5344CB8AC3E}">
        <p14:creationId xmlns:p14="http://schemas.microsoft.com/office/powerpoint/2010/main" val="188648420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2683</TotalTime>
  <Words>438</Words>
  <Application>Microsoft Office PowerPoint</Application>
  <PresentationFormat>On-screen Show (4:3)</PresentationFormat>
  <Paragraphs>35</Paragraphs>
  <Slides>7</Slides>
  <Notes>3</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Blank Presentation</vt:lpstr>
      <vt:lpstr>PowerPoint Presentation</vt:lpstr>
      <vt:lpstr>Augsburg 2019:  A new kind of university…</vt:lpstr>
      <vt:lpstr>Augsburg 2019 – Elevator Version</vt:lpstr>
      <vt:lpstr>Augsburg 2019 Dilemmas</vt:lpstr>
      <vt:lpstr>PowerPoint Presentation</vt:lpstr>
      <vt:lpstr>Centers as part of our strategic framework</vt:lpstr>
      <vt:lpstr>Augsburg 2019:  A new kind of university…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Leif B Anderson</dc:creator>
  <cp:lastModifiedBy>admin</cp:lastModifiedBy>
  <cp:revision>20</cp:revision>
  <dcterms:created xsi:type="dcterms:W3CDTF">2013-06-27T11:28:47Z</dcterms:created>
  <dcterms:modified xsi:type="dcterms:W3CDTF">2013-07-29T21:23:42Z</dcterms:modified>
</cp:coreProperties>
</file>